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42"/>
  </p:notesMasterIdLst>
  <p:handoutMasterIdLst>
    <p:handoutMasterId r:id="rId43"/>
  </p:handoutMasterIdLst>
  <p:sldIdLst>
    <p:sldId id="256" r:id="rId2"/>
    <p:sldId id="933" r:id="rId3"/>
    <p:sldId id="984" r:id="rId4"/>
    <p:sldId id="786" r:id="rId5"/>
    <p:sldId id="985" r:id="rId6"/>
    <p:sldId id="986" r:id="rId7"/>
    <p:sldId id="397" r:id="rId8"/>
    <p:sldId id="934" r:id="rId9"/>
    <p:sldId id="388" r:id="rId10"/>
    <p:sldId id="436" r:id="rId11"/>
    <p:sldId id="1003" r:id="rId12"/>
    <p:sldId id="384" r:id="rId13"/>
    <p:sldId id="394" r:id="rId14"/>
    <p:sldId id="385" r:id="rId15"/>
    <p:sldId id="1006" r:id="rId16"/>
    <p:sldId id="1007" r:id="rId17"/>
    <p:sldId id="1008" r:id="rId18"/>
    <p:sldId id="1011" r:id="rId19"/>
    <p:sldId id="1009" r:id="rId20"/>
    <p:sldId id="1004" r:id="rId21"/>
    <p:sldId id="999" r:id="rId22"/>
    <p:sldId id="1010" r:id="rId23"/>
    <p:sldId id="393" r:id="rId24"/>
    <p:sldId id="998" r:id="rId25"/>
    <p:sldId id="941" r:id="rId26"/>
    <p:sldId id="410" r:id="rId27"/>
    <p:sldId id="372" r:id="rId28"/>
    <p:sldId id="1005" r:id="rId29"/>
    <p:sldId id="358" r:id="rId30"/>
    <p:sldId id="390" r:id="rId31"/>
    <p:sldId id="942" r:id="rId32"/>
    <p:sldId id="382" r:id="rId33"/>
    <p:sldId id="391" r:id="rId34"/>
    <p:sldId id="406" r:id="rId35"/>
    <p:sldId id="1012" r:id="rId36"/>
    <p:sldId id="1001" r:id="rId37"/>
    <p:sldId id="1002" r:id="rId38"/>
    <p:sldId id="392" r:id="rId39"/>
    <p:sldId id="1013" r:id="rId40"/>
    <p:sldId id="284"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4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40" autoAdjust="0"/>
    <p:restoredTop sz="94717" autoAdjust="0"/>
  </p:normalViewPr>
  <p:slideViewPr>
    <p:cSldViewPr>
      <p:cViewPr varScale="1">
        <p:scale>
          <a:sx n="114" d="100"/>
          <a:sy n="114" d="100"/>
        </p:scale>
        <p:origin x="11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notesViewPr>
    <p:cSldViewPr>
      <p:cViewPr varScale="1">
        <p:scale>
          <a:sx n="77" d="100"/>
          <a:sy n="77" d="100"/>
        </p:scale>
        <p:origin x="3156" y="10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hemmes\AppData\Local\Microsoft\Windows\Temporary%20Internet%20Files\Content.Outlook\RAM3Q9L1\Weather%20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mhemmes\AppData\Local\Microsoft\Windows\Temporary%20Internet%20Files\Content.Outlook\RAM3Q9L1\Weather%20Dat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mhemmes\AppData\Local\Microsoft\Windows\Temporary%20Internet%20Files\Content.Outlook\RAM3Q9L1\Weather%20Dat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 Production and Supply'!$B$55</c:f>
              <c:strCache>
                <c:ptCount val="1"/>
                <c:pt idx="0">
                  <c:v>Production</c:v>
                </c:pt>
              </c:strCache>
            </c:strRef>
          </c:tx>
          <c:spPr>
            <a:solidFill>
              <a:schemeClr val="accent1"/>
            </a:solidFill>
            <a:ln>
              <a:noFill/>
            </a:ln>
            <a:effectLst/>
          </c:spPr>
          <c:invertIfNegative val="0"/>
          <c:cat>
            <c:numRef>
              <c:f>' Production and Supply'!$C$54:$V$54</c:f>
              <c:numCache>
                <c:formatCode>0_);\(0\)</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numCache>
            </c:numRef>
          </c:cat>
          <c:val>
            <c:numRef>
              <c:f>' Production and Supply'!$C$55:$V$55</c:f>
              <c:numCache>
                <c:formatCode>General</c:formatCode>
                <c:ptCount val="20"/>
                <c:pt idx="0">
                  <c:v>55141.700000000004</c:v>
                </c:pt>
                <c:pt idx="1">
                  <c:v>54072.6</c:v>
                </c:pt>
                <c:pt idx="2">
                  <c:v>42541.399999999994</c:v>
                </c:pt>
                <c:pt idx="3">
                  <c:v>31539.900000000005</c:v>
                </c:pt>
                <c:pt idx="4">
                  <c:v>47655.3</c:v>
                </c:pt>
                <c:pt idx="5">
                  <c:v>53401.299999999996</c:v>
                </c:pt>
                <c:pt idx="6">
                  <c:v>56002.700000000004</c:v>
                </c:pt>
                <c:pt idx="7">
                  <c:v>49264.600000000006</c:v>
                </c:pt>
                <c:pt idx="8">
                  <c:v>48517.3</c:v>
                </c:pt>
                <c:pt idx="9">
                  <c:v>60351.700000000004</c:v>
                </c:pt>
                <c:pt idx="10">
                  <c:v>56144.2</c:v>
                </c:pt>
                <c:pt idx="11">
                  <c:v>50071.199999999997</c:v>
                </c:pt>
                <c:pt idx="12">
                  <c:v>53543.899999999994</c:v>
                </c:pt>
                <c:pt idx="13">
                  <c:v>56882.1</c:v>
                </c:pt>
                <c:pt idx="14" formatCode="_(* #,##0.0_);_(* \(#,##0.0\);_(* &quot;-&quot;?_);_(@_)">
                  <c:v>77021.100000000006</c:v>
                </c:pt>
                <c:pt idx="15" formatCode="_(* #,##0.0_);_(* \(#,##0.0\);_(* &quot;-&quot;?_);_(@_)">
                  <c:v>62854.899999999994</c:v>
                </c:pt>
                <c:pt idx="16" formatCode="_(* #,##0.0_);_(* \(#,##0.0\);_(* &quot;-&quot;?_);_(@_)">
                  <c:v>64738.6</c:v>
                </c:pt>
                <c:pt idx="17">
                  <c:v>72580.900000000009</c:v>
                </c:pt>
                <c:pt idx="18" formatCode="_(* #,##0.0_);_(* \(#,##0.0\);_(* &quot;-&quot;?_);_(@_)">
                  <c:v>71977.2</c:v>
                </c:pt>
                <c:pt idx="19">
                  <c:v>71641.100000000006</c:v>
                </c:pt>
              </c:numCache>
            </c:numRef>
          </c:val>
          <c:extLst>
            <c:ext xmlns:c16="http://schemas.microsoft.com/office/drawing/2014/chart" uri="{C3380CC4-5D6E-409C-BE32-E72D297353CC}">
              <c16:uniqueId val="{00000000-DDC3-477B-BF79-6C940703E7A0}"/>
            </c:ext>
          </c:extLst>
        </c:ser>
        <c:ser>
          <c:idx val="1"/>
          <c:order val="1"/>
          <c:tx>
            <c:strRef>
              <c:f>' Production and Supply'!$B$56</c:f>
              <c:strCache>
                <c:ptCount val="1"/>
                <c:pt idx="0">
                  <c:v>Carry In</c:v>
                </c:pt>
              </c:strCache>
            </c:strRef>
          </c:tx>
          <c:spPr>
            <a:solidFill>
              <a:schemeClr val="accent2"/>
            </a:solidFill>
            <a:ln>
              <a:noFill/>
            </a:ln>
            <a:effectLst/>
          </c:spPr>
          <c:invertIfNegative val="0"/>
          <c:cat>
            <c:numRef>
              <c:f>' Production and Supply'!$C$54:$V$54</c:f>
              <c:numCache>
                <c:formatCode>0_);\(0\)</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numCache>
            </c:numRef>
          </c:cat>
          <c:val>
            <c:numRef>
              <c:f>' Production and Supply'!$C$56:$V$56</c:f>
              <c:numCache>
                <c:formatCode>General</c:formatCode>
                <c:ptCount val="20"/>
                <c:pt idx="0">
                  <c:v>7418.2</c:v>
                </c:pt>
                <c:pt idx="1">
                  <c:v>9775.6</c:v>
                </c:pt>
                <c:pt idx="2">
                  <c:v>8750.6</c:v>
                </c:pt>
                <c:pt idx="3">
                  <c:v>6070.8</c:v>
                </c:pt>
                <c:pt idx="4">
                  <c:v>5488.9000000000005</c:v>
                </c:pt>
                <c:pt idx="5">
                  <c:v>6647.4999999999991</c:v>
                </c:pt>
                <c:pt idx="6">
                  <c:v>10768</c:v>
                </c:pt>
                <c:pt idx="7">
                  <c:v>12424.7</c:v>
                </c:pt>
                <c:pt idx="8">
                  <c:v>7450.6</c:v>
                </c:pt>
                <c:pt idx="9">
                  <c:v>5646.6</c:v>
                </c:pt>
                <c:pt idx="10">
                  <c:v>9515.2999999999993</c:v>
                </c:pt>
                <c:pt idx="11">
                  <c:v>11200.1</c:v>
                </c:pt>
                <c:pt idx="12">
                  <c:v>8627.9</c:v>
                </c:pt>
                <c:pt idx="13">
                  <c:v>5733.5000000000009</c:v>
                </c:pt>
                <c:pt idx="14">
                  <c:v>4889.9000000000005</c:v>
                </c:pt>
                <c:pt idx="15">
                  <c:v>14196</c:v>
                </c:pt>
                <c:pt idx="16">
                  <c:v>9162.6</c:v>
                </c:pt>
                <c:pt idx="17">
                  <c:v>7504.9000000000005</c:v>
                </c:pt>
                <c:pt idx="18">
                  <c:v>8574</c:v>
                </c:pt>
                <c:pt idx="19">
                  <c:v>9494.6</c:v>
                </c:pt>
              </c:numCache>
            </c:numRef>
          </c:val>
          <c:extLst>
            <c:ext xmlns:c16="http://schemas.microsoft.com/office/drawing/2014/chart" uri="{C3380CC4-5D6E-409C-BE32-E72D297353CC}">
              <c16:uniqueId val="{00000001-DDC3-477B-BF79-6C940703E7A0}"/>
            </c:ext>
          </c:extLst>
        </c:ser>
        <c:dLbls>
          <c:showLegendKey val="0"/>
          <c:showVal val="0"/>
          <c:showCatName val="0"/>
          <c:showSerName val="0"/>
          <c:showPercent val="0"/>
          <c:showBubbleSize val="0"/>
        </c:dLbls>
        <c:gapWidth val="150"/>
        <c:overlap val="100"/>
        <c:axId val="289404056"/>
        <c:axId val="289404448"/>
      </c:barChart>
      <c:lineChart>
        <c:grouping val="standard"/>
        <c:varyColors val="0"/>
        <c:ser>
          <c:idx val="2"/>
          <c:order val="2"/>
          <c:tx>
            <c:strRef>
              <c:f>' Production and Supply'!$B$57</c:f>
              <c:strCache>
                <c:ptCount val="1"/>
              </c:strCache>
            </c:strRef>
          </c:tx>
          <c:spPr>
            <a:ln w="28575" cap="rnd">
              <a:noFill/>
              <a:round/>
            </a:ln>
            <a:effectLst/>
          </c:spPr>
          <c:marker>
            <c:symbol val="none"/>
          </c:marker>
          <c:trendline>
            <c:spPr>
              <a:ln w="34925" cap="rnd">
                <a:solidFill>
                  <a:schemeClr val="tx1"/>
                </a:solidFill>
                <a:prstDash val="sysDot"/>
              </a:ln>
              <a:effectLst/>
            </c:spPr>
            <c:trendlineType val="linear"/>
            <c:dispRSqr val="0"/>
            <c:dispEq val="0"/>
          </c:trendline>
          <c:cat>
            <c:numRef>
              <c:f>' Production and Supply'!$C$54:$V$54</c:f>
              <c:numCache>
                <c:formatCode>0_);\(0\)</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numCache>
            </c:numRef>
          </c:cat>
          <c:val>
            <c:numRef>
              <c:f>' Production and Supply'!$C$57:$V$57</c:f>
              <c:numCache>
                <c:formatCode>General</c:formatCode>
                <c:ptCount val="20"/>
                <c:pt idx="0">
                  <c:v>62559.9</c:v>
                </c:pt>
                <c:pt idx="1">
                  <c:v>63848.2</c:v>
                </c:pt>
                <c:pt idx="2">
                  <c:v>51291.999999999993</c:v>
                </c:pt>
                <c:pt idx="3">
                  <c:v>37610.700000000004</c:v>
                </c:pt>
                <c:pt idx="4">
                  <c:v>53144.200000000004</c:v>
                </c:pt>
                <c:pt idx="5">
                  <c:v>60048.799999999996</c:v>
                </c:pt>
                <c:pt idx="6">
                  <c:v>66770.700000000012</c:v>
                </c:pt>
                <c:pt idx="7">
                  <c:v>61689.3</c:v>
                </c:pt>
                <c:pt idx="8">
                  <c:v>55967.9</c:v>
                </c:pt>
                <c:pt idx="9">
                  <c:v>65998.3</c:v>
                </c:pt>
                <c:pt idx="10">
                  <c:v>65659.5</c:v>
                </c:pt>
                <c:pt idx="11">
                  <c:v>61271.299999999996</c:v>
                </c:pt>
                <c:pt idx="12">
                  <c:v>62171.799999999996</c:v>
                </c:pt>
                <c:pt idx="13">
                  <c:v>62615.6</c:v>
                </c:pt>
                <c:pt idx="14">
                  <c:v>81911</c:v>
                </c:pt>
                <c:pt idx="15">
                  <c:v>77050.899999999994</c:v>
                </c:pt>
                <c:pt idx="16">
                  <c:v>73901.2</c:v>
                </c:pt>
                <c:pt idx="17">
                  <c:v>80085.8</c:v>
                </c:pt>
                <c:pt idx="18">
                  <c:v>80551.199999999997</c:v>
                </c:pt>
                <c:pt idx="19">
                  <c:v>81135.700000000012</c:v>
                </c:pt>
              </c:numCache>
            </c:numRef>
          </c:val>
          <c:smooth val="0"/>
          <c:extLst>
            <c:ext xmlns:c16="http://schemas.microsoft.com/office/drawing/2014/chart" uri="{C3380CC4-5D6E-409C-BE32-E72D297353CC}">
              <c16:uniqueId val="{00000003-DDC3-477B-BF79-6C940703E7A0}"/>
            </c:ext>
          </c:extLst>
        </c:ser>
        <c:dLbls>
          <c:showLegendKey val="0"/>
          <c:showVal val="0"/>
          <c:showCatName val="0"/>
          <c:showSerName val="0"/>
          <c:showPercent val="0"/>
          <c:showBubbleSize val="0"/>
        </c:dLbls>
        <c:marker val="1"/>
        <c:smooth val="0"/>
        <c:axId val="289404056"/>
        <c:axId val="289404448"/>
      </c:lineChart>
      <c:catAx>
        <c:axId val="289404056"/>
        <c:scaling>
          <c:orientation val="minMax"/>
        </c:scaling>
        <c:delete val="0"/>
        <c:axPos val="b"/>
        <c:numFmt formatCode="0_);\(0\)"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9404448"/>
        <c:crosses val="autoZero"/>
        <c:auto val="1"/>
        <c:lblAlgn val="ctr"/>
        <c:lblOffset val="100"/>
        <c:tickLblSkip val="1"/>
        <c:noMultiLvlLbl val="0"/>
      </c:catAx>
      <c:valAx>
        <c:axId val="28940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a:t>Tonnes (,000)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9404056"/>
        <c:crosses val="autoZero"/>
        <c:crossBetween val="between"/>
      </c:valAx>
      <c:spPr>
        <a:noFill/>
        <a:ln>
          <a:noFill/>
        </a:ln>
        <a:effectLst/>
      </c:spPr>
    </c:plotArea>
    <c:legend>
      <c:legendPos val="b"/>
      <c:layout>
        <c:manualLayout>
          <c:xMode val="edge"/>
          <c:yMode val="edge"/>
          <c:x val="0.29745494313210852"/>
          <c:y val="0.9121543446469379"/>
          <c:w val="0.47175678040244978"/>
          <c:h val="4.804466599790367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'West Coast Car Cycle'!$A$6</c:f>
              <c:strCache>
                <c:ptCount val="1"/>
                <c:pt idx="0">
                  <c:v>Vancouver - All Traffic</c:v>
                </c:pt>
              </c:strCache>
            </c:strRef>
          </c:tx>
          <c:spPr>
            <a:ln w="28575" cap="rnd">
              <a:solidFill>
                <a:srgbClr val="0070C0"/>
              </a:solidFill>
              <a:round/>
            </a:ln>
            <a:effectLst/>
          </c:spPr>
          <c:marker>
            <c:symbol val="none"/>
          </c:marker>
          <c:cat>
            <c:multiLvlStrRef>
              <c:f>'West Coast Car Cycle'!$B$4:$AH$5</c:f>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f>'West Coast Car Cycle'!$B$6:$AH$6</c:f>
              <c:numCache>
                <c:formatCode>_-* #,##0.0_-;\-* #,##0.0_-;_-* "-"??_-;_-@_-</c:formatCode>
                <c:ptCount val="26"/>
                <c:pt idx="0">
                  <c:v>14.018700000000001</c:v>
                </c:pt>
                <c:pt idx="1">
                  <c:v>14.2468</c:v>
                </c:pt>
                <c:pt idx="2">
                  <c:v>13.305300000000001</c:v>
                </c:pt>
                <c:pt idx="3">
                  <c:v>14.2094</c:v>
                </c:pt>
                <c:pt idx="4">
                  <c:v>15.588699999999999</c:v>
                </c:pt>
                <c:pt idx="5">
                  <c:v>15.789099999999999</c:v>
                </c:pt>
                <c:pt idx="6">
                  <c:v>13.978400000000001</c:v>
                </c:pt>
                <c:pt idx="7">
                  <c:v>13.6187</c:v>
                </c:pt>
                <c:pt idx="8">
                  <c:v>13.618499999999999</c:v>
                </c:pt>
                <c:pt idx="9">
                  <c:v>14.5299</c:v>
                </c:pt>
                <c:pt idx="10">
                  <c:v>13.7189</c:v>
                </c:pt>
                <c:pt idx="11">
                  <c:v>15.5785</c:v>
                </c:pt>
                <c:pt idx="12">
                  <c:v>16.7942</c:v>
                </c:pt>
                <c:pt idx="13">
                  <c:v>15.161800000000001</c:v>
                </c:pt>
                <c:pt idx="14">
                  <c:v>14.275699999999999</c:v>
                </c:pt>
                <c:pt idx="15">
                  <c:v>16.174799999999998</c:v>
                </c:pt>
                <c:pt idx="16">
                  <c:v>16.523700000000002</c:v>
                </c:pt>
                <c:pt idx="17">
                  <c:v>17.005000000000003</c:v>
                </c:pt>
                <c:pt idx="18">
                  <c:v>19.661399999999997</c:v>
                </c:pt>
                <c:pt idx="19">
                  <c:v>16.9878</c:v>
                </c:pt>
                <c:pt idx="20">
                  <c:v>15.6</c:v>
                </c:pt>
                <c:pt idx="21">
                  <c:v>15.3</c:v>
                </c:pt>
                <c:pt idx="22">
                  <c:v>15.8</c:v>
                </c:pt>
                <c:pt idx="23">
                  <c:v>16.5</c:v>
                </c:pt>
                <c:pt idx="24">
                  <c:v>16.600000000000001</c:v>
                </c:pt>
                <c:pt idx="25">
                  <c:v>15.3</c:v>
                </c:pt>
              </c:numCache>
            </c:numRef>
          </c:val>
          <c:smooth val="0"/>
          <c:extLst>
            <c:ext xmlns:c16="http://schemas.microsoft.com/office/drawing/2014/chart" uri="{C3380CC4-5D6E-409C-BE32-E72D297353CC}">
              <c16:uniqueId val="{00000000-2E1E-4AB7-BD93-63BEABB47C1D}"/>
            </c:ext>
          </c:extLst>
        </c:ser>
        <c:ser>
          <c:idx val="3"/>
          <c:order val="3"/>
          <c:tx>
            <c:strRef>
              <c:f>'West Coast Car Cycle'!$A$8</c:f>
              <c:strCache>
                <c:ptCount val="1"/>
                <c:pt idx="0">
                  <c:v>Prince Rupert</c:v>
                </c:pt>
              </c:strCache>
            </c:strRef>
          </c:tx>
          <c:spPr>
            <a:ln w="28575" cap="rnd">
              <a:solidFill>
                <a:srgbClr val="FF0000"/>
              </a:solidFill>
              <a:round/>
            </a:ln>
            <a:effectLst/>
          </c:spPr>
          <c:marker>
            <c:symbol val="none"/>
          </c:marker>
          <c:cat>
            <c:multiLvlStrRef>
              <c:f>'West Coast Car Cycle'!$B$4:$AH$5</c:f>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f>'West Coast Car Cycle'!$B$8:$AH$8</c:f>
              <c:numCache>
                <c:formatCode>_-* #,##0.0_-;\-* #,##0.0_-;_-* "-"??_-;_-@_-</c:formatCode>
                <c:ptCount val="26"/>
                <c:pt idx="0">
                  <c:v>12.7822</c:v>
                </c:pt>
                <c:pt idx="1">
                  <c:v>12.418100000000001</c:v>
                </c:pt>
                <c:pt idx="2">
                  <c:v>11.164300000000001</c:v>
                </c:pt>
                <c:pt idx="3">
                  <c:v>11.099</c:v>
                </c:pt>
                <c:pt idx="4">
                  <c:v>12.469200000000001</c:v>
                </c:pt>
                <c:pt idx="5">
                  <c:v>15.6294</c:v>
                </c:pt>
                <c:pt idx="6">
                  <c:v>16.745799999999999</c:v>
                </c:pt>
                <c:pt idx="7">
                  <c:v>13.239599999999999</c:v>
                </c:pt>
                <c:pt idx="8">
                  <c:v>13.1152</c:v>
                </c:pt>
                <c:pt idx="9">
                  <c:v>14.621600000000001</c:v>
                </c:pt>
                <c:pt idx="10">
                  <c:v>16.729700000000001</c:v>
                </c:pt>
                <c:pt idx="11">
                  <c:v>16.645199999999999</c:v>
                </c:pt>
                <c:pt idx="12">
                  <c:v>18.778400000000001</c:v>
                </c:pt>
                <c:pt idx="13">
                  <c:v>19.4133</c:v>
                </c:pt>
                <c:pt idx="14">
                  <c:v>16.283799999999999</c:v>
                </c:pt>
                <c:pt idx="15">
                  <c:v>16.661899999999999</c:v>
                </c:pt>
                <c:pt idx="16">
                  <c:v>14.920099999999998</c:v>
                </c:pt>
                <c:pt idx="17">
                  <c:v>15.4886</c:v>
                </c:pt>
                <c:pt idx="18">
                  <c:v>20.027999999999999</c:v>
                </c:pt>
                <c:pt idx="19">
                  <c:v>16.1647</c:v>
                </c:pt>
                <c:pt idx="20">
                  <c:v>13.641100000000002</c:v>
                </c:pt>
                <c:pt idx="21">
                  <c:v>13.19</c:v>
                </c:pt>
                <c:pt idx="22">
                  <c:v>16.29</c:v>
                </c:pt>
                <c:pt idx="23">
                  <c:v>16.059999999999999</c:v>
                </c:pt>
                <c:pt idx="24">
                  <c:v>20.2</c:v>
                </c:pt>
                <c:pt idx="25">
                  <c:v>14.7</c:v>
                </c:pt>
              </c:numCache>
            </c:numRef>
          </c:val>
          <c:smooth val="0"/>
          <c:extLst>
            <c:ext xmlns:c16="http://schemas.microsoft.com/office/drawing/2014/chart" uri="{C3380CC4-5D6E-409C-BE32-E72D297353CC}">
              <c16:uniqueId val="{00000001-2E1E-4AB7-BD93-63BEABB47C1D}"/>
            </c:ext>
          </c:extLst>
        </c:ser>
        <c:ser>
          <c:idx val="6"/>
          <c:order val="6"/>
          <c:tx>
            <c:strRef>
              <c:f>'West Coast Car Cycle'!$A$11</c:f>
              <c:strCache>
                <c:ptCount val="1"/>
                <c:pt idx="0">
                  <c:v>Van - 2016-17 Avg</c:v>
                </c:pt>
              </c:strCache>
            </c:strRef>
          </c:tx>
          <c:spPr>
            <a:ln w="28575" cap="rnd">
              <a:solidFill>
                <a:srgbClr val="0070C0"/>
              </a:solidFill>
              <a:round/>
            </a:ln>
            <a:effectLst/>
          </c:spPr>
          <c:marker>
            <c:symbol val="none"/>
          </c:marker>
          <c:cat>
            <c:multiLvlStrRef>
              <c:f>'West Coast Car Cycle'!$B$4:$AH$5</c:f>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f>'West Coast Car Cycle'!$B$11:$AH$11</c:f>
              <c:numCache>
                <c:formatCode>General</c:formatCode>
                <c:ptCount val="26"/>
                <c:pt idx="12" formatCode="_-* #,##0.0_-;\-* #,##0.0_-;_-* &quot;-&quot;??_-;_-@_-">
                  <c:v>14.350074999999999</c:v>
                </c:pt>
                <c:pt idx="13" formatCode="_-* #,##0.0_-;\-* #,##0.0_-;_-* &quot;-&quot;??_-;_-@_-">
                  <c:v>14.350074999999999</c:v>
                </c:pt>
                <c:pt idx="14" formatCode="_-* #,##0.0_-;\-* #,##0.0_-;_-* &quot;-&quot;??_-;_-@_-">
                  <c:v>14.350074999999999</c:v>
                </c:pt>
                <c:pt idx="15" formatCode="_-* #,##0.0_-;\-* #,##0.0_-;_-* &quot;-&quot;??_-;_-@_-">
                  <c:v>14.350074999999999</c:v>
                </c:pt>
                <c:pt idx="16" formatCode="_-* #,##0.0_-;\-* #,##0.0_-;_-* &quot;-&quot;??_-;_-@_-">
                  <c:v>14.350074999999999</c:v>
                </c:pt>
                <c:pt idx="17" formatCode="_-* #,##0.0_-;\-* #,##0.0_-;_-* &quot;-&quot;??_-;_-@_-">
                  <c:v>14.350074999999999</c:v>
                </c:pt>
                <c:pt idx="18" formatCode="_-* #,##0.0_-;\-* #,##0.0_-;_-* &quot;-&quot;??_-;_-@_-">
                  <c:v>14.350074999999999</c:v>
                </c:pt>
                <c:pt idx="19" formatCode="_-* #,##0.0_-;\-* #,##0.0_-;_-* &quot;-&quot;??_-;_-@_-">
                  <c:v>14.350074999999999</c:v>
                </c:pt>
                <c:pt idx="20" formatCode="_-* #,##0.0_-;\-* #,##0.0_-;_-* &quot;-&quot;??_-;_-@_-">
                  <c:v>14.350074999999999</c:v>
                </c:pt>
                <c:pt idx="21" formatCode="_-* #,##0.0_-;\-* #,##0.0_-;_-* &quot;-&quot;??_-;_-@_-">
                  <c:v>14.350074999999999</c:v>
                </c:pt>
                <c:pt idx="22" formatCode="_-* #,##0.0_-;\-* #,##0.0_-;_-* &quot;-&quot;??_-;_-@_-">
                  <c:v>14.350074999999999</c:v>
                </c:pt>
                <c:pt idx="23" formatCode="_-* #,##0.0_-;\-* #,##0.0_-;_-* &quot;-&quot;??_-;_-@_-">
                  <c:v>14.350074999999999</c:v>
                </c:pt>
                <c:pt idx="24" formatCode="_-* #,##0.0_-;\-* #,##0.0_-;_-* &quot;-&quot;??_-;_-@_-">
                  <c:v>14.350074999999999</c:v>
                </c:pt>
                <c:pt idx="25" formatCode="_-* #,##0.0_-;\-* #,##0.0_-;_-* &quot;-&quot;??_-;_-@_-">
                  <c:v>14.350074999999999</c:v>
                </c:pt>
              </c:numCache>
            </c:numRef>
          </c:val>
          <c:smooth val="0"/>
          <c:extLst>
            <c:ext xmlns:c16="http://schemas.microsoft.com/office/drawing/2014/chart" uri="{C3380CC4-5D6E-409C-BE32-E72D297353CC}">
              <c16:uniqueId val="{00000002-2E1E-4AB7-BD93-63BEABB47C1D}"/>
            </c:ext>
          </c:extLst>
        </c:ser>
        <c:ser>
          <c:idx val="7"/>
          <c:order val="7"/>
          <c:tx>
            <c:strRef>
              <c:f>'West Coast Car Cycle'!$A$12</c:f>
              <c:strCache>
                <c:ptCount val="1"/>
                <c:pt idx="0">
                  <c:v>PRG - 2016-17 Avg</c:v>
                </c:pt>
              </c:strCache>
            </c:strRef>
          </c:tx>
          <c:spPr>
            <a:ln w="28575" cap="rnd">
              <a:solidFill>
                <a:srgbClr val="FF0000"/>
              </a:solidFill>
              <a:round/>
            </a:ln>
            <a:effectLst/>
          </c:spPr>
          <c:marker>
            <c:symbol val="none"/>
          </c:marker>
          <c:cat>
            <c:multiLvlStrRef>
              <c:f>'West Coast Car Cycle'!$B$4:$AH$5</c:f>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f>'West Coast Car Cycle'!$B$12:$AH$12</c:f>
              <c:numCache>
                <c:formatCode>General</c:formatCode>
                <c:ptCount val="26"/>
                <c:pt idx="12" formatCode="_-* #,##0.0_-;\-* #,##0.0_-;_-* &quot;-&quot;??_-;_-@_-">
                  <c:v>13.888275</c:v>
                </c:pt>
                <c:pt idx="13" formatCode="_-* #,##0.0_-;\-* #,##0.0_-;_-* &quot;-&quot;??_-;_-@_-">
                  <c:v>13.888275</c:v>
                </c:pt>
                <c:pt idx="14" formatCode="_-* #,##0.0_-;\-* #,##0.0_-;_-* &quot;-&quot;??_-;_-@_-">
                  <c:v>13.888275</c:v>
                </c:pt>
                <c:pt idx="15" formatCode="_-* #,##0.0_-;\-* #,##0.0_-;_-* &quot;-&quot;??_-;_-@_-">
                  <c:v>13.888275</c:v>
                </c:pt>
                <c:pt idx="16" formatCode="_-* #,##0.0_-;\-* #,##0.0_-;_-* &quot;-&quot;??_-;_-@_-">
                  <c:v>13.888275</c:v>
                </c:pt>
                <c:pt idx="17" formatCode="_-* #,##0.0_-;\-* #,##0.0_-;_-* &quot;-&quot;??_-;_-@_-">
                  <c:v>13.888275</c:v>
                </c:pt>
                <c:pt idx="18" formatCode="_-* #,##0.0_-;\-* #,##0.0_-;_-* &quot;-&quot;??_-;_-@_-">
                  <c:v>13.888275</c:v>
                </c:pt>
                <c:pt idx="19" formatCode="_-* #,##0.0_-;\-* #,##0.0_-;_-* &quot;-&quot;??_-;_-@_-">
                  <c:v>13.888275</c:v>
                </c:pt>
                <c:pt idx="20" formatCode="_-* #,##0.0_-;\-* #,##0.0_-;_-* &quot;-&quot;??_-;_-@_-">
                  <c:v>13.888275</c:v>
                </c:pt>
                <c:pt idx="21" formatCode="_-* #,##0.0_-;\-* #,##0.0_-;_-* &quot;-&quot;??_-;_-@_-">
                  <c:v>13.888275</c:v>
                </c:pt>
                <c:pt idx="22" formatCode="_-* #,##0.0_-;\-* #,##0.0_-;_-* &quot;-&quot;??_-;_-@_-">
                  <c:v>13.888275</c:v>
                </c:pt>
                <c:pt idx="23" formatCode="_-* #,##0.0_-;\-* #,##0.0_-;_-* &quot;-&quot;??_-;_-@_-">
                  <c:v>13.888275</c:v>
                </c:pt>
                <c:pt idx="24" formatCode="_-* #,##0.0_-;\-* #,##0.0_-;_-* &quot;-&quot;??_-;_-@_-">
                  <c:v>13.888275</c:v>
                </c:pt>
                <c:pt idx="25" formatCode="_-* #,##0.0_-;\-* #,##0.0_-;_-* &quot;-&quot;??_-;_-@_-">
                  <c:v>13.888275</c:v>
                </c:pt>
              </c:numCache>
            </c:numRef>
          </c:val>
          <c:smooth val="0"/>
          <c:extLst>
            <c:ext xmlns:c16="http://schemas.microsoft.com/office/drawing/2014/chart" uri="{C3380CC4-5D6E-409C-BE32-E72D297353CC}">
              <c16:uniqueId val="{00000003-2E1E-4AB7-BD93-63BEABB47C1D}"/>
            </c:ext>
          </c:extLst>
        </c:ser>
        <c:dLbls>
          <c:showLegendKey val="0"/>
          <c:showVal val="0"/>
          <c:showCatName val="0"/>
          <c:showSerName val="0"/>
          <c:showPercent val="0"/>
          <c:showBubbleSize val="0"/>
        </c:dLbls>
        <c:smooth val="0"/>
        <c:axId val="1268321136"/>
        <c:axId val="1268321464"/>
        <c:extLst>
          <c:ext xmlns:c15="http://schemas.microsoft.com/office/drawing/2012/chart" uri="{02D57815-91ED-43cb-92C2-25804820EDAC}">
            <c15:filteredLineSeries>
              <c15:ser>
                <c:idx val="0"/>
                <c:order val="0"/>
                <c:tx>
                  <c:strRef>
                    <c:extLst>
                      <c:ext uri="{02D57815-91ED-43cb-92C2-25804820EDAC}">
                        <c15:formulaRef>
                          <c15:sqref>'West Coast Car Cycle'!$A$5</c15:sqref>
                        </c15:formulaRef>
                      </c:ext>
                    </c:extLst>
                    <c:strCache>
                      <c:ptCount val="1"/>
                      <c:pt idx="0">
                        <c:v>Cycles</c:v>
                      </c:pt>
                    </c:strCache>
                  </c:strRef>
                </c:tx>
                <c:spPr>
                  <a:ln w="28575" cap="rnd">
                    <a:solidFill>
                      <a:schemeClr val="accent1"/>
                    </a:solidFill>
                    <a:round/>
                  </a:ln>
                  <a:effectLst/>
                </c:spPr>
                <c:marker>
                  <c:symbol val="none"/>
                </c:marker>
                <c:cat>
                  <c:multiLvlStrRef>
                    <c:extLst>
                      <c:ext uri="{02D57815-91ED-43cb-92C2-25804820EDAC}">
                        <c15:formulaRef>
                          <c15:sqref>'West Coast Car Cycle'!$B$4:$AH$5</c15:sqref>
                        </c15:formulaRef>
                      </c:ext>
                    </c:extLst>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extLst>
                      <c:ext uri="{02D57815-91ED-43cb-92C2-25804820EDAC}">
                        <c15:formulaRef>
                          <c15:sqref>'West Coast Car Cycle'!$B$5:$AH$5</c15:sqref>
                        </c15:formulaRef>
                      </c:ext>
                    </c:extLst>
                    <c:numCache>
                      <c:formatCode>General</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smooth val="0"/>
                <c:extLst>
                  <c:ext xmlns:c16="http://schemas.microsoft.com/office/drawing/2014/chart" uri="{C3380CC4-5D6E-409C-BE32-E72D297353CC}">
                    <c16:uniqueId val="{00000004-2E1E-4AB7-BD93-63BEABB47C1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'West Coast Car Cycle'!$A$7</c15:sqref>
                        </c15:formulaRef>
                      </c:ext>
                    </c:extLst>
                    <c:strCache>
                      <c:ptCount val="1"/>
                    </c:strCache>
                  </c:strRef>
                </c:tx>
                <c:spPr>
                  <a:ln w="28575" cap="rnd">
                    <a:solidFill>
                      <a:schemeClr val="accent3"/>
                    </a:solidFill>
                    <a:round/>
                  </a:ln>
                  <a:effectLst/>
                </c:spPr>
                <c:marker>
                  <c:symbol val="none"/>
                </c:marker>
                <c:cat>
                  <c:multiLvlStrRef>
                    <c:extLst xmlns:c15="http://schemas.microsoft.com/office/drawing/2012/chart">
                      <c:ext xmlns:c15="http://schemas.microsoft.com/office/drawing/2012/chart" uri="{02D57815-91ED-43cb-92C2-25804820EDAC}">
                        <c15:formulaRef>
                          <c15:sqref>'West Coast Car Cycle'!$B$4:$AH$5</c15:sqref>
                        </c15:formulaRef>
                      </c:ext>
                    </c:extLst>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extLst xmlns:c15="http://schemas.microsoft.com/office/drawing/2012/chart">
                      <c:ext xmlns:c15="http://schemas.microsoft.com/office/drawing/2012/chart" uri="{02D57815-91ED-43cb-92C2-25804820EDAC}">
                        <c15:formulaRef>
                          <c15:sqref>'West Coast Car Cycle'!$B$7:$AH$7</c15:sqref>
                        </c15:formulaRef>
                      </c:ext>
                    </c:extLst>
                    <c:numCache>
                      <c:formatCode>General</c:formatCode>
                      <c:ptCount val="26"/>
                    </c:numCache>
                  </c:numRef>
                </c:val>
                <c:smooth val="0"/>
                <c:extLst xmlns:c15="http://schemas.microsoft.com/office/drawing/2012/chart">
                  <c:ext xmlns:c16="http://schemas.microsoft.com/office/drawing/2014/chart" uri="{C3380CC4-5D6E-409C-BE32-E72D297353CC}">
                    <c16:uniqueId val="{00000005-2E1E-4AB7-BD93-63BEABB47C1D}"/>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'West Coast Car Cycle'!$A$9</c15:sqref>
                        </c15:formulaRef>
                      </c:ext>
                    </c:extLst>
                    <c:strCache>
                      <c:ptCount val="1"/>
                      <c:pt idx="0">
                        <c:v>Van - CN</c:v>
                      </c:pt>
                    </c:strCache>
                  </c:strRef>
                </c:tx>
                <c:spPr>
                  <a:ln w="28575" cap="rnd">
                    <a:solidFill>
                      <a:schemeClr val="accent5"/>
                    </a:solidFill>
                    <a:round/>
                  </a:ln>
                  <a:effectLst/>
                </c:spPr>
                <c:marker>
                  <c:symbol val="none"/>
                </c:marker>
                <c:cat>
                  <c:multiLvlStrRef>
                    <c:extLst xmlns:c15="http://schemas.microsoft.com/office/drawing/2012/chart">
                      <c:ext xmlns:c15="http://schemas.microsoft.com/office/drawing/2012/chart" uri="{02D57815-91ED-43cb-92C2-25804820EDAC}">
                        <c15:formulaRef>
                          <c15:sqref>'West Coast Car Cycle'!$B$4:$AH$5</c15:sqref>
                        </c15:formulaRef>
                      </c:ext>
                    </c:extLst>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extLst xmlns:c15="http://schemas.microsoft.com/office/drawing/2012/chart">
                      <c:ext xmlns:c15="http://schemas.microsoft.com/office/drawing/2012/chart" uri="{02D57815-91ED-43cb-92C2-25804820EDAC}">
                        <c15:formulaRef>
                          <c15:sqref>'West Coast Car Cycle'!$B$9:$AH$9</c15:sqref>
                        </c15:formulaRef>
                      </c:ext>
                    </c:extLst>
                    <c:numCache>
                      <c:formatCode>_-* #,##0.0_-;\-* #,##0.0_-;_-* "-"??_-;_-@_-</c:formatCode>
                      <c:ptCount val="26"/>
                      <c:pt idx="0">
                        <c:v>14.055999999999999</c:v>
                      </c:pt>
                      <c:pt idx="1">
                        <c:v>15.3726</c:v>
                      </c:pt>
                      <c:pt idx="2">
                        <c:v>13.2879</c:v>
                      </c:pt>
                      <c:pt idx="3">
                        <c:v>13.924899999999999</c:v>
                      </c:pt>
                      <c:pt idx="4">
                        <c:v>15.334899999999999</c:v>
                      </c:pt>
                      <c:pt idx="5">
                        <c:v>16.167300000000001</c:v>
                      </c:pt>
                      <c:pt idx="6">
                        <c:v>15.193</c:v>
                      </c:pt>
                      <c:pt idx="7">
                        <c:v>14.8043</c:v>
                      </c:pt>
                      <c:pt idx="8">
                        <c:v>14.7819</c:v>
                      </c:pt>
                      <c:pt idx="9">
                        <c:v>14.927</c:v>
                      </c:pt>
                      <c:pt idx="10">
                        <c:v>16.245799999999999</c:v>
                      </c:pt>
                      <c:pt idx="11">
                        <c:v>16.1692</c:v>
                      </c:pt>
                      <c:pt idx="12">
                        <c:v>17.912499999999998</c:v>
                      </c:pt>
                      <c:pt idx="13">
                        <c:v>17.933700000000002</c:v>
                      </c:pt>
                      <c:pt idx="14">
                        <c:v>15.271099999999999</c:v>
                      </c:pt>
                      <c:pt idx="15">
                        <c:v>16.993599999999997</c:v>
                      </c:pt>
                      <c:pt idx="16">
                        <c:v>17.463100000000001</c:v>
                      </c:pt>
                      <c:pt idx="17">
                        <c:v>16.8337</c:v>
                      </c:pt>
                      <c:pt idx="18">
                        <c:v>21.176699999999997</c:v>
                      </c:pt>
                      <c:pt idx="19">
                        <c:v>17.380700000000001</c:v>
                      </c:pt>
                      <c:pt idx="20">
                        <c:v>15.509</c:v>
                      </c:pt>
                      <c:pt idx="21">
                        <c:v>16.25</c:v>
                      </c:pt>
                      <c:pt idx="22">
                        <c:v>17.55</c:v>
                      </c:pt>
                      <c:pt idx="23">
                        <c:v>18.190000000000001</c:v>
                      </c:pt>
                      <c:pt idx="24">
                        <c:v>18.399999999999999</c:v>
                      </c:pt>
                      <c:pt idx="25">
                        <c:v>18.399999999999999</c:v>
                      </c:pt>
                    </c:numCache>
                  </c:numRef>
                </c:val>
                <c:smooth val="0"/>
                <c:extLst xmlns:c15="http://schemas.microsoft.com/office/drawing/2012/chart">
                  <c:ext xmlns:c16="http://schemas.microsoft.com/office/drawing/2014/chart" uri="{C3380CC4-5D6E-409C-BE32-E72D297353CC}">
                    <c16:uniqueId val="{00000006-2E1E-4AB7-BD93-63BEABB47C1D}"/>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'West Coast Car Cycle'!$A$10</c15:sqref>
                        </c15:formulaRef>
                      </c:ext>
                    </c:extLst>
                    <c:strCache>
                      <c:ptCount val="1"/>
                      <c:pt idx="0">
                        <c:v>PRG- CN</c:v>
                      </c:pt>
                    </c:strCache>
                  </c:strRef>
                </c:tx>
                <c:spPr>
                  <a:ln w="28575" cap="rnd">
                    <a:solidFill>
                      <a:schemeClr val="accent6"/>
                    </a:solidFill>
                    <a:round/>
                  </a:ln>
                  <a:effectLst/>
                </c:spPr>
                <c:marker>
                  <c:symbol val="none"/>
                </c:marker>
                <c:cat>
                  <c:multiLvlStrRef>
                    <c:extLst xmlns:c15="http://schemas.microsoft.com/office/drawing/2012/chart">
                      <c:ext xmlns:c15="http://schemas.microsoft.com/office/drawing/2012/chart" uri="{02D57815-91ED-43cb-92C2-25804820EDAC}">
                        <c15:formulaRef>
                          <c15:sqref>'West Coast Car Cycle'!$B$4:$AH$5</c15:sqref>
                        </c15:formulaRef>
                      </c:ext>
                    </c:extLst>
                    <c:multiLvlStrCache>
                      <c:ptCount val="26"/>
                      <c:lvl>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pt idx="12">
                          <c:v>August</c:v>
                        </c:pt>
                        <c:pt idx="13">
                          <c:v>September</c:v>
                        </c:pt>
                        <c:pt idx="14">
                          <c:v>October</c:v>
                        </c:pt>
                        <c:pt idx="15">
                          <c:v>November</c:v>
                        </c:pt>
                        <c:pt idx="16">
                          <c:v>December</c:v>
                        </c:pt>
                        <c:pt idx="17">
                          <c:v>January</c:v>
                        </c:pt>
                        <c:pt idx="18">
                          <c:v>February </c:v>
                        </c:pt>
                        <c:pt idx="19">
                          <c:v>March</c:v>
                        </c:pt>
                        <c:pt idx="20">
                          <c:v>April</c:v>
                        </c:pt>
                        <c:pt idx="21">
                          <c:v>May</c:v>
                        </c:pt>
                        <c:pt idx="22">
                          <c:v>June</c:v>
                        </c:pt>
                        <c:pt idx="23">
                          <c:v>July</c:v>
                        </c:pt>
                        <c:pt idx="24">
                          <c:v>August</c:v>
                        </c:pt>
                        <c:pt idx="25">
                          <c:v>September</c:v>
                        </c:pt>
                      </c:lvl>
                      <c:lvl>
                        <c:pt idx="5">
                          <c:v>2017</c:v>
                        </c:pt>
                        <c:pt idx="17">
                          <c:v>2018</c:v>
                        </c:pt>
                      </c:lvl>
                    </c:multiLvlStrCache>
                  </c:multiLvlStrRef>
                </c:cat>
                <c:val>
                  <c:numRef>
                    <c:extLst xmlns:c15="http://schemas.microsoft.com/office/drawing/2012/chart">
                      <c:ext xmlns:c15="http://schemas.microsoft.com/office/drawing/2012/chart" uri="{02D57815-91ED-43cb-92C2-25804820EDAC}">
                        <c15:formulaRef>
                          <c15:sqref>'West Coast Car Cycle'!$B$10:$AH$10</c15:sqref>
                        </c15:formulaRef>
                      </c:ext>
                    </c:extLst>
                    <c:numCache>
                      <c:formatCode>_-* #,##0.0_-;\-* #,##0.0_-;_-* "-"??_-;_-@_-</c:formatCode>
                      <c:ptCount val="26"/>
                      <c:pt idx="0">
                        <c:v>12.7822</c:v>
                      </c:pt>
                      <c:pt idx="1">
                        <c:v>12.418100000000001</c:v>
                      </c:pt>
                      <c:pt idx="2">
                        <c:v>11.164300000000001</c:v>
                      </c:pt>
                      <c:pt idx="3">
                        <c:v>11.099</c:v>
                      </c:pt>
                      <c:pt idx="4">
                        <c:v>12.469200000000001</c:v>
                      </c:pt>
                      <c:pt idx="5">
                        <c:v>15.6294</c:v>
                      </c:pt>
                      <c:pt idx="6">
                        <c:v>16.745799999999999</c:v>
                      </c:pt>
                      <c:pt idx="7">
                        <c:v>13.239599999999999</c:v>
                      </c:pt>
                      <c:pt idx="8">
                        <c:v>13.1152</c:v>
                      </c:pt>
                      <c:pt idx="9">
                        <c:v>14.621600000000001</c:v>
                      </c:pt>
                      <c:pt idx="10">
                        <c:v>16.729700000000001</c:v>
                      </c:pt>
                      <c:pt idx="11">
                        <c:v>16.645199999999999</c:v>
                      </c:pt>
                      <c:pt idx="12">
                        <c:v>18.778400000000001</c:v>
                      </c:pt>
                      <c:pt idx="13">
                        <c:v>19.4133</c:v>
                      </c:pt>
                      <c:pt idx="14">
                        <c:v>16.283799999999999</c:v>
                      </c:pt>
                      <c:pt idx="15">
                        <c:v>16.661899999999999</c:v>
                      </c:pt>
                      <c:pt idx="16">
                        <c:v>14.920099999999998</c:v>
                      </c:pt>
                      <c:pt idx="17">
                        <c:v>15.4886</c:v>
                      </c:pt>
                      <c:pt idx="18">
                        <c:v>20.027999999999999</c:v>
                      </c:pt>
                      <c:pt idx="19">
                        <c:v>16.16</c:v>
                      </c:pt>
                      <c:pt idx="20">
                        <c:v>13.64</c:v>
                      </c:pt>
                      <c:pt idx="21">
                        <c:v>13.19</c:v>
                      </c:pt>
                      <c:pt idx="22">
                        <c:v>16.3</c:v>
                      </c:pt>
                      <c:pt idx="23">
                        <c:v>16.47</c:v>
                      </c:pt>
                      <c:pt idx="24">
                        <c:v>20.2</c:v>
                      </c:pt>
                      <c:pt idx="25">
                        <c:v>14.7</c:v>
                      </c:pt>
                    </c:numCache>
                  </c:numRef>
                </c:val>
                <c:smooth val="0"/>
                <c:extLst xmlns:c15="http://schemas.microsoft.com/office/drawing/2012/chart">
                  <c:ext xmlns:c16="http://schemas.microsoft.com/office/drawing/2014/chart" uri="{C3380CC4-5D6E-409C-BE32-E72D297353CC}">
                    <c16:uniqueId val="{00000007-2E1E-4AB7-BD93-63BEABB47C1D}"/>
                  </c:ext>
                </c:extLst>
              </c15:ser>
            </c15:filteredLineSeries>
          </c:ext>
        </c:extLst>
      </c:lineChart>
      <c:catAx>
        <c:axId val="126832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68321464"/>
        <c:crosses val="autoZero"/>
        <c:auto val="1"/>
        <c:lblAlgn val="ctr"/>
        <c:lblOffset val="100"/>
        <c:noMultiLvlLbl val="0"/>
      </c:catAx>
      <c:valAx>
        <c:axId val="1268321464"/>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CA" dirty="0"/>
                  <a:t>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6832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'Vessel Time in Port (Monthly)'!$B$6</c:f>
              <c:strCache>
                <c:ptCount val="1"/>
                <c:pt idx="0">
                  <c:v> VANCOUVER </c:v>
                </c:pt>
              </c:strCache>
            </c:strRef>
          </c:tx>
          <c:spPr>
            <a:ln w="28575" cap="rnd">
              <a:solidFill>
                <a:srgbClr val="FF0000"/>
              </a:solidFill>
              <a:round/>
            </a:ln>
            <a:effectLst/>
          </c:spPr>
          <c:marker>
            <c:symbol val="none"/>
          </c:marker>
          <c:cat>
            <c:multiLvlStrRef>
              <c:f>'Vessel Time in Port (Monthly)'!$C$4:$BJ$5</c:f>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f>'Vessel Time in Port (Monthly)'!$C$6:$BJ$6</c:f>
              <c:numCache>
                <c:formatCode>_(* #,##0.0_);_(* \(#,##0.0\);_(* "-"?_);_(@_)</c:formatCode>
                <c:ptCount val="60"/>
                <c:pt idx="0">
                  <c:v>10.9</c:v>
                </c:pt>
                <c:pt idx="1">
                  <c:v>13.2</c:v>
                </c:pt>
                <c:pt idx="2">
                  <c:v>12.8</c:v>
                </c:pt>
                <c:pt idx="3">
                  <c:v>13.5</c:v>
                </c:pt>
                <c:pt idx="4">
                  <c:v>18.100000000000001</c:v>
                </c:pt>
                <c:pt idx="5">
                  <c:v>24.5</c:v>
                </c:pt>
                <c:pt idx="6">
                  <c:v>26.6</c:v>
                </c:pt>
                <c:pt idx="7">
                  <c:v>25.9</c:v>
                </c:pt>
                <c:pt idx="8">
                  <c:v>23.4</c:v>
                </c:pt>
                <c:pt idx="9">
                  <c:v>21.4</c:v>
                </c:pt>
                <c:pt idx="10">
                  <c:v>19.7</c:v>
                </c:pt>
                <c:pt idx="11">
                  <c:v>12.1</c:v>
                </c:pt>
                <c:pt idx="12">
                  <c:v>13.1</c:v>
                </c:pt>
                <c:pt idx="13">
                  <c:v>15.5</c:v>
                </c:pt>
                <c:pt idx="14">
                  <c:v>13.1</c:v>
                </c:pt>
                <c:pt idx="15">
                  <c:v>11.1</c:v>
                </c:pt>
                <c:pt idx="16">
                  <c:v>13.1</c:v>
                </c:pt>
                <c:pt idx="17">
                  <c:v>16.5</c:v>
                </c:pt>
                <c:pt idx="18">
                  <c:v>17.5</c:v>
                </c:pt>
                <c:pt idx="19">
                  <c:v>17.399999999999999</c:v>
                </c:pt>
                <c:pt idx="20">
                  <c:v>12.2</c:v>
                </c:pt>
                <c:pt idx="21">
                  <c:v>16.100000000000001</c:v>
                </c:pt>
                <c:pt idx="22">
                  <c:v>12.9</c:v>
                </c:pt>
                <c:pt idx="23">
                  <c:v>11.8</c:v>
                </c:pt>
                <c:pt idx="24">
                  <c:v>9.8000000000000007</c:v>
                </c:pt>
                <c:pt idx="25">
                  <c:v>9.6999999999999993</c:v>
                </c:pt>
                <c:pt idx="26">
                  <c:v>11.1</c:v>
                </c:pt>
                <c:pt idx="27">
                  <c:v>13.8</c:v>
                </c:pt>
                <c:pt idx="28">
                  <c:v>12.3</c:v>
                </c:pt>
                <c:pt idx="29">
                  <c:v>13.7</c:v>
                </c:pt>
                <c:pt idx="30">
                  <c:v>12.9</c:v>
                </c:pt>
                <c:pt idx="31">
                  <c:v>13.1</c:v>
                </c:pt>
                <c:pt idx="32">
                  <c:v>12.4</c:v>
                </c:pt>
                <c:pt idx="33">
                  <c:v>8.6</c:v>
                </c:pt>
                <c:pt idx="34">
                  <c:v>7</c:v>
                </c:pt>
                <c:pt idx="35">
                  <c:v>8</c:v>
                </c:pt>
                <c:pt idx="36">
                  <c:v>9.5</c:v>
                </c:pt>
                <c:pt idx="37">
                  <c:v>12</c:v>
                </c:pt>
                <c:pt idx="38">
                  <c:v>14.5</c:v>
                </c:pt>
                <c:pt idx="39">
                  <c:v>18.2</c:v>
                </c:pt>
                <c:pt idx="40">
                  <c:v>17.3</c:v>
                </c:pt>
                <c:pt idx="41">
                  <c:v>17.100000000000001</c:v>
                </c:pt>
                <c:pt idx="42">
                  <c:v>17.3</c:v>
                </c:pt>
                <c:pt idx="43">
                  <c:v>17.3</c:v>
                </c:pt>
                <c:pt idx="44">
                  <c:v>17</c:v>
                </c:pt>
                <c:pt idx="45">
                  <c:v>11.6</c:v>
                </c:pt>
                <c:pt idx="46">
                  <c:v>14.4</c:v>
                </c:pt>
                <c:pt idx="47">
                  <c:v>13.1</c:v>
                </c:pt>
                <c:pt idx="48">
                  <c:v>12.6</c:v>
                </c:pt>
                <c:pt idx="49">
                  <c:v>12</c:v>
                </c:pt>
                <c:pt idx="50">
                  <c:v>9.9</c:v>
                </c:pt>
                <c:pt idx="51">
                  <c:v>14.6</c:v>
                </c:pt>
                <c:pt idx="52">
                  <c:v>15.7</c:v>
                </c:pt>
                <c:pt idx="53">
                  <c:v>18.100000000000001</c:v>
                </c:pt>
                <c:pt idx="54">
                  <c:v>19.600000000000001</c:v>
                </c:pt>
                <c:pt idx="55">
                  <c:v>21</c:v>
                </c:pt>
                <c:pt idx="56">
                  <c:v>16</c:v>
                </c:pt>
                <c:pt idx="57">
                  <c:v>13.1</c:v>
                </c:pt>
                <c:pt idx="58">
                  <c:v>11</c:v>
                </c:pt>
                <c:pt idx="59">
                  <c:v>12.2</c:v>
                </c:pt>
              </c:numCache>
            </c:numRef>
          </c:val>
          <c:smooth val="1"/>
          <c:extLst>
            <c:ext xmlns:c16="http://schemas.microsoft.com/office/drawing/2014/chart" uri="{C3380CC4-5D6E-409C-BE32-E72D297353CC}">
              <c16:uniqueId val="{00000000-3BDB-4EEB-942B-B2ACDBB9CD19}"/>
            </c:ext>
          </c:extLst>
        </c:ser>
        <c:ser>
          <c:idx val="1"/>
          <c:order val="1"/>
          <c:tx>
            <c:strRef>
              <c:f>'Vessel Time in Port (Monthly)'!$B$7</c:f>
              <c:strCache>
                <c:ptCount val="1"/>
                <c:pt idx="0">
                  <c:v> PRINCE RUPERT </c:v>
                </c:pt>
              </c:strCache>
            </c:strRef>
          </c:tx>
          <c:spPr>
            <a:ln w="28575" cap="rnd">
              <a:solidFill>
                <a:srgbClr val="0070C0"/>
              </a:solidFill>
              <a:round/>
            </a:ln>
            <a:effectLst/>
          </c:spPr>
          <c:marker>
            <c:symbol val="none"/>
          </c:marker>
          <c:cat>
            <c:multiLvlStrRef>
              <c:f>'Vessel Time in Port (Monthly)'!$C$4:$BJ$5</c:f>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f>'Vessel Time in Port (Monthly)'!$C$7:$BJ$7</c:f>
              <c:numCache>
                <c:formatCode>_(* #,##0.0_);_(* \(#,##0.0\);_(* "-"?_);_(@_)</c:formatCode>
                <c:ptCount val="60"/>
                <c:pt idx="0">
                  <c:v>9.3000000000000007</c:v>
                </c:pt>
                <c:pt idx="1">
                  <c:v>10.3</c:v>
                </c:pt>
                <c:pt idx="2">
                  <c:v>10.1</c:v>
                </c:pt>
                <c:pt idx="3">
                  <c:v>16.3</c:v>
                </c:pt>
                <c:pt idx="4">
                  <c:v>18.899999999999999</c:v>
                </c:pt>
                <c:pt idx="5">
                  <c:v>23.3</c:v>
                </c:pt>
                <c:pt idx="6">
                  <c:v>25.8</c:v>
                </c:pt>
                <c:pt idx="7">
                  <c:v>35.800000000000004</c:v>
                </c:pt>
                <c:pt idx="8">
                  <c:v>23.8</c:v>
                </c:pt>
                <c:pt idx="9">
                  <c:v>14.799999999999999</c:v>
                </c:pt>
                <c:pt idx="10">
                  <c:v>15.299999999999999</c:v>
                </c:pt>
                <c:pt idx="11">
                  <c:v>11.399999999999999</c:v>
                </c:pt>
                <c:pt idx="12">
                  <c:v>10.5</c:v>
                </c:pt>
                <c:pt idx="13">
                  <c:v>12.7</c:v>
                </c:pt>
                <c:pt idx="14">
                  <c:v>15.8</c:v>
                </c:pt>
                <c:pt idx="15">
                  <c:v>12.6</c:v>
                </c:pt>
                <c:pt idx="16">
                  <c:v>8.9</c:v>
                </c:pt>
                <c:pt idx="17">
                  <c:v>25.6</c:v>
                </c:pt>
                <c:pt idx="18">
                  <c:v>19.100000000000001</c:v>
                </c:pt>
                <c:pt idx="19">
                  <c:v>16.7</c:v>
                </c:pt>
                <c:pt idx="20">
                  <c:v>15.6</c:v>
                </c:pt>
                <c:pt idx="21">
                  <c:v>12.6</c:v>
                </c:pt>
                <c:pt idx="22">
                  <c:v>12.3</c:v>
                </c:pt>
                <c:pt idx="23">
                  <c:v>16</c:v>
                </c:pt>
                <c:pt idx="24">
                  <c:v>8.3000000000000007</c:v>
                </c:pt>
                <c:pt idx="25">
                  <c:v>13.4</c:v>
                </c:pt>
                <c:pt idx="26">
                  <c:v>11.3</c:v>
                </c:pt>
                <c:pt idx="27">
                  <c:v>11.5</c:v>
                </c:pt>
                <c:pt idx="28">
                  <c:v>4.4000000000000004</c:v>
                </c:pt>
                <c:pt idx="29">
                  <c:v>6.6</c:v>
                </c:pt>
                <c:pt idx="30">
                  <c:v>5.0999999999999996</c:v>
                </c:pt>
                <c:pt idx="31">
                  <c:v>6.7</c:v>
                </c:pt>
                <c:pt idx="32">
                  <c:v>7.7</c:v>
                </c:pt>
                <c:pt idx="33">
                  <c:v>7.2</c:v>
                </c:pt>
                <c:pt idx="34">
                  <c:v>9</c:v>
                </c:pt>
                <c:pt idx="35">
                  <c:v>6.9</c:v>
                </c:pt>
                <c:pt idx="36">
                  <c:v>7.6</c:v>
                </c:pt>
                <c:pt idx="37">
                  <c:v>12.8</c:v>
                </c:pt>
                <c:pt idx="38">
                  <c:v>7.2</c:v>
                </c:pt>
                <c:pt idx="39">
                  <c:v>14.1</c:v>
                </c:pt>
                <c:pt idx="40">
                  <c:v>18.3</c:v>
                </c:pt>
                <c:pt idx="41">
                  <c:v>8.1</c:v>
                </c:pt>
                <c:pt idx="42">
                  <c:v>14.6</c:v>
                </c:pt>
                <c:pt idx="43">
                  <c:v>15.5</c:v>
                </c:pt>
                <c:pt idx="44">
                  <c:v>9.3000000000000007</c:v>
                </c:pt>
                <c:pt idx="45">
                  <c:v>7.9</c:v>
                </c:pt>
                <c:pt idx="46">
                  <c:v>16.2</c:v>
                </c:pt>
                <c:pt idx="47">
                  <c:v>13</c:v>
                </c:pt>
                <c:pt idx="48">
                  <c:v>21.7</c:v>
                </c:pt>
                <c:pt idx="49">
                  <c:v>5</c:v>
                </c:pt>
                <c:pt idx="50">
                  <c:v>14.2</c:v>
                </c:pt>
                <c:pt idx="51">
                  <c:v>15</c:v>
                </c:pt>
                <c:pt idx="52">
                  <c:v>18.100000000000001</c:v>
                </c:pt>
                <c:pt idx="53">
                  <c:v>10</c:v>
                </c:pt>
                <c:pt idx="54">
                  <c:v>15.7</c:v>
                </c:pt>
                <c:pt idx="55">
                  <c:v>16.5</c:v>
                </c:pt>
                <c:pt idx="56">
                  <c:v>8.6</c:v>
                </c:pt>
                <c:pt idx="57">
                  <c:v>9.9</c:v>
                </c:pt>
                <c:pt idx="58">
                  <c:v>8.3000000000000007</c:v>
                </c:pt>
                <c:pt idx="59">
                  <c:v>8.6999999999999993</c:v>
                </c:pt>
              </c:numCache>
            </c:numRef>
          </c:val>
          <c:smooth val="1"/>
          <c:extLst>
            <c:ext xmlns:c16="http://schemas.microsoft.com/office/drawing/2014/chart" uri="{C3380CC4-5D6E-409C-BE32-E72D297353CC}">
              <c16:uniqueId val="{00000001-3BDB-4EEB-942B-B2ACDBB9CD19}"/>
            </c:ext>
          </c:extLst>
        </c:ser>
        <c:ser>
          <c:idx val="5"/>
          <c:order val="5"/>
          <c:tx>
            <c:strRef>
              <c:f>'Vessel Time in Port (Monthly)'!$B$11</c:f>
              <c:strCache>
                <c:ptCount val="1"/>
                <c:pt idx="0">
                  <c:v> Vancouver Avg </c:v>
                </c:pt>
              </c:strCache>
            </c:strRef>
          </c:tx>
          <c:spPr>
            <a:ln w="28575" cap="rnd">
              <a:solidFill>
                <a:srgbClr val="002060"/>
              </a:solidFill>
              <a:round/>
            </a:ln>
            <a:effectLst/>
          </c:spPr>
          <c:marker>
            <c:symbol val="none"/>
          </c:marker>
          <c:cat>
            <c:multiLvlStrRef>
              <c:f>'Vessel Time in Port (Monthly)'!$C$4:$BJ$5</c:f>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f>'Vessel Time in Port (Monthly)'!$C$11:$BJ$11</c:f>
              <c:numCache>
                <c:formatCode>_(* #,##0.0_);_(* \(#,##0.0\);_(* "-"?_);_(@_)</c:formatCode>
                <c:ptCount val="60"/>
                <c:pt idx="0">
                  <c:v>18.508333333333333</c:v>
                </c:pt>
                <c:pt idx="1">
                  <c:v>18.508333333333333</c:v>
                </c:pt>
                <c:pt idx="2">
                  <c:v>18.508333333333333</c:v>
                </c:pt>
                <c:pt idx="3">
                  <c:v>18.508333333333333</c:v>
                </c:pt>
                <c:pt idx="4">
                  <c:v>18.508333333333333</c:v>
                </c:pt>
                <c:pt idx="5">
                  <c:v>18.508333333333333</c:v>
                </c:pt>
                <c:pt idx="6">
                  <c:v>18.508333333333333</c:v>
                </c:pt>
                <c:pt idx="7">
                  <c:v>18.508333333333333</c:v>
                </c:pt>
                <c:pt idx="8">
                  <c:v>18.508333333333333</c:v>
                </c:pt>
                <c:pt idx="9">
                  <c:v>18.508333333333333</c:v>
                </c:pt>
                <c:pt idx="10">
                  <c:v>18.508333333333333</c:v>
                </c:pt>
                <c:pt idx="11">
                  <c:v>18.508333333333333</c:v>
                </c:pt>
                <c:pt idx="12">
                  <c:v>14.191666666666668</c:v>
                </c:pt>
                <c:pt idx="13">
                  <c:v>14.191666666666668</c:v>
                </c:pt>
                <c:pt idx="14">
                  <c:v>14.191666666666668</c:v>
                </c:pt>
                <c:pt idx="15">
                  <c:v>14.191666666666668</c:v>
                </c:pt>
                <c:pt idx="16">
                  <c:v>14.191666666666668</c:v>
                </c:pt>
                <c:pt idx="17">
                  <c:v>14.191666666666668</c:v>
                </c:pt>
                <c:pt idx="18">
                  <c:v>14.191666666666668</c:v>
                </c:pt>
                <c:pt idx="19">
                  <c:v>14.191666666666668</c:v>
                </c:pt>
                <c:pt idx="20">
                  <c:v>14.191666666666668</c:v>
                </c:pt>
                <c:pt idx="21">
                  <c:v>14.191666666666668</c:v>
                </c:pt>
                <c:pt idx="22">
                  <c:v>14.191666666666668</c:v>
                </c:pt>
                <c:pt idx="23">
                  <c:v>14.191666666666668</c:v>
                </c:pt>
                <c:pt idx="24">
                  <c:v>11.033333333333333</c:v>
                </c:pt>
                <c:pt idx="25">
                  <c:v>11.033333333333333</c:v>
                </c:pt>
                <c:pt idx="26">
                  <c:v>11.033333333333333</c:v>
                </c:pt>
                <c:pt idx="27">
                  <c:v>11.033333333333333</c:v>
                </c:pt>
                <c:pt idx="28">
                  <c:v>11.033333333333333</c:v>
                </c:pt>
                <c:pt idx="29">
                  <c:v>11.033333333333333</c:v>
                </c:pt>
                <c:pt idx="30">
                  <c:v>11.033333333333333</c:v>
                </c:pt>
                <c:pt idx="31">
                  <c:v>11.033333333333333</c:v>
                </c:pt>
                <c:pt idx="32">
                  <c:v>11.033333333333333</c:v>
                </c:pt>
                <c:pt idx="33">
                  <c:v>11.033333333333333</c:v>
                </c:pt>
                <c:pt idx="34">
                  <c:v>11.033333333333333</c:v>
                </c:pt>
                <c:pt idx="35">
                  <c:v>11.033333333333333</c:v>
                </c:pt>
                <c:pt idx="36">
                  <c:v>14.941666666666665</c:v>
                </c:pt>
                <c:pt idx="37">
                  <c:v>14.941666666666665</c:v>
                </c:pt>
                <c:pt idx="38">
                  <c:v>14.941666666666665</c:v>
                </c:pt>
                <c:pt idx="39">
                  <c:v>14.941666666666665</c:v>
                </c:pt>
                <c:pt idx="40">
                  <c:v>14.941666666666665</c:v>
                </c:pt>
                <c:pt idx="41">
                  <c:v>14.941666666666665</c:v>
                </c:pt>
                <c:pt idx="42">
                  <c:v>14.941666666666665</c:v>
                </c:pt>
                <c:pt idx="43">
                  <c:v>14.941666666666665</c:v>
                </c:pt>
                <c:pt idx="44">
                  <c:v>14.941666666666665</c:v>
                </c:pt>
                <c:pt idx="45">
                  <c:v>14.941666666666665</c:v>
                </c:pt>
                <c:pt idx="46">
                  <c:v>14.941666666666665</c:v>
                </c:pt>
                <c:pt idx="47">
                  <c:v>14.941666666666665</c:v>
                </c:pt>
                <c:pt idx="48">
                  <c:v>14.649999999999999</c:v>
                </c:pt>
                <c:pt idx="49">
                  <c:v>14.649999999999999</c:v>
                </c:pt>
                <c:pt idx="50">
                  <c:v>14.649999999999999</c:v>
                </c:pt>
                <c:pt idx="51">
                  <c:v>14.649999999999999</c:v>
                </c:pt>
                <c:pt idx="52">
                  <c:v>14.649999999999999</c:v>
                </c:pt>
                <c:pt idx="53">
                  <c:v>14.649999999999999</c:v>
                </c:pt>
                <c:pt idx="54">
                  <c:v>14.649999999999999</c:v>
                </c:pt>
                <c:pt idx="55">
                  <c:v>14.649999999999999</c:v>
                </c:pt>
                <c:pt idx="56">
                  <c:v>14.649999999999999</c:v>
                </c:pt>
                <c:pt idx="57">
                  <c:v>14.649999999999999</c:v>
                </c:pt>
                <c:pt idx="58">
                  <c:v>14.649999999999999</c:v>
                </c:pt>
                <c:pt idx="59">
                  <c:v>14.649999999999999</c:v>
                </c:pt>
              </c:numCache>
            </c:numRef>
          </c:val>
          <c:smooth val="0"/>
          <c:extLst>
            <c:ext xmlns:c16="http://schemas.microsoft.com/office/drawing/2014/chart" uri="{C3380CC4-5D6E-409C-BE32-E72D297353CC}">
              <c16:uniqueId val="{00000002-3BDB-4EEB-942B-B2ACDBB9CD19}"/>
            </c:ext>
          </c:extLst>
        </c:ser>
        <c:ser>
          <c:idx val="6"/>
          <c:order val="6"/>
          <c:tx>
            <c:strRef>
              <c:f>'Vessel Time in Port (Monthly)'!$B$12</c:f>
              <c:strCache>
                <c:ptCount val="1"/>
                <c:pt idx="0">
                  <c:v> Pr. Rupert Avg </c:v>
                </c:pt>
              </c:strCache>
            </c:strRef>
          </c:tx>
          <c:spPr>
            <a:ln w="28575" cap="rnd">
              <a:solidFill>
                <a:srgbClr val="C00000"/>
              </a:solidFill>
              <a:round/>
            </a:ln>
            <a:effectLst/>
          </c:spPr>
          <c:marker>
            <c:symbol val="none"/>
          </c:marker>
          <c:cat>
            <c:multiLvlStrRef>
              <c:f>'Vessel Time in Port (Monthly)'!$C$4:$BJ$5</c:f>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f>'Vessel Time in Port (Monthly)'!$C$12:$BJ$12</c:f>
              <c:numCache>
                <c:formatCode>_(* #,##0.0_);_(* \(#,##0.0\);_(* "-"?_);_(@_)</c:formatCode>
                <c:ptCount val="60"/>
                <c:pt idx="0">
                  <c:v>17.925000000000004</c:v>
                </c:pt>
                <c:pt idx="1">
                  <c:v>17.925000000000004</c:v>
                </c:pt>
                <c:pt idx="2">
                  <c:v>17.925000000000004</c:v>
                </c:pt>
                <c:pt idx="3">
                  <c:v>17.925000000000004</c:v>
                </c:pt>
                <c:pt idx="4">
                  <c:v>17.925000000000004</c:v>
                </c:pt>
                <c:pt idx="5">
                  <c:v>17.925000000000004</c:v>
                </c:pt>
                <c:pt idx="6">
                  <c:v>17.925000000000004</c:v>
                </c:pt>
                <c:pt idx="7">
                  <c:v>17.925000000000004</c:v>
                </c:pt>
                <c:pt idx="8">
                  <c:v>17.925000000000004</c:v>
                </c:pt>
                <c:pt idx="9">
                  <c:v>17.925000000000004</c:v>
                </c:pt>
                <c:pt idx="10">
                  <c:v>17.925000000000004</c:v>
                </c:pt>
                <c:pt idx="11">
                  <c:v>17.925000000000004</c:v>
                </c:pt>
                <c:pt idx="12">
                  <c:v>14.866666666666667</c:v>
                </c:pt>
                <c:pt idx="13">
                  <c:v>14.866666666666667</c:v>
                </c:pt>
                <c:pt idx="14">
                  <c:v>14.866666666666667</c:v>
                </c:pt>
                <c:pt idx="15">
                  <c:v>14.866666666666667</c:v>
                </c:pt>
                <c:pt idx="16">
                  <c:v>14.866666666666667</c:v>
                </c:pt>
                <c:pt idx="17">
                  <c:v>14.866666666666667</c:v>
                </c:pt>
                <c:pt idx="18">
                  <c:v>14.866666666666667</c:v>
                </c:pt>
                <c:pt idx="19">
                  <c:v>14.866666666666667</c:v>
                </c:pt>
                <c:pt idx="20">
                  <c:v>14.866666666666667</c:v>
                </c:pt>
                <c:pt idx="21">
                  <c:v>14.866666666666667</c:v>
                </c:pt>
                <c:pt idx="22">
                  <c:v>14.866666666666667</c:v>
                </c:pt>
                <c:pt idx="23">
                  <c:v>14.866666666666667</c:v>
                </c:pt>
                <c:pt idx="24">
                  <c:v>8.1750000000000007</c:v>
                </c:pt>
                <c:pt idx="25">
                  <c:v>8.1750000000000007</c:v>
                </c:pt>
                <c:pt idx="26">
                  <c:v>8.1750000000000007</c:v>
                </c:pt>
                <c:pt idx="27">
                  <c:v>8.1750000000000007</c:v>
                </c:pt>
                <c:pt idx="28">
                  <c:v>8.1750000000000007</c:v>
                </c:pt>
                <c:pt idx="29">
                  <c:v>8.1750000000000007</c:v>
                </c:pt>
                <c:pt idx="30">
                  <c:v>8.1750000000000007</c:v>
                </c:pt>
                <c:pt idx="31">
                  <c:v>8.1750000000000007</c:v>
                </c:pt>
                <c:pt idx="32">
                  <c:v>8.1750000000000007</c:v>
                </c:pt>
                <c:pt idx="33">
                  <c:v>8.1750000000000007</c:v>
                </c:pt>
                <c:pt idx="34">
                  <c:v>8.1750000000000007</c:v>
                </c:pt>
                <c:pt idx="35">
                  <c:v>8.1750000000000007</c:v>
                </c:pt>
                <c:pt idx="36">
                  <c:v>12.049999999999999</c:v>
                </c:pt>
                <c:pt idx="37">
                  <c:v>12.049999999999999</c:v>
                </c:pt>
                <c:pt idx="38">
                  <c:v>12.049999999999999</c:v>
                </c:pt>
                <c:pt idx="39">
                  <c:v>12.049999999999999</c:v>
                </c:pt>
                <c:pt idx="40">
                  <c:v>12.049999999999999</c:v>
                </c:pt>
                <c:pt idx="41">
                  <c:v>12.049999999999999</c:v>
                </c:pt>
                <c:pt idx="42">
                  <c:v>12.049999999999999</c:v>
                </c:pt>
                <c:pt idx="43">
                  <c:v>12.049999999999999</c:v>
                </c:pt>
                <c:pt idx="44">
                  <c:v>12.049999999999999</c:v>
                </c:pt>
                <c:pt idx="45">
                  <c:v>12.049999999999999</c:v>
                </c:pt>
                <c:pt idx="46">
                  <c:v>12.049999999999999</c:v>
                </c:pt>
                <c:pt idx="47">
                  <c:v>12.049999999999999</c:v>
                </c:pt>
                <c:pt idx="48">
                  <c:v>12.641666666666666</c:v>
                </c:pt>
                <c:pt idx="49">
                  <c:v>12.641666666666666</c:v>
                </c:pt>
                <c:pt idx="50">
                  <c:v>12.641666666666666</c:v>
                </c:pt>
                <c:pt idx="51">
                  <c:v>12.641666666666666</c:v>
                </c:pt>
                <c:pt idx="52">
                  <c:v>12.641666666666666</c:v>
                </c:pt>
                <c:pt idx="53">
                  <c:v>12.641666666666666</c:v>
                </c:pt>
                <c:pt idx="54">
                  <c:v>12.641666666666666</c:v>
                </c:pt>
                <c:pt idx="55">
                  <c:v>12.641666666666666</c:v>
                </c:pt>
                <c:pt idx="56">
                  <c:v>12.641666666666666</c:v>
                </c:pt>
                <c:pt idx="57">
                  <c:v>12.641666666666666</c:v>
                </c:pt>
                <c:pt idx="58">
                  <c:v>12.641666666666666</c:v>
                </c:pt>
                <c:pt idx="59">
                  <c:v>12.641666666666666</c:v>
                </c:pt>
              </c:numCache>
            </c:numRef>
          </c:val>
          <c:smooth val="0"/>
          <c:extLst>
            <c:ext xmlns:c16="http://schemas.microsoft.com/office/drawing/2014/chart" uri="{C3380CC4-5D6E-409C-BE32-E72D297353CC}">
              <c16:uniqueId val="{00000003-3BDB-4EEB-942B-B2ACDBB9CD19}"/>
            </c:ext>
          </c:extLst>
        </c:ser>
        <c:dLbls>
          <c:showLegendKey val="0"/>
          <c:showVal val="0"/>
          <c:showCatName val="0"/>
          <c:showSerName val="0"/>
          <c:showPercent val="0"/>
          <c:showBubbleSize val="0"/>
        </c:dLbls>
        <c:smooth val="0"/>
        <c:axId val="558973792"/>
        <c:axId val="558974120"/>
        <c:extLst>
          <c:ext xmlns:c15="http://schemas.microsoft.com/office/drawing/2012/chart" uri="{02D57815-91ED-43cb-92C2-25804820EDAC}">
            <c15:filteredLineSeries>
              <c15:ser>
                <c:idx val="2"/>
                <c:order val="2"/>
                <c:tx>
                  <c:strRef>
                    <c:extLst>
                      <c:ext uri="{02D57815-91ED-43cb-92C2-25804820EDAC}">
                        <c15:formulaRef>
                          <c15:sqref>'Vessel Time in Port (Monthly)'!$B$8</c15:sqref>
                        </c15:formulaRef>
                      </c:ext>
                    </c:extLst>
                    <c:strCache>
                      <c:ptCount val="1"/>
                      <c:pt idx="0">
                        <c:v> CHURCHILL </c:v>
                      </c:pt>
                    </c:strCache>
                  </c:strRef>
                </c:tx>
                <c:spPr>
                  <a:ln w="28575" cap="rnd">
                    <a:solidFill>
                      <a:schemeClr val="accent3"/>
                    </a:solidFill>
                    <a:round/>
                  </a:ln>
                  <a:effectLst/>
                </c:spPr>
                <c:marker>
                  <c:symbol val="none"/>
                </c:marker>
                <c:cat>
                  <c:multiLvlStrRef>
                    <c:extLst>
                      <c:ext uri="{02D57815-91ED-43cb-92C2-25804820EDAC}">
                        <c15:formulaRef>
                          <c15:sqref>'Vessel Time in Port (Monthly)'!$C$4:$BJ$5</c15:sqref>
                        </c15:formulaRef>
                      </c:ext>
                    </c:extLst>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extLst>
                      <c:ext uri="{02D57815-91ED-43cb-92C2-25804820EDAC}">
                        <c15:formulaRef>
                          <c15:sqref>'Vessel Time in Port (Monthly)'!$C$8:$BJ$8</c15:sqref>
                        </c15:formulaRef>
                      </c:ext>
                    </c:extLst>
                    <c:numCache>
                      <c:formatCode>_(* #,##0.0_);_(* \(#,##0.0\);_(* "-"?_);_(@_)</c:formatCode>
                      <c:ptCount val="60"/>
                      <c:pt idx="0">
                        <c:v>5.7</c:v>
                      </c:pt>
                      <c:pt idx="1">
                        <c:v>2.5</c:v>
                      </c:pt>
                      <c:pt idx="2">
                        <c:v>5.9</c:v>
                      </c:pt>
                      <c:pt idx="3">
                        <c:v>0</c:v>
                      </c:pt>
                      <c:pt idx="4">
                        <c:v>0</c:v>
                      </c:pt>
                      <c:pt idx="5">
                        <c:v>0</c:v>
                      </c:pt>
                      <c:pt idx="6">
                        <c:v>0</c:v>
                      </c:pt>
                      <c:pt idx="7">
                        <c:v>0</c:v>
                      </c:pt>
                      <c:pt idx="8">
                        <c:v>0</c:v>
                      </c:pt>
                      <c:pt idx="9">
                        <c:v>0</c:v>
                      </c:pt>
                      <c:pt idx="10">
                        <c:v>0</c:v>
                      </c:pt>
                      <c:pt idx="11">
                        <c:v>0</c:v>
                      </c:pt>
                      <c:pt idx="12">
                        <c:v>7.5</c:v>
                      </c:pt>
                      <c:pt idx="13">
                        <c:v>5.0999999999999996</c:v>
                      </c:pt>
                      <c:pt idx="14">
                        <c:v>7.2</c:v>
                      </c:pt>
                      <c:pt idx="15">
                        <c:v>0</c:v>
                      </c:pt>
                      <c:pt idx="16">
                        <c:v>0</c:v>
                      </c:pt>
                      <c:pt idx="17">
                        <c:v>0</c:v>
                      </c:pt>
                      <c:pt idx="18">
                        <c:v>0</c:v>
                      </c:pt>
                      <c:pt idx="19">
                        <c:v>0</c:v>
                      </c:pt>
                      <c:pt idx="20">
                        <c:v>0</c:v>
                      </c:pt>
                      <c:pt idx="21">
                        <c:v>0</c:v>
                      </c:pt>
                      <c:pt idx="22">
                        <c:v>0</c:v>
                      </c:pt>
                      <c:pt idx="23">
                        <c:v>0</c:v>
                      </c:pt>
                      <c:pt idx="24">
                        <c:v>0</c:v>
                      </c:pt>
                      <c:pt idx="25">
                        <c:v>9</c:v>
                      </c:pt>
                      <c:pt idx="26">
                        <c:v>5</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numCache>
                  </c:numRef>
                </c:val>
                <c:smooth val="0"/>
                <c:extLst>
                  <c:ext xmlns:c16="http://schemas.microsoft.com/office/drawing/2014/chart" uri="{C3380CC4-5D6E-409C-BE32-E72D297353CC}">
                    <c16:uniqueId val="{00000004-3BDB-4EEB-942B-B2ACDBB9CD19}"/>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'Vessel Time in Port (Monthly)'!$B$9</c15:sqref>
                        </c15:formulaRef>
                      </c:ext>
                    </c:extLst>
                    <c:strCache>
                      <c:ptCount val="1"/>
                      <c:pt idx="0">
                        <c:v> THUNDER BAY </c:v>
                      </c:pt>
                    </c:strCache>
                  </c:strRef>
                </c:tx>
                <c:spPr>
                  <a:ln w="28575" cap="rnd">
                    <a:solidFill>
                      <a:schemeClr val="accent4"/>
                    </a:solidFill>
                    <a:round/>
                  </a:ln>
                  <a:effectLst/>
                </c:spPr>
                <c:marker>
                  <c:symbol val="none"/>
                </c:marker>
                <c:cat>
                  <c:multiLvlStrRef>
                    <c:extLst xmlns:c15="http://schemas.microsoft.com/office/drawing/2012/chart">
                      <c:ext xmlns:c15="http://schemas.microsoft.com/office/drawing/2012/chart" uri="{02D57815-91ED-43cb-92C2-25804820EDAC}">
                        <c15:formulaRef>
                          <c15:sqref>'Vessel Time in Port (Monthly)'!$C$4:$BJ$5</c15:sqref>
                        </c15:formulaRef>
                      </c:ext>
                    </c:extLst>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extLst xmlns:c15="http://schemas.microsoft.com/office/drawing/2012/chart">
                      <c:ext xmlns:c15="http://schemas.microsoft.com/office/drawing/2012/chart" uri="{02D57815-91ED-43cb-92C2-25804820EDAC}">
                        <c15:formulaRef>
                          <c15:sqref>'Vessel Time in Port (Monthly)'!$C$9:$BJ$9</c15:sqref>
                        </c15:formulaRef>
                      </c:ext>
                    </c:extLst>
                    <c:numCache>
                      <c:formatCode>_(* #,##0.0_);_(* \(#,##0.0\);_(* "-"?_);_(@_)</c:formatCode>
                      <c:ptCount val="60"/>
                      <c:pt idx="0">
                        <c:v>1.7</c:v>
                      </c:pt>
                      <c:pt idx="1">
                        <c:v>2</c:v>
                      </c:pt>
                      <c:pt idx="2">
                        <c:v>2.5</c:v>
                      </c:pt>
                      <c:pt idx="3">
                        <c:v>1.9</c:v>
                      </c:pt>
                      <c:pt idx="4">
                        <c:v>2.5</c:v>
                      </c:pt>
                      <c:pt idx="5">
                        <c:v>2.4</c:v>
                      </c:pt>
                      <c:pt idx="6">
                        <c:v>0</c:v>
                      </c:pt>
                      <c:pt idx="7">
                        <c:v>0</c:v>
                      </c:pt>
                      <c:pt idx="8">
                        <c:v>2.4</c:v>
                      </c:pt>
                      <c:pt idx="9">
                        <c:v>2</c:v>
                      </c:pt>
                      <c:pt idx="10">
                        <c:v>2.5</c:v>
                      </c:pt>
                      <c:pt idx="11">
                        <c:v>2.7</c:v>
                      </c:pt>
                      <c:pt idx="12">
                        <c:v>5.2</c:v>
                      </c:pt>
                      <c:pt idx="13">
                        <c:v>4</c:v>
                      </c:pt>
                      <c:pt idx="14">
                        <c:v>5.8</c:v>
                      </c:pt>
                      <c:pt idx="15">
                        <c:v>3.6</c:v>
                      </c:pt>
                      <c:pt idx="16">
                        <c:v>3.1</c:v>
                      </c:pt>
                      <c:pt idx="17">
                        <c:v>2.2999999999999998</c:v>
                      </c:pt>
                      <c:pt idx="18">
                        <c:v>0</c:v>
                      </c:pt>
                      <c:pt idx="19">
                        <c:v>0</c:v>
                      </c:pt>
                      <c:pt idx="20">
                        <c:v>2.5</c:v>
                      </c:pt>
                      <c:pt idx="21">
                        <c:v>3.3</c:v>
                      </c:pt>
                      <c:pt idx="22">
                        <c:v>4.2</c:v>
                      </c:pt>
                      <c:pt idx="23">
                        <c:v>3.1</c:v>
                      </c:pt>
                      <c:pt idx="24">
                        <c:v>3.1</c:v>
                      </c:pt>
                      <c:pt idx="25">
                        <c:v>4</c:v>
                      </c:pt>
                      <c:pt idx="26">
                        <c:v>3</c:v>
                      </c:pt>
                      <c:pt idx="27">
                        <c:v>3.8</c:v>
                      </c:pt>
                      <c:pt idx="28">
                        <c:v>3</c:v>
                      </c:pt>
                      <c:pt idx="29">
                        <c:v>1.8</c:v>
                      </c:pt>
                      <c:pt idx="30">
                        <c:v>0</c:v>
                      </c:pt>
                      <c:pt idx="31">
                        <c:v>2.8</c:v>
                      </c:pt>
                      <c:pt idx="32">
                        <c:v>2.6</c:v>
                      </c:pt>
                      <c:pt idx="33">
                        <c:v>2</c:v>
                      </c:pt>
                      <c:pt idx="34">
                        <c:v>3.5</c:v>
                      </c:pt>
                      <c:pt idx="35">
                        <c:v>2.7</c:v>
                      </c:pt>
                      <c:pt idx="36">
                        <c:v>2.8</c:v>
                      </c:pt>
                      <c:pt idx="37">
                        <c:v>3</c:v>
                      </c:pt>
                      <c:pt idx="38">
                        <c:v>2.7</c:v>
                      </c:pt>
                      <c:pt idx="39">
                        <c:v>3.2</c:v>
                      </c:pt>
                      <c:pt idx="40">
                        <c:v>3.3</c:v>
                      </c:pt>
                      <c:pt idx="41">
                        <c:v>1.5</c:v>
                      </c:pt>
                      <c:pt idx="42">
                        <c:v>0</c:v>
                      </c:pt>
                      <c:pt idx="43">
                        <c:v>2.4</c:v>
                      </c:pt>
                      <c:pt idx="44">
                        <c:v>2.2000000000000002</c:v>
                      </c:pt>
                      <c:pt idx="45">
                        <c:v>2.2999999999999998</c:v>
                      </c:pt>
                      <c:pt idx="46">
                        <c:v>2.5</c:v>
                      </c:pt>
                      <c:pt idx="47">
                        <c:v>2.2000000000000002</c:v>
                      </c:pt>
                      <c:pt idx="48">
                        <c:v>2.2000000000000002</c:v>
                      </c:pt>
                      <c:pt idx="49">
                        <c:v>2.6</c:v>
                      </c:pt>
                      <c:pt idx="51">
                        <c:v>2.7</c:v>
                      </c:pt>
                      <c:pt idx="52">
                        <c:v>2.8</c:v>
                      </c:pt>
                      <c:pt idx="53">
                        <c:v>3.5</c:v>
                      </c:pt>
                      <c:pt idx="54">
                        <c:v>0</c:v>
                      </c:pt>
                      <c:pt idx="55">
                        <c:v>2</c:v>
                      </c:pt>
                      <c:pt idx="56">
                        <c:v>1.8</c:v>
                      </c:pt>
                      <c:pt idx="57">
                        <c:v>2</c:v>
                      </c:pt>
                      <c:pt idx="58">
                        <c:v>1.6</c:v>
                      </c:pt>
                      <c:pt idx="59">
                        <c:v>2.2999999999999998</c:v>
                      </c:pt>
                    </c:numCache>
                  </c:numRef>
                </c:val>
                <c:smooth val="0"/>
                <c:extLst xmlns:c15="http://schemas.microsoft.com/office/drawing/2012/chart">
                  <c:ext xmlns:c16="http://schemas.microsoft.com/office/drawing/2014/chart" uri="{C3380CC4-5D6E-409C-BE32-E72D297353CC}">
                    <c16:uniqueId val="{00000005-3BDB-4EEB-942B-B2ACDBB9CD19}"/>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'Vessel Time in Port (Monthly)'!$B$10</c15:sqref>
                        </c15:formulaRef>
                      </c:ext>
                    </c:extLst>
                    <c:strCache>
                      <c:ptCount val="1"/>
                    </c:strCache>
                  </c:strRef>
                </c:tx>
                <c:spPr>
                  <a:ln w="28575" cap="rnd">
                    <a:solidFill>
                      <a:schemeClr val="accent5"/>
                    </a:solidFill>
                    <a:round/>
                  </a:ln>
                  <a:effectLst/>
                </c:spPr>
                <c:marker>
                  <c:symbol val="none"/>
                </c:marker>
                <c:cat>
                  <c:multiLvlStrRef>
                    <c:extLst xmlns:c15="http://schemas.microsoft.com/office/drawing/2012/chart">
                      <c:ext xmlns:c15="http://schemas.microsoft.com/office/drawing/2012/chart" uri="{02D57815-91ED-43cb-92C2-25804820EDAC}">
                        <c15:formulaRef>
                          <c15:sqref>'Vessel Time in Port (Monthly)'!$C$4:$BJ$5</c15:sqref>
                        </c15:formulaRef>
                      </c:ext>
                    </c:extLst>
                    <c:multiLvlStrCache>
                      <c:ptCount val="60"/>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 AUG </c:v>
                        </c:pt>
                        <c:pt idx="25">
                          <c:v> SEP </c:v>
                        </c:pt>
                        <c:pt idx="26">
                          <c:v> OCT </c:v>
                        </c:pt>
                        <c:pt idx="27">
                          <c:v> NOV </c:v>
                        </c:pt>
                        <c:pt idx="28">
                          <c:v> DEC </c:v>
                        </c:pt>
                        <c:pt idx="29">
                          <c:v> JAN </c:v>
                        </c:pt>
                        <c:pt idx="30">
                          <c:v> FEB </c:v>
                        </c:pt>
                        <c:pt idx="31">
                          <c:v> MAR </c:v>
                        </c:pt>
                        <c:pt idx="32">
                          <c:v> APR </c:v>
                        </c:pt>
                        <c:pt idx="33">
                          <c:v> MAY </c:v>
                        </c:pt>
                        <c:pt idx="34">
                          <c:v> JUN </c:v>
                        </c:pt>
                        <c:pt idx="35">
                          <c:v> JUL </c:v>
                        </c:pt>
                        <c:pt idx="36">
                          <c:v> AUG </c:v>
                        </c:pt>
                        <c:pt idx="37">
                          <c:v> SEP </c:v>
                        </c:pt>
                        <c:pt idx="38">
                          <c:v> OCT </c:v>
                        </c:pt>
                        <c:pt idx="39">
                          <c:v> NOV </c:v>
                        </c:pt>
                        <c:pt idx="40">
                          <c:v> DEC </c:v>
                        </c:pt>
                        <c:pt idx="41">
                          <c:v> JAN </c:v>
                        </c:pt>
                        <c:pt idx="42">
                          <c:v> FEB </c:v>
                        </c:pt>
                        <c:pt idx="43">
                          <c:v> MAR </c:v>
                        </c:pt>
                        <c:pt idx="44">
                          <c:v> APR </c:v>
                        </c:pt>
                        <c:pt idx="45">
                          <c:v> MAY </c:v>
                        </c:pt>
                        <c:pt idx="46">
                          <c:v> JUN </c:v>
                        </c:pt>
                        <c:pt idx="47">
                          <c:v> JUL </c:v>
                        </c:pt>
                        <c:pt idx="48">
                          <c:v> AUG </c:v>
                        </c:pt>
                        <c:pt idx="49">
                          <c:v> SEP </c:v>
                        </c:pt>
                        <c:pt idx="50">
                          <c:v> OCT </c:v>
                        </c:pt>
                        <c:pt idx="51">
                          <c:v> NOV </c:v>
                        </c:pt>
                        <c:pt idx="52">
                          <c:v> DEC </c:v>
                        </c:pt>
                        <c:pt idx="53">
                          <c:v> JAN </c:v>
                        </c:pt>
                        <c:pt idx="54">
                          <c:v> FEB </c:v>
                        </c:pt>
                        <c:pt idx="55">
                          <c:v> MAR </c:v>
                        </c:pt>
                        <c:pt idx="56">
                          <c:v> APR </c:v>
                        </c:pt>
                        <c:pt idx="57">
                          <c:v> MAY </c:v>
                        </c:pt>
                        <c:pt idx="58">
                          <c:v> JUN </c:v>
                        </c:pt>
                        <c:pt idx="59">
                          <c:v> JUL </c:v>
                        </c:pt>
                      </c:lvl>
                      <c:lvl>
                        <c:pt idx="0">
                          <c:v>2013-2014</c:v>
                        </c:pt>
                        <c:pt idx="12">
                          <c:v>2014-2015</c:v>
                        </c:pt>
                        <c:pt idx="24">
                          <c:v>2015-2016</c:v>
                        </c:pt>
                        <c:pt idx="36">
                          <c:v>2016-2017</c:v>
                        </c:pt>
                        <c:pt idx="48">
                          <c:v> 2017-2018 </c:v>
                        </c:pt>
                      </c:lvl>
                    </c:multiLvlStrCache>
                  </c:multiLvlStrRef>
                </c:cat>
                <c:val>
                  <c:numRef>
                    <c:extLst xmlns:c15="http://schemas.microsoft.com/office/drawing/2012/chart">
                      <c:ext xmlns:c15="http://schemas.microsoft.com/office/drawing/2012/chart" uri="{02D57815-91ED-43cb-92C2-25804820EDAC}">
                        <c15:formulaRef>
                          <c15:sqref>'Vessel Time in Port (Monthly)'!$C$10:$BJ$10</c15:sqref>
                        </c15:formulaRef>
                      </c:ext>
                    </c:extLst>
                    <c:numCache>
                      <c:formatCode>_(* #,##0.0_);_(* \(#,##0.0\);_(* "-"?_);_(@_)</c:formatCode>
                      <c:ptCount val="60"/>
                      <c:pt idx="0">
                        <c:v>6.9</c:v>
                      </c:pt>
                      <c:pt idx="1">
                        <c:v>7.8</c:v>
                      </c:pt>
                      <c:pt idx="2">
                        <c:v>8.5</c:v>
                      </c:pt>
                      <c:pt idx="3">
                        <c:v>8.1</c:v>
                      </c:pt>
                      <c:pt idx="4">
                        <c:v>10.7</c:v>
                      </c:pt>
                      <c:pt idx="5">
                        <c:v>21.6</c:v>
                      </c:pt>
                      <c:pt idx="6">
                        <c:v>26.4</c:v>
                      </c:pt>
                      <c:pt idx="7">
                        <c:v>28.4</c:v>
                      </c:pt>
                      <c:pt idx="8">
                        <c:v>21.3</c:v>
                      </c:pt>
                      <c:pt idx="9">
                        <c:v>10.1</c:v>
                      </c:pt>
                      <c:pt idx="10">
                        <c:v>11.9</c:v>
                      </c:pt>
                      <c:pt idx="11">
                        <c:v>7.3</c:v>
                      </c:pt>
                      <c:pt idx="12">
                        <c:v>8.9</c:v>
                      </c:pt>
                      <c:pt idx="13">
                        <c:v>9.6</c:v>
                      </c:pt>
                      <c:pt idx="14">
                        <c:v>10.1</c:v>
                      </c:pt>
                      <c:pt idx="15">
                        <c:v>7.8</c:v>
                      </c:pt>
                      <c:pt idx="16">
                        <c:v>7.4</c:v>
                      </c:pt>
                      <c:pt idx="17">
                        <c:v>16.5</c:v>
                      </c:pt>
                      <c:pt idx="18">
                        <c:v>17.8</c:v>
                      </c:pt>
                      <c:pt idx="19">
                        <c:v>17.2</c:v>
                      </c:pt>
                      <c:pt idx="20">
                        <c:v>8.8000000000000007</c:v>
                      </c:pt>
                      <c:pt idx="21">
                        <c:v>9.3000000000000007</c:v>
                      </c:pt>
                      <c:pt idx="22">
                        <c:v>9.1</c:v>
                      </c:pt>
                      <c:pt idx="23">
                        <c:v>8.8000000000000007</c:v>
                      </c:pt>
                      <c:pt idx="24">
                        <c:v>7.1</c:v>
                      </c:pt>
                      <c:pt idx="25">
                        <c:v>7.6</c:v>
                      </c:pt>
                      <c:pt idx="26">
                        <c:v>7.5</c:v>
                      </c:pt>
                      <c:pt idx="27">
                        <c:v>8.8000000000000007</c:v>
                      </c:pt>
                      <c:pt idx="28">
                        <c:v>6.4</c:v>
                      </c:pt>
                      <c:pt idx="29">
                        <c:v>11.1</c:v>
                      </c:pt>
                      <c:pt idx="30">
                        <c:v>11.3</c:v>
                      </c:pt>
                      <c:pt idx="31">
                        <c:v>11</c:v>
                      </c:pt>
                      <c:pt idx="32">
                        <c:v>8.5</c:v>
                      </c:pt>
                      <c:pt idx="33">
                        <c:v>5.8</c:v>
                      </c:pt>
                      <c:pt idx="34">
                        <c:v>6</c:v>
                      </c:pt>
                      <c:pt idx="35">
                        <c:v>5.8</c:v>
                      </c:pt>
                      <c:pt idx="36">
                        <c:v>6.8</c:v>
                      </c:pt>
                      <c:pt idx="37">
                        <c:v>7.6</c:v>
                      </c:pt>
                      <c:pt idx="38">
                        <c:v>8.5</c:v>
                      </c:pt>
                      <c:pt idx="39">
                        <c:v>11.4</c:v>
                      </c:pt>
                      <c:pt idx="40">
                        <c:v>10.199999999999999</c:v>
                      </c:pt>
                      <c:pt idx="41">
                        <c:v>13.7</c:v>
                      </c:pt>
                      <c:pt idx="42">
                        <c:v>16.7</c:v>
                      </c:pt>
                      <c:pt idx="43">
                        <c:v>15.1</c:v>
                      </c:pt>
                      <c:pt idx="44">
                        <c:v>11.5</c:v>
                      </c:pt>
                      <c:pt idx="45">
                        <c:v>7.3</c:v>
                      </c:pt>
                      <c:pt idx="46">
                        <c:v>10</c:v>
                      </c:pt>
                      <c:pt idx="47">
                        <c:v>9.9</c:v>
                      </c:pt>
                      <c:pt idx="48">
                        <c:v>9.5</c:v>
                      </c:pt>
                      <c:pt idx="49">
                        <c:v>7.3</c:v>
                      </c:pt>
                      <c:pt idx="50">
                        <c:v>7.8</c:v>
                      </c:pt>
                      <c:pt idx="51">
                        <c:v>8.6</c:v>
                      </c:pt>
                      <c:pt idx="52">
                        <c:v>10.6</c:v>
                      </c:pt>
                      <c:pt idx="53">
                        <c:v>15.8</c:v>
                      </c:pt>
                      <c:pt idx="54">
                        <c:v>18.7</c:v>
                      </c:pt>
                      <c:pt idx="55">
                        <c:v>19.399999999999999</c:v>
                      </c:pt>
                      <c:pt idx="56">
                        <c:v>9.6</c:v>
                      </c:pt>
                      <c:pt idx="57">
                        <c:v>8.3000000000000007</c:v>
                      </c:pt>
                      <c:pt idx="58">
                        <c:v>7.1</c:v>
                      </c:pt>
                      <c:pt idx="59">
                        <c:v>7.4</c:v>
                      </c:pt>
                    </c:numCache>
                  </c:numRef>
                </c:val>
                <c:smooth val="0"/>
                <c:extLst xmlns:c15="http://schemas.microsoft.com/office/drawing/2012/chart">
                  <c:ext xmlns:c16="http://schemas.microsoft.com/office/drawing/2014/chart" uri="{C3380CC4-5D6E-409C-BE32-E72D297353CC}">
                    <c16:uniqueId val="{00000006-3BDB-4EEB-942B-B2ACDBB9CD19}"/>
                  </c:ext>
                </c:extLst>
              </c15:ser>
            </c15:filteredLineSeries>
          </c:ext>
        </c:extLst>
      </c:lineChart>
      <c:catAx>
        <c:axId val="55897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8974120"/>
        <c:crosses val="autoZero"/>
        <c:auto val="1"/>
        <c:lblAlgn val="ctr"/>
        <c:lblOffset val="100"/>
        <c:noMultiLvlLbl val="0"/>
      </c:catAx>
      <c:valAx>
        <c:axId val="55897412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8973792"/>
        <c:crosses val="autoZero"/>
        <c:crossBetween val="between"/>
      </c:valAx>
      <c:spPr>
        <a:noFill/>
        <a:ln>
          <a:noFill/>
        </a:ln>
        <a:effectLst/>
      </c:spPr>
    </c:plotArea>
    <c:legend>
      <c:legendPos val="b"/>
      <c:layout>
        <c:manualLayout>
          <c:xMode val="edge"/>
          <c:yMode val="edge"/>
          <c:x val="1.087402934736782E-3"/>
          <c:y val="0.92187445319335082"/>
          <c:w val="0.89650107208101582"/>
          <c:h val="7.81255468066491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'Vessel Time in Port (Monthly)'!$B$6</c:f>
              <c:strCache>
                <c:ptCount val="1"/>
                <c:pt idx="0">
                  <c:v> VANCOUVER </c:v>
                </c:pt>
              </c:strCache>
            </c:strRef>
          </c:tx>
          <c:spPr>
            <a:solidFill>
              <a:srgbClr val="0070C0"/>
            </a:solidFill>
            <a:ln>
              <a:noFill/>
            </a:ln>
            <a:effectLst/>
          </c:spPr>
          <c:invertIfNegative val="0"/>
          <c:cat>
            <c:multiLvlStrRef>
              <c:f>'Vessel Time in Port (Monthly)'!$AM$4:$BV$5</c:f>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f>'Vessel Time in Port (Monthly)'!$AM$6:$BV$6</c:f>
              <c:numCache>
                <c:formatCode>_(* #,##0.0_);_(* \(#,##0.0\);_(* "-"?_);_(@_)</c:formatCode>
                <c:ptCount val="36"/>
                <c:pt idx="0">
                  <c:v>9.5</c:v>
                </c:pt>
                <c:pt idx="1">
                  <c:v>12</c:v>
                </c:pt>
                <c:pt idx="2">
                  <c:v>14.5</c:v>
                </c:pt>
                <c:pt idx="3">
                  <c:v>18.2</c:v>
                </c:pt>
                <c:pt idx="4">
                  <c:v>17.3</c:v>
                </c:pt>
                <c:pt idx="5">
                  <c:v>17.100000000000001</c:v>
                </c:pt>
                <c:pt idx="6">
                  <c:v>17.3</c:v>
                </c:pt>
                <c:pt idx="7">
                  <c:v>17.3</c:v>
                </c:pt>
                <c:pt idx="8">
                  <c:v>17</c:v>
                </c:pt>
                <c:pt idx="9">
                  <c:v>11.6</c:v>
                </c:pt>
                <c:pt idx="10">
                  <c:v>14.4</c:v>
                </c:pt>
                <c:pt idx="11">
                  <c:v>13.1</c:v>
                </c:pt>
                <c:pt idx="12">
                  <c:v>12.6</c:v>
                </c:pt>
                <c:pt idx="13">
                  <c:v>12</c:v>
                </c:pt>
                <c:pt idx="14">
                  <c:v>9.9</c:v>
                </c:pt>
                <c:pt idx="15">
                  <c:v>14.6</c:v>
                </c:pt>
                <c:pt idx="16">
                  <c:v>15.7</c:v>
                </c:pt>
                <c:pt idx="17">
                  <c:v>18.100000000000001</c:v>
                </c:pt>
                <c:pt idx="18">
                  <c:v>19.600000000000001</c:v>
                </c:pt>
                <c:pt idx="19">
                  <c:v>21</c:v>
                </c:pt>
                <c:pt idx="20">
                  <c:v>16</c:v>
                </c:pt>
                <c:pt idx="21">
                  <c:v>13.1</c:v>
                </c:pt>
                <c:pt idx="22">
                  <c:v>11</c:v>
                </c:pt>
                <c:pt idx="23">
                  <c:v>12.2</c:v>
                </c:pt>
                <c:pt idx="24">
                  <c:v>14.3</c:v>
                </c:pt>
                <c:pt idx="25">
                  <c:v>15</c:v>
                </c:pt>
                <c:pt idx="26">
                  <c:v>14.5</c:v>
                </c:pt>
              </c:numCache>
            </c:numRef>
          </c:val>
          <c:extLst>
            <c:ext xmlns:c16="http://schemas.microsoft.com/office/drawing/2014/chart" uri="{C3380CC4-5D6E-409C-BE32-E72D297353CC}">
              <c16:uniqueId val="{00000000-FF1E-485A-A569-3C53EA0361FF}"/>
            </c:ext>
          </c:extLst>
        </c:ser>
        <c:ser>
          <c:idx val="1"/>
          <c:order val="1"/>
          <c:tx>
            <c:strRef>
              <c:f>'Vessel Time in Port (Monthly)'!$B$7</c:f>
              <c:strCache>
                <c:ptCount val="1"/>
                <c:pt idx="0">
                  <c:v> PRINCE RUPERT </c:v>
                </c:pt>
              </c:strCache>
            </c:strRef>
          </c:tx>
          <c:spPr>
            <a:solidFill>
              <a:srgbClr val="FF0000"/>
            </a:solidFill>
            <a:ln>
              <a:noFill/>
            </a:ln>
            <a:effectLst/>
          </c:spPr>
          <c:invertIfNegative val="0"/>
          <c:cat>
            <c:multiLvlStrRef>
              <c:f>'Vessel Time in Port (Monthly)'!$AM$4:$BV$5</c:f>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f>'Vessel Time in Port (Monthly)'!$AM$7:$BV$7</c:f>
              <c:numCache>
                <c:formatCode>_(* #,##0.0_);_(* \(#,##0.0\);_(* "-"?_);_(@_)</c:formatCode>
                <c:ptCount val="36"/>
                <c:pt idx="0">
                  <c:v>7.6</c:v>
                </c:pt>
                <c:pt idx="1">
                  <c:v>12.8</c:v>
                </c:pt>
                <c:pt idx="2">
                  <c:v>7.2</c:v>
                </c:pt>
                <c:pt idx="3">
                  <c:v>14.1</c:v>
                </c:pt>
                <c:pt idx="4">
                  <c:v>18.3</c:v>
                </c:pt>
                <c:pt idx="5">
                  <c:v>8.1</c:v>
                </c:pt>
                <c:pt idx="6">
                  <c:v>14.6</c:v>
                </c:pt>
                <c:pt idx="7">
                  <c:v>15.5</c:v>
                </c:pt>
                <c:pt idx="8">
                  <c:v>9.3000000000000007</c:v>
                </c:pt>
                <c:pt idx="9">
                  <c:v>7.9</c:v>
                </c:pt>
                <c:pt idx="10">
                  <c:v>16.2</c:v>
                </c:pt>
                <c:pt idx="11">
                  <c:v>13</c:v>
                </c:pt>
                <c:pt idx="12">
                  <c:v>21.7</c:v>
                </c:pt>
                <c:pt idx="13">
                  <c:v>5</c:v>
                </c:pt>
                <c:pt idx="14">
                  <c:v>14.2</c:v>
                </c:pt>
                <c:pt idx="15">
                  <c:v>15</c:v>
                </c:pt>
                <c:pt idx="16">
                  <c:v>18.100000000000001</c:v>
                </c:pt>
                <c:pt idx="17">
                  <c:v>10</c:v>
                </c:pt>
                <c:pt idx="18">
                  <c:v>15.7</c:v>
                </c:pt>
                <c:pt idx="19">
                  <c:v>16.5</c:v>
                </c:pt>
                <c:pt idx="20">
                  <c:v>8.6</c:v>
                </c:pt>
                <c:pt idx="21">
                  <c:v>9.9</c:v>
                </c:pt>
                <c:pt idx="22">
                  <c:v>8.3000000000000007</c:v>
                </c:pt>
                <c:pt idx="23">
                  <c:v>8.6999999999999993</c:v>
                </c:pt>
                <c:pt idx="24">
                  <c:v>12.6</c:v>
                </c:pt>
                <c:pt idx="25">
                  <c:v>9.5</c:v>
                </c:pt>
                <c:pt idx="26">
                  <c:v>14.4</c:v>
                </c:pt>
              </c:numCache>
            </c:numRef>
          </c:val>
          <c:extLst>
            <c:ext xmlns:c16="http://schemas.microsoft.com/office/drawing/2014/chart" uri="{C3380CC4-5D6E-409C-BE32-E72D297353CC}">
              <c16:uniqueId val="{00000001-FF1E-485A-A569-3C53EA0361FF}"/>
            </c:ext>
          </c:extLst>
        </c:ser>
        <c:dLbls>
          <c:showLegendKey val="0"/>
          <c:showVal val="0"/>
          <c:showCatName val="0"/>
          <c:showSerName val="0"/>
          <c:showPercent val="0"/>
          <c:showBubbleSize val="0"/>
        </c:dLbls>
        <c:gapWidth val="150"/>
        <c:axId val="558973792"/>
        <c:axId val="558974120"/>
        <c:extLst>
          <c:ext xmlns:c15="http://schemas.microsoft.com/office/drawing/2012/chart" uri="{02D57815-91ED-43cb-92C2-25804820EDAC}">
            <c15:filteredBarSeries>
              <c15:ser>
                <c:idx val="2"/>
                <c:order val="2"/>
                <c:tx>
                  <c:strRef>
                    <c:extLst>
                      <c:ext uri="{02D57815-91ED-43cb-92C2-25804820EDAC}">
                        <c15:formulaRef>
                          <c15:sqref>'Vessel Time in Port (Monthly)'!$B$8</c15:sqref>
                        </c15:formulaRef>
                      </c:ext>
                    </c:extLst>
                    <c:strCache>
                      <c:ptCount val="1"/>
                      <c:pt idx="0">
                        <c:v> CHURCHILL </c:v>
                      </c:pt>
                    </c:strCache>
                  </c:strRef>
                </c:tx>
                <c:spPr>
                  <a:solidFill>
                    <a:schemeClr val="accent3"/>
                  </a:solidFill>
                  <a:ln>
                    <a:noFill/>
                  </a:ln>
                  <a:effectLst/>
                </c:spPr>
                <c:invertIfNegative val="0"/>
                <c:cat>
                  <c:multiLvlStrRef>
                    <c:extLst>
                      <c:ext uri="{02D57815-91ED-43cb-92C2-25804820EDAC}">
                        <c15:formulaRef>
                          <c15:sqref>'Vessel Time in Port (Monthly)'!$AM$4:$BV$5</c15:sqref>
                        </c15:formulaRef>
                      </c:ext>
                    </c:extLst>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extLst>
                      <c:ext uri="{02D57815-91ED-43cb-92C2-25804820EDAC}">
                        <c15:formulaRef>
                          <c15:sqref>'Vessel Time in Port (Monthly)'!$AM$8:$BV$8</c15:sqref>
                        </c15:formulaRef>
                      </c:ext>
                    </c:extLst>
                    <c:numCache>
                      <c:formatCode>_(* #,##0.0_);_(* \(#,##0.0\);_(* "-"?_);_(@_)</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4-FF1E-485A-A569-3C53EA0361F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'Vessel Time in Port (Monthly)'!$B$9</c15:sqref>
                        </c15:formulaRef>
                      </c:ext>
                    </c:extLst>
                    <c:strCache>
                      <c:ptCount val="1"/>
                      <c:pt idx="0">
                        <c:v> THUNDER BAY </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'Vessel Time in Port (Monthly)'!$AM$4:$BV$5</c15:sqref>
                        </c15:formulaRef>
                      </c:ext>
                    </c:extLst>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extLst xmlns:c15="http://schemas.microsoft.com/office/drawing/2012/chart">
                      <c:ext xmlns:c15="http://schemas.microsoft.com/office/drawing/2012/chart" uri="{02D57815-91ED-43cb-92C2-25804820EDAC}">
                        <c15:formulaRef>
                          <c15:sqref>'Vessel Time in Port (Monthly)'!$AM$9:$BV$9</c15:sqref>
                        </c15:formulaRef>
                      </c:ext>
                    </c:extLst>
                    <c:numCache>
                      <c:formatCode>_(* #,##0.0_);_(* \(#,##0.0\);_(* "-"?_);_(@_)</c:formatCode>
                      <c:ptCount val="36"/>
                      <c:pt idx="0">
                        <c:v>2.8</c:v>
                      </c:pt>
                      <c:pt idx="1">
                        <c:v>3</c:v>
                      </c:pt>
                      <c:pt idx="2">
                        <c:v>2.7</c:v>
                      </c:pt>
                      <c:pt idx="3">
                        <c:v>3.2</c:v>
                      </c:pt>
                      <c:pt idx="4">
                        <c:v>3.3</c:v>
                      </c:pt>
                      <c:pt idx="5">
                        <c:v>1.5</c:v>
                      </c:pt>
                      <c:pt idx="6">
                        <c:v>0</c:v>
                      </c:pt>
                      <c:pt idx="7">
                        <c:v>2.4</c:v>
                      </c:pt>
                      <c:pt idx="8">
                        <c:v>2.2000000000000002</c:v>
                      </c:pt>
                      <c:pt idx="9">
                        <c:v>2.2999999999999998</c:v>
                      </c:pt>
                      <c:pt idx="10">
                        <c:v>2.5</c:v>
                      </c:pt>
                      <c:pt idx="11">
                        <c:v>2.2000000000000002</c:v>
                      </c:pt>
                      <c:pt idx="12">
                        <c:v>2.2000000000000002</c:v>
                      </c:pt>
                      <c:pt idx="13">
                        <c:v>2.6</c:v>
                      </c:pt>
                      <c:pt idx="15">
                        <c:v>2.7</c:v>
                      </c:pt>
                      <c:pt idx="16">
                        <c:v>2.8</c:v>
                      </c:pt>
                      <c:pt idx="17">
                        <c:v>3.5</c:v>
                      </c:pt>
                      <c:pt idx="18">
                        <c:v>0</c:v>
                      </c:pt>
                      <c:pt idx="19">
                        <c:v>2</c:v>
                      </c:pt>
                      <c:pt idx="20">
                        <c:v>1.8</c:v>
                      </c:pt>
                      <c:pt idx="21">
                        <c:v>2</c:v>
                      </c:pt>
                      <c:pt idx="22">
                        <c:v>1.6</c:v>
                      </c:pt>
                      <c:pt idx="23">
                        <c:v>2.2999999999999998</c:v>
                      </c:pt>
                      <c:pt idx="24">
                        <c:v>2.4</c:v>
                      </c:pt>
                      <c:pt idx="25">
                        <c:v>2.2999999999999998</c:v>
                      </c:pt>
                    </c:numCache>
                  </c:numRef>
                </c:val>
                <c:extLst xmlns:c15="http://schemas.microsoft.com/office/drawing/2012/chart">
                  <c:ext xmlns:c16="http://schemas.microsoft.com/office/drawing/2014/chart" uri="{C3380CC4-5D6E-409C-BE32-E72D297353CC}">
                    <c16:uniqueId val="{00000005-FF1E-485A-A569-3C53EA0361F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'Vessel Time in Port (Monthly)'!$B$10</c15:sqref>
                        </c15:formulaRef>
                      </c:ext>
                    </c:extLst>
                    <c:strCache>
                      <c:ptCount val="1"/>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'Vessel Time in Port (Monthly)'!$AM$4:$BV$5</c15:sqref>
                        </c15:formulaRef>
                      </c:ext>
                    </c:extLst>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extLst xmlns:c15="http://schemas.microsoft.com/office/drawing/2012/chart">
                      <c:ext xmlns:c15="http://schemas.microsoft.com/office/drawing/2012/chart" uri="{02D57815-91ED-43cb-92C2-25804820EDAC}">
                        <c15:formulaRef>
                          <c15:sqref>'Vessel Time in Port (Monthly)'!$AM$10:$BV$10</c15:sqref>
                        </c15:formulaRef>
                      </c:ext>
                    </c:extLst>
                    <c:numCache>
                      <c:formatCode>_(* #,##0.0_);_(* \(#,##0.0\);_(* "-"?_);_(@_)</c:formatCode>
                      <c:ptCount val="36"/>
                      <c:pt idx="0">
                        <c:v>6.8</c:v>
                      </c:pt>
                      <c:pt idx="1">
                        <c:v>7.6</c:v>
                      </c:pt>
                      <c:pt idx="2">
                        <c:v>8.5</c:v>
                      </c:pt>
                      <c:pt idx="3">
                        <c:v>11.4</c:v>
                      </c:pt>
                      <c:pt idx="4">
                        <c:v>10.199999999999999</c:v>
                      </c:pt>
                      <c:pt idx="5">
                        <c:v>13.7</c:v>
                      </c:pt>
                      <c:pt idx="6">
                        <c:v>16.7</c:v>
                      </c:pt>
                      <c:pt idx="7">
                        <c:v>15.1</c:v>
                      </c:pt>
                      <c:pt idx="8">
                        <c:v>11.5</c:v>
                      </c:pt>
                      <c:pt idx="9">
                        <c:v>7.3</c:v>
                      </c:pt>
                      <c:pt idx="10">
                        <c:v>10</c:v>
                      </c:pt>
                      <c:pt idx="11">
                        <c:v>9.9</c:v>
                      </c:pt>
                      <c:pt idx="12">
                        <c:v>9.5</c:v>
                      </c:pt>
                      <c:pt idx="13">
                        <c:v>7.3</c:v>
                      </c:pt>
                      <c:pt idx="14">
                        <c:v>7.8</c:v>
                      </c:pt>
                      <c:pt idx="15">
                        <c:v>8.6</c:v>
                      </c:pt>
                      <c:pt idx="16">
                        <c:v>10.6</c:v>
                      </c:pt>
                      <c:pt idx="17">
                        <c:v>15.8</c:v>
                      </c:pt>
                      <c:pt idx="18">
                        <c:v>18.7</c:v>
                      </c:pt>
                      <c:pt idx="19">
                        <c:v>19.399999999999999</c:v>
                      </c:pt>
                      <c:pt idx="20">
                        <c:v>9.6</c:v>
                      </c:pt>
                      <c:pt idx="21">
                        <c:v>8.3000000000000007</c:v>
                      </c:pt>
                      <c:pt idx="22">
                        <c:v>7.1</c:v>
                      </c:pt>
                      <c:pt idx="23">
                        <c:v>7.4</c:v>
                      </c:pt>
                    </c:numCache>
                  </c:numRef>
                </c:val>
                <c:extLst xmlns:c15="http://schemas.microsoft.com/office/drawing/2012/chart">
                  <c:ext xmlns:c16="http://schemas.microsoft.com/office/drawing/2014/chart" uri="{C3380CC4-5D6E-409C-BE32-E72D297353CC}">
                    <c16:uniqueId val="{00000006-FF1E-485A-A569-3C53EA0361FF}"/>
                  </c:ext>
                </c:extLst>
              </c15:ser>
            </c15:filteredBarSeries>
          </c:ext>
        </c:extLst>
      </c:barChart>
      <c:lineChart>
        <c:grouping val="standard"/>
        <c:varyColors val="0"/>
        <c:ser>
          <c:idx val="5"/>
          <c:order val="5"/>
          <c:tx>
            <c:strRef>
              <c:f>'Vessel Time in Port (Monthly)'!$B$11</c:f>
              <c:strCache>
                <c:ptCount val="1"/>
                <c:pt idx="0">
                  <c:v> Vancouver Avg </c:v>
                </c:pt>
              </c:strCache>
            </c:strRef>
          </c:tx>
          <c:spPr>
            <a:ln w="28575" cap="rnd">
              <a:solidFill>
                <a:srgbClr val="0070C0"/>
              </a:solidFill>
              <a:round/>
            </a:ln>
            <a:effectLst/>
          </c:spPr>
          <c:marker>
            <c:symbol val="none"/>
          </c:marker>
          <c:cat>
            <c:multiLvlStrRef>
              <c:f>'Vessel Time in Port (Monthly)'!$AM$4:$BV$5</c:f>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f>'Vessel Time in Port (Monthly)'!$AM$11:$BV$11</c:f>
              <c:numCache>
                <c:formatCode>_(* #,##0.0_);_(* \(#,##0.0\);_(* "-"?_);_(@_)</c:formatCode>
                <c:ptCount val="36"/>
                <c:pt idx="0">
                  <c:v>14.941666666666665</c:v>
                </c:pt>
                <c:pt idx="1">
                  <c:v>14.941666666666665</c:v>
                </c:pt>
                <c:pt idx="2">
                  <c:v>14.941666666666665</c:v>
                </c:pt>
                <c:pt idx="3">
                  <c:v>14.941666666666665</c:v>
                </c:pt>
                <c:pt idx="4">
                  <c:v>14.941666666666665</c:v>
                </c:pt>
                <c:pt idx="5">
                  <c:v>14.941666666666665</c:v>
                </c:pt>
                <c:pt idx="6">
                  <c:v>14.941666666666665</c:v>
                </c:pt>
                <c:pt idx="7">
                  <c:v>14.941666666666665</c:v>
                </c:pt>
                <c:pt idx="8">
                  <c:v>14.941666666666665</c:v>
                </c:pt>
                <c:pt idx="9">
                  <c:v>14.941666666666665</c:v>
                </c:pt>
                <c:pt idx="10">
                  <c:v>14.941666666666665</c:v>
                </c:pt>
                <c:pt idx="11">
                  <c:v>14.941666666666665</c:v>
                </c:pt>
                <c:pt idx="12">
                  <c:v>14.649999999999999</c:v>
                </c:pt>
                <c:pt idx="13">
                  <c:v>14.649999999999999</c:v>
                </c:pt>
                <c:pt idx="14">
                  <c:v>14.649999999999999</c:v>
                </c:pt>
                <c:pt idx="15">
                  <c:v>14.649999999999999</c:v>
                </c:pt>
                <c:pt idx="16">
                  <c:v>14.649999999999999</c:v>
                </c:pt>
                <c:pt idx="17">
                  <c:v>14.649999999999999</c:v>
                </c:pt>
                <c:pt idx="18">
                  <c:v>14.649999999999999</c:v>
                </c:pt>
                <c:pt idx="19">
                  <c:v>14.649999999999999</c:v>
                </c:pt>
                <c:pt idx="20">
                  <c:v>14.649999999999999</c:v>
                </c:pt>
                <c:pt idx="21">
                  <c:v>14.649999999999999</c:v>
                </c:pt>
                <c:pt idx="22">
                  <c:v>14.649999999999999</c:v>
                </c:pt>
                <c:pt idx="23">
                  <c:v>14.649999999999999</c:v>
                </c:pt>
                <c:pt idx="24">
                  <c:v>13.541666666666668</c:v>
                </c:pt>
                <c:pt idx="25">
                  <c:v>13.541666666666668</c:v>
                </c:pt>
                <c:pt idx="26">
                  <c:v>13.541666666666668</c:v>
                </c:pt>
                <c:pt idx="27">
                  <c:v>13.541666666666668</c:v>
                </c:pt>
                <c:pt idx="28">
                  <c:v>13.541666666666668</c:v>
                </c:pt>
                <c:pt idx="29">
                  <c:v>13.541666666666668</c:v>
                </c:pt>
                <c:pt idx="30">
                  <c:v>13.541666666666668</c:v>
                </c:pt>
                <c:pt idx="31">
                  <c:v>13.541666666666668</c:v>
                </c:pt>
                <c:pt idx="32">
                  <c:v>13.541666666666668</c:v>
                </c:pt>
                <c:pt idx="33">
                  <c:v>13.541666666666668</c:v>
                </c:pt>
                <c:pt idx="34">
                  <c:v>13.541666666666668</c:v>
                </c:pt>
                <c:pt idx="35">
                  <c:v>13.541666666666668</c:v>
                </c:pt>
              </c:numCache>
            </c:numRef>
          </c:val>
          <c:smooth val="0"/>
          <c:extLst>
            <c:ext xmlns:c16="http://schemas.microsoft.com/office/drawing/2014/chart" uri="{C3380CC4-5D6E-409C-BE32-E72D297353CC}">
              <c16:uniqueId val="{00000002-FF1E-485A-A569-3C53EA0361FF}"/>
            </c:ext>
          </c:extLst>
        </c:ser>
        <c:ser>
          <c:idx val="6"/>
          <c:order val="6"/>
          <c:tx>
            <c:strRef>
              <c:f>'Vessel Time in Port (Monthly)'!$B$12</c:f>
              <c:strCache>
                <c:ptCount val="1"/>
                <c:pt idx="0">
                  <c:v> Pr. Rupert Avg </c:v>
                </c:pt>
              </c:strCache>
            </c:strRef>
          </c:tx>
          <c:spPr>
            <a:ln w="28575" cap="rnd">
              <a:solidFill>
                <a:srgbClr val="FF0000"/>
              </a:solidFill>
              <a:round/>
            </a:ln>
            <a:effectLst/>
          </c:spPr>
          <c:marker>
            <c:symbol val="none"/>
          </c:marker>
          <c:cat>
            <c:multiLvlStrRef>
              <c:f>'Vessel Time in Port (Monthly)'!$AM$4:$BV$5</c:f>
              <c:multiLvlStrCache>
                <c:ptCount val="36"/>
                <c:lvl>
                  <c:pt idx="0">
                    <c:v> AUG </c:v>
                  </c:pt>
                  <c:pt idx="1">
                    <c:v> SEP </c:v>
                  </c:pt>
                  <c:pt idx="2">
                    <c:v> OCT </c:v>
                  </c:pt>
                  <c:pt idx="3">
                    <c:v> NOV </c:v>
                  </c:pt>
                  <c:pt idx="4">
                    <c:v> DEC </c:v>
                  </c:pt>
                  <c:pt idx="5">
                    <c:v> JAN </c:v>
                  </c:pt>
                  <c:pt idx="6">
                    <c:v> FEB </c:v>
                  </c:pt>
                  <c:pt idx="7">
                    <c:v> MAR </c:v>
                  </c:pt>
                  <c:pt idx="8">
                    <c:v> APR </c:v>
                  </c:pt>
                  <c:pt idx="9">
                    <c:v> MAY </c:v>
                  </c:pt>
                  <c:pt idx="10">
                    <c:v> JUN </c:v>
                  </c:pt>
                  <c:pt idx="11">
                    <c:v> JUL </c:v>
                  </c:pt>
                  <c:pt idx="12">
                    <c:v> AUG </c:v>
                  </c:pt>
                  <c:pt idx="13">
                    <c:v> SEP </c:v>
                  </c:pt>
                  <c:pt idx="14">
                    <c:v> OCT </c:v>
                  </c:pt>
                  <c:pt idx="15">
                    <c:v> NOV </c:v>
                  </c:pt>
                  <c:pt idx="16">
                    <c:v> DEC </c:v>
                  </c:pt>
                  <c:pt idx="17">
                    <c:v> JAN </c:v>
                  </c:pt>
                  <c:pt idx="18">
                    <c:v> FEB </c:v>
                  </c:pt>
                  <c:pt idx="19">
                    <c:v> MAR </c:v>
                  </c:pt>
                  <c:pt idx="20">
                    <c:v> APR </c:v>
                  </c:pt>
                  <c:pt idx="21">
                    <c:v> MAY </c:v>
                  </c:pt>
                  <c:pt idx="22">
                    <c:v> JUN </c:v>
                  </c:pt>
                  <c:pt idx="23">
                    <c:v> JUL </c:v>
                  </c:pt>
                  <c:pt idx="24">
                    <c:v>AUG</c:v>
                  </c:pt>
                  <c:pt idx="25">
                    <c:v>SEP</c:v>
                  </c:pt>
                  <c:pt idx="26">
                    <c:v>OCT</c:v>
                  </c:pt>
                  <c:pt idx="27">
                    <c:v>NOV</c:v>
                  </c:pt>
                  <c:pt idx="28">
                    <c:v>DEC</c:v>
                  </c:pt>
                  <c:pt idx="29">
                    <c:v>JAN</c:v>
                  </c:pt>
                  <c:pt idx="30">
                    <c:v>FEB</c:v>
                  </c:pt>
                  <c:pt idx="31">
                    <c:v>MAR</c:v>
                  </c:pt>
                  <c:pt idx="32">
                    <c:v>APR</c:v>
                  </c:pt>
                  <c:pt idx="33">
                    <c:v>MAY</c:v>
                  </c:pt>
                  <c:pt idx="34">
                    <c:v>JUN</c:v>
                  </c:pt>
                  <c:pt idx="35">
                    <c:v>JUL</c:v>
                  </c:pt>
                </c:lvl>
                <c:lvl>
                  <c:pt idx="0">
                    <c:v>2016-2017</c:v>
                  </c:pt>
                  <c:pt idx="12">
                    <c:v> 2017-2018 </c:v>
                  </c:pt>
                  <c:pt idx="24">
                    <c:v>2018-19 Crop Year</c:v>
                  </c:pt>
                </c:lvl>
              </c:multiLvlStrCache>
            </c:multiLvlStrRef>
          </c:cat>
          <c:val>
            <c:numRef>
              <c:f>'Vessel Time in Port (Monthly)'!$AM$12:$BV$12</c:f>
              <c:numCache>
                <c:formatCode>_(* #,##0.0_);_(* \(#,##0.0\);_(* "-"?_);_(@_)</c:formatCode>
                <c:ptCount val="36"/>
                <c:pt idx="0">
                  <c:v>12.049999999999999</c:v>
                </c:pt>
                <c:pt idx="1">
                  <c:v>12.049999999999999</c:v>
                </c:pt>
                <c:pt idx="2">
                  <c:v>12.049999999999999</c:v>
                </c:pt>
                <c:pt idx="3">
                  <c:v>12.049999999999999</c:v>
                </c:pt>
                <c:pt idx="4">
                  <c:v>12.049999999999999</c:v>
                </c:pt>
                <c:pt idx="5">
                  <c:v>12.049999999999999</c:v>
                </c:pt>
                <c:pt idx="6">
                  <c:v>12.049999999999999</c:v>
                </c:pt>
                <c:pt idx="7">
                  <c:v>12.049999999999999</c:v>
                </c:pt>
                <c:pt idx="8">
                  <c:v>12.049999999999999</c:v>
                </c:pt>
                <c:pt idx="9">
                  <c:v>12.049999999999999</c:v>
                </c:pt>
                <c:pt idx="10">
                  <c:v>12.049999999999999</c:v>
                </c:pt>
                <c:pt idx="11">
                  <c:v>12.049999999999999</c:v>
                </c:pt>
                <c:pt idx="12">
                  <c:v>12.641666666666666</c:v>
                </c:pt>
                <c:pt idx="13">
                  <c:v>12.641666666666666</c:v>
                </c:pt>
                <c:pt idx="14">
                  <c:v>12.641666666666666</c:v>
                </c:pt>
                <c:pt idx="15">
                  <c:v>12.641666666666666</c:v>
                </c:pt>
                <c:pt idx="16">
                  <c:v>12.641666666666666</c:v>
                </c:pt>
                <c:pt idx="17">
                  <c:v>12.641666666666666</c:v>
                </c:pt>
                <c:pt idx="18">
                  <c:v>12.641666666666666</c:v>
                </c:pt>
                <c:pt idx="19">
                  <c:v>12.641666666666666</c:v>
                </c:pt>
                <c:pt idx="20">
                  <c:v>12.641666666666666</c:v>
                </c:pt>
                <c:pt idx="21">
                  <c:v>12.641666666666666</c:v>
                </c:pt>
                <c:pt idx="22">
                  <c:v>12.641666666666666</c:v>
                </c:pt>
                <c:pt idx="23">
                  <c:v>12.641666666666666</c:v>
                </c:pt>
                <c:pt idx="24">
                  <c:v>10.966666666666663</c:v>
                </c:pt>
                <c:pt idx="25">
                  <c:v>10.966666666666663</c:v>
                </c:pt>
                <c:pt idx="26">
                  <c:v>10.966666666666663</c:v>
                </c:pt>
                <c:pt idx="27">
                  <c:v>10.966666666666663</c:v>
                </c:pt>
                <c:pt idx="28">
                  <c:v>10.966666666666663</c:v>
                </c:pt>
                <c:pt idx="29">
                  <c:v>10.966666666666663</c:v>
                </c:pt>
                <c:pt idx="30">
                  <c:v>10.966666666666663</c:v>
                </c:pt>
                <c:pt idx="31">
                  <c:v>10.966666666666663</c:v>
                </c:pt>
                <c:pt idx="32">
                  <c:v>10.966666666666663</c:v>
                </c:pt>
                <c:pt idx="33">
                  <c:v>10.966666666666663</c:v>
                </c:pt>
                <c:pt idx="34">
                  <c:v>10.966666666666663</c:v>
                </c:pt>
                <c:pt idx="35">
                  <c:v>10.966666666666663</c:v>
                </c:pt>
              </c:numCache>
            </c:numRef>
          </c:val>
          <c:smooth val="0"/>
          <c:extLst>
            <c:ext xmlns:c16="http://schemas.microsoft.com/office/drawing/2014/chart" uri="{C3380CC4-5D6E-409C-BE32-E72D297353CC}">
              <c16:uniqueId val="{00000003-FF1E-485A-A569-3C53EA0361FF}"/>
            </c:ext>
          </c:extLst>
        </c:ser>
        <c:dLbls>
          <c:showLegendKey val="0"/>
          <c:showVal val="0"/>
          <c:showCatName val="0"/>
          <c:showSerName val="0"/>
          <c:showPercent val="0"/>
          <c:showBubbleSize val="0"/>
        </c:dLbls>
        <c:marker val="1"/>
        <c:smooth val="0"/>
        <c:axId val="558973792"/>
        <c:axId val="558974120"/>
      </c:lineChart>
      <c:catAx>
        <c:axId val="5589737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8974120"/>
        <c:crosses val="autoZero"/>
        <c:auto val="1"/>
        <c:lblAlgn val="ctr"/>
        <c:lblOffset val="100"/>
        <c:noMultiLvlLbl val="0"/>
      </c:catAx>
      <c:valAx>
        <c:axId val="55897412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8973792"/>
        <c:crosses val="autoZero"/>
        <c:crossBetween val="between"/>
      </c:valAx>
      <c:spPr>
        <a:noFill/>
        <a:ln w="12700">
          <a:solidFill>
            <a:schemeClr val="tx1"/>
          </a:solidFill>
        </a:ln>
        <a:effectLst/>
      </c:spPr>
    </c:plotArea>
    <c:legend>
      <c:legendPos val="b"/>
      <c:layout>
        <c:manualLayout>
          <c:xMode val="edge"/>
          <c:yMode val="edge"/>
          <c:x val="1.087402934736782E-3"/>
          <c:y val="0.92187445319335082"/>
          <c:w val="0.99147189906961686"/>
          <c:h val="6.392090193271296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MRE!$B$44</c:f>
              <c:strCache>
                <c:ptCount val="1"/>
                <c:pt idx="0">
                  <c:v>MRE Differential (%)</c:v>
                </c:pt>
              </c:strCache>
            </c:strRef>
          </c:tx>
          <c:spPr>
            <a:solidFill>
              <a:schemeClr val="tx1"/>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9-CCA5-4199-B1DA-2CBAD3CD9BD4}"/>
              </c:ext>
            </c:extLst>
          </c:dPt>
          <c:dPt>
            <c:idx val="6"/>
            <c:invertIfNegative val="0"/>
            <c:bubble3D val="0"/>
            <c:spPr>
              <a:solidFill>
                <a:srgbClr val="FF0000"/>
              </a:solidFill>
              <a:ln>
                <a:noFill/>
              </a:ln>
              <a:effectLst/>
            </c:spPr>
            <c:extLst>
              <c:ext xmlns:c16="http://schemas.microsoft.com/office/drawing/2014/chart" uri="{C3380CC4-5D6E-409C-BE32-E72D297353CC}">
                <c16:uniqueId val="{00000008-CCA5-4199-B1DA-2CBAD3CD9BD4}"/>
              </c:ext>
            </c:extLst>
          </c:dPt>
          <c:dPt>
            <c:idx val="7"/>
            <c:invertIfNegative val="0"/>
            <c:bubble3D val="0"/>
            <c:spPr>
              <a:solidFill>
                <a:srgbClr val="FF0000"/>
              </a:solidFill>
              <a:ln>
                <a:noFill/>
              </a:ln>
              <a:effectLst/>
            </c:spPr>
            <c:extLst>
              <c:ext xmlns:c16="http://schemas.microsoft.com/office/drawing/2014/chart" uri="{C3380CC4-5D6E-409C-BE32-E72D297353CC}">
                <c16:uniqueId val="{00000007-CCA5-4199-B1DA-2CBAD3CD9BD4}"/>
              </c:ext>
            </c:extLst>
          </c:dPt>
          <c:dPt>
            <c:idx val="11"/>
            <c:invertIfNegative val="0"/>
            <c:bubble3D val="0"/>
            <c:spPr>
              <a:solidFill>
                <a:srgbClr val="FF0000"/>
              </a:solidFill>
              <a:ln>
                <a:noFill/>
              </a:ln>
              <a:effectLst/>
            </c:spPr>
            <c:extLst>
              <c:ext xmlns:c16="http://schemas.microsoft.com/office/drawing/2014/chart" uri="{C3380CC4-5D6E-409C-BE32-E72D297353CC}">
                <c16:uniqueId val="{0000000A-CCA5-4199-B1DA-2CBAD3CD9BD4}"/>
              </c:ext>
            </c:extLst>
          </c:dPt>
          <c:dPt>
            <c:idx val="13"/>
            <c:invertIfNegative val="0"/>
            <c:bubble3D val="0"/>
            <c:spPr>
              <a:solidFill>
                <a:srgbClr val="FF0000"/>
              </a:solidFill>
              <a:ln>
                <a:noFill/>
              </a:ln>
              <a:effectLst/>
            </c:spPr>
            <c:extLst>
              <c:ext xmlns:c16="http://schemas.microsoft.com/office/drawing/2014/chart" uri="{C3380CC4-5D6E-409C-BE32-E72D297353CC}">
                <c16:uniqueId val="{0000000B-CCA5-4199-B1DA-2CBAD3CD9BD4}"/>
              </c:ext>
            </c:extLst>
          </c:dPt>
          <c:dPt>
            <c:idx val="14"/>
            <c:invertIfNegative val="0"/>
            <c:bubble3D val="0"/>
            <c:spPr>
              <a:solidFill>
                <a:srgbClr val="FF0000"/>
              </a:solidFill>
              <a:ln>
                <a:noFill/>
              </a:ln>
              <a:effectLst/>
            </c:spPr>
            <c:extLst>
              <c:ext xmlns:c16="http://schemas.microsoft.com/office/drawing/2014/chart" uri="{C3380CC4-5D6E-409C-BE32-E72D297353CC}">
                <c16:uniqueId val="{0000000C-CCA5-4199-B1DA-2CBAD3CD9BD4}"/>
              </c:ext>
            </c:extLst>
          </c:dPt>
          <c:dPt>
            <c:idx val="15"/>
            <c:invertIfNegative val="0"/>
            <c:bubble3D val="0"/>
            <c:spPr>
              <a:solidFill>
                <a:srgbClr val="FF0000"/>
              </a:solidFill>
              <a:ln>
                <a:noFill/>
              </a:ln>
              <a:effectLst/>
            </c:spPr>
            <c:extLst>
              <c:ext xmlns:c16="http://schemas.microsoft.com/office/drawing/2014/chart" uri="{C3380CC4-5D6E-409C-BE32-E72D297353CC}">
                <c16:uniqueId val="{0000000D-CCA5-4199-B1DA-2CBAD3CD9BD4}"/>
              </c:ext>
            </c:extLst>
          </c:dPt>
          <c:dPt>
            <c:idx val="16"/>
            <c:invertIfNegative val="0"/>
            <c:bubble3D val="0"/>
            <c:spPr>
              <a:solidFill>
                <a:srgbClr val="FF0000"/>
              </a:solidFill>
              <a:ln>
                <a:noFill/>
              </a:ln>
              <a:effectLst/>
            </c:spPr>
            <c:extLst>
              <c:ext xmlns:c16="http://schemas.microsoft.com/office/drawing/2014/chart" uri="{C3380CC4-5D6E-409C-BE32-E72D297353CC}">
                <c16:uniqueId val="{0000000E-CCA5-4199-B1DA-2CBAD3CD9BD4}"/>
              </c:ext>
            </c:extLst>
          </c:dPt>
          <c:dPt>
            <c:idx val="17"/>
            <c:invertIfNegative val="0"/>
            <c:bubble3D val="0"/>
            <c:spPr>
              <a:solidFill>
                <a:srgbClr val="FF0000"/>
              </a:solidFill>
              <a:ln>
                <a:noFill/>
              </a:ln>
              <a:effectLst/>
            </c:spPr>
            <c:extLst>
              <c:ext xmlns:c16="http://schemas.microsoft.com/office/drawing/2014/chart" uri="{C3380CC4-5D6E-409C-BE32-E72D297353CC}">
                <c16:uniqueId val="{00000006-CCA5-4199-B1DA-2CBAD3CD9BD4}"/>
              </c:ext>
            </c:extLst>
          </c:dPt>
          <c:cat>
            <c:strRef>
              <c:f>MRE!$C$43:$T$43</c:f>
              <c:strCache>
                <c:ptCount val="18"/>
                <c:pt idx="0">
                  <c:v> 2000-01 </c:v>
                </c:pt>
                <c:pt idx="1">
                  <c:v> 2001-02 </c:v>
                </c:pt>
                <c:pt idx="2">
                  <c:v> 2002-03 </c:v>
                </c:pt>
                <c:pt idx="3">
                  <c:v> 2003-04 </c:v>
                </c:pt>
                <c:pt idx="4">
                  <c:v> 2004-05 </c:v>
                </c:pt>
                <c:pt idx="5">
                  <c:v> 2005-06 </c:v>
                </c:pt>
                <c:pt idx="6">
                  <c:v> 2006-07 </c:v>
                </c:pt>
                <c:pt idx="7">
                  <c:v> 2007-08 </c:v>
                </c:pt>
                <c:pt idx="8">
                  <c:v> 2008-09 </c:v>
                </c:pt>
                <c:pt idx="9">
                  <c:v> 2009-10 </c:v>
                </c:pt>
                <c:pt idx="10">
                  <c:v> 2010-11 </c:v>
                </c:pt>
                <c:pt idx="11">
                  <c:v> 2011-12 </c:v>
                </c:pt>
                <c:pt idx="12">
                  <c:v> 2012-13 </c:v>
                </c:pt>
                <c:pt idx="13">
                  <c:v> 2013-14 </c:v>
                </c:pt>
                <c:pt idx="14">
                  <c:v> 2014-15 </c:v>
                </c:pt>
                <c:pt idx="15">
                  <c:v> 2015-16 </c:v>
                </c:pt>
                <c:pt idx="16">
                  <c:v> 2016-17 </c:v>
                </c:pt>
                <c:pt idx="17">
                  <c:v> 2017-18 </c:v>
                </c:pt>
              </c:strCache>
            </c:strRef>
          </c:cat>
          <c:val>
            <c:numRef>
              <c:f>MRE!$C$44:$T$44</c:f>
              <c:numCache>
                <c:formatCode>0.0%</c:formatCode>
                <c:ptCount val="18"/>
                <c:pt idx="0">
                  <c:v>7.6266726697407951E-3</c:v>
                </c:pt>
                <c:pt idx="1">
                  <c:v>3.9838471849589711E-2</c:v>
                </c:pt>
                <c:pt idx="2">
                  <c:v>5.9400561130110954E-2</c:v>
                </c:pt>
                <c:pt idx="3">
                  <c:v>1.3771014437463497E-3</c:v>
                </c:pt>
                <c:pt idx="4">
                  <c:v>1.0926840621656112E-3</c:v>
                </c:pt>
                <c:pt idx="5">
                  <c:v>-4.2399812683208528E-3</c:v>
                </c:pt>
                <c:pt idx="6">
                  <c:v>-1.4745697066177869E-3</c:v>
                </c:pt>
                <c:pt idx="7">
                  <c:v>-7.1091873157928698E-2</c:v>
                </c:pt>
                <c:pt idx="8">
                  <c:v>4.835144685191834E-4</c:v>
                </c:pt>
                <c:pt idx="9">
                  <c:v>5.9004089929751338E-3</c:v>
                </c:pt>
                <c:pt idx="10">
                  <c:v>-3.5557442312682627E-4</c:v>
                </c:pt>
                <c:pt idx="11">
                  <c:v>-6.1735572773151501E-4</c:v>
                </c:pt>
                <c:pt idx="12">
                  <c:v>5.6034045117409172E-3</c:v>
                </c:pt>
                <c:pt idx="13">
                  <c:v>-2.5685894713756417E-3</c:v>
                </c:pt>
                <c:pt idx="14">
                  <c:v>-6.1287000537349071E-3</c:v>
                </c:pt>
                <c:pt idx="15">
                  <c:v>-3.2393618712787293E-3</c:v>
                </c:pt>
                <c:pt idx="16">
                  <c:v>-4.468159843777012E-3</c:v>
                </c:pt>
                <c:pt idx="17">
                  <c:v>-1.7012982114526208E-3</c:v>
                </c:pt>
              </c:numCache>
            </c:numRef>
          </c:val>
          <c:extLst>
            <c:ext xmlns:c16="http://schemas.microsoft.com/office/drawing/2014/chart" uri="{C3380CC4-5D6E-409C-BE32-E72D297353CC}">
              <c16:uniqueId val="{00000000-CCA5-4199-B1DA-2CBAD3CD9BD4}"/>
            </c:ext>
          </c:extLst>
        </c:ser>
        <c:dLbls>
          <c:showLegendKey val="0"/>
          <c:showVal val="0"/>
          <c:showCatName val="0"/>
          <c:showSerName val="0"/>
          <c:showPercent val="0"/>
          <c:showBubbleSize val="0"/>
        </c:dLbls>
        <c:gapWidth val="219"/>
        <c:overlap val="-27"/>
        <c:axId val="777077616"/>
        <c:axId val="777078928"/>
      </c:barChart>
      <c:catAx>
        <c:axId val="777077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7078928"/>
        <c:crosses val="autoZero"/>
        <c:auto val="1"/>
        <c:lblAlgn val="ctr"/>
        <c:lblOffset val="100"/>
        <c:noMultiLvlLbl val="0"/>
      </c:catAx>
      <c:valAx>
        <c:axId val="7770789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707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85000"/>
                    <a:lumOff val="15000"/>
                  </a:schemeClr>
                </a:solidFill>
                <a:latin typeface="Arial" panose="020B0604020202020204" pitchFamily="34" charset="0"/>
                <a:ea typeface="+mn-ea"/>
                <a:cs typeface="Arial" panose="020B0604020202020204" pitchFamily="34" charset="0"/>
              </a:defRPr>
            </a:pPr>
            <a:r>
              <a:rPr lang="en-CA" dirty="0"/>
              <a:t>Corridor/ Mode (tonnes 000)</a:t>
            </a:r>
          </a:p>
        </c:rich>
      </c:tx>
      <c:layout>
        <c:manualLayout>
          <c:xMode val="edge"/>
          <c:yMode val="edge"/>
          <c:x val="0.1474763531917001"/>
          <c:y val="8.138351114526893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Destinations!$N$14</c:f>
              <c:strCache>
                <c:ptCount val="1"/>
                <c:pt idx="0">
                  <c:v> 2014-15 </c:v>
                </c:pt>
              </c:strCache>
            </c:strRef>
          </c:tx>
          <c:spPr>
            <a:solidFill>
              <a:schemeClr val="accent1"/>
            </a:solidFill>
            <a:ln>
              <a:noFill/>
            </a:ln>
            <a:effectLst/>
          </c:spPr>
          <c:invertIfNegative val="0"/>
          <c:cat>
            <c:strRef>
              <c:f>Destinations!$M$15:$M$19</c:f>
              <c:strCache>
                <c:ptCount val="5"/>
                <c:pt idx="0">
                  <c:v> West (MRE) </c:v>
                </c:pt>
                <c:pt idx="1">
                  <c:v> Eastern Canada </c:v>
                </c:pt>
                <c:pt idx="2">
                  <c:v> US by Rail </c:v>
                </c:pt>
                <c:pt idx="3">
                  <c:v> US by Truck </c:v>
                </c:pt>
                <c:pt idx="4">
                  <c:v> Mexico </c:v>
                </c:pt>
              </c:strCache>
            </c:strRef>
          </c:cat>
          <c:val>
            <c:numRef>
              <c:f>Destinations!$N$15:$N$19</c:f>
              <c:numCache>
                <c:formatCode>_(* #,##0.0_);_(* \(#,##0.0\);_(* "-"?_);_(@_)</c:formatCode>
                <c:ptCount val="5"/>
                <c:pt idx="0">
                  <c:v>38952.1679</c:v>
                </c:pt>
                <c:pt idx="1">
                  <c:v>3015.9904000000001</c:v>
                </c:pt>
                <c:pt idx="2">
                  <c:v>7502.5560799999985</c:v>
                </c:pt>
                <c:pt idx="3">
                  <c:v>3247.5808860000002</c:v>
                </c:pt>
                <c:pt idx="4">
                  <c:v>189.94336999999999</c:v>
                </c:pt>
              </c:numCache>
            </c:numRef>
          </c:val>
          <c:extLst>
            <c:ext xmlns:c16="http://schemas.microsoft.com/office/drawing/2014/chart" uri="{C3380CC4-5D6E-409C-BE32-E72D297353CC}">
              <c16:uniqueId val="{00000000-2E7B-44C1-8195-194E752B40BA}"/>
            </c:ext>
          </c:extLst>
        </c:ser>
        <c:ser>
          <c:idx val="1"/>
          <c:order val="1"/>
          <c:tx>
            <c:strRef>
              <c:f>Destinations!$O$14</c:f>
              <c:strCache>
                <c:ptCount val="1"/>
                <c:pt idx="0">
                  <c:v> 2015-16 </c:v>
                </c:pt>
              </c:strCache>
            </c:strRef>
          </c:tx>
          <c:spPr>
            <a:solidFill>
              <a:schemeClr val="accent2"/>
            </a:solidFill>
            <a:ln>
              <a:noFill/>
            </a:ln>
            <a:effectLst/>
          </c:spPr>
          <c:invertIfNegative val="0"/>
          <c:cat>
            <c:strRef>
              <c:f>Destinations!$M$15:$M$19</c:f>
              <c:strCache>
                <c:ptCount val="5"/>
                <c:pt idx="0">
                  <c:v> West (MRE) </c:v>
                </c:pt>
                <c:pt idx="1">
                  <c:v> Eastern Canada </c:v>
                </c:pt>
                <c:pt idx="2">
                  <c:v> US by Rail </c:v>
                </c:pt>
                <c:pt idx="3">
                  <c:v> US by Truck </c:v>
                </c:pt>
                <c:pt idx="4">
                  <c:v> Mexico </c:v>
                </c:pt>
              </c:strCache>
            </c:strRef>
          </c:cat>
          <c:val>
            <c:numRef>
              <c:f>Destinations!$O$15:$O$19</c:f>
              <c:numCache>
                <c:formatCode>_(* #,##0.0_);_(* \(#,##0.0\);_(* "-"?_);_(@_)</c:formatCode>
                <c:ptCount val="5"/>
                <c:pt idx="0">
                  <c:v>38497.048909999998</c:v>
                </c:pt>
                <c:pt idx="1">
                  <c:v>2796.8237600000002</c:v>
                </c:pt>
                <c:pt idx="2">
                  <c:v>6759.3187900000003</c:v>
                </c:pt>
                <c:pt idx="3">
                  <c:v>2287.077119</c:v>
                </c:pt>
                <c:pt idx="4">
                  <c:v>264.48736000000002</c:v>
                </c:pt>
              </c:numCache>
            </c:numRef>
          </c:val>
          <c:extLst>
            <c:ext xmlns:c16="http://schemas.microsoft.com/office/drawing/2014/chart" uri="{C3380CC4-5D6E-409C-BE32-E72D297353CC}">
              <c16:uniqueId val="{00000001-2E7B-44C1-8195-194E752B40BA}"/>
            </c:ext>
          </c:extLst>
        </c:ser>
        <c:ser>
          <c:idx val="2"/>
          <c:order val="2"/>
          <c:tx>
            <c:strRef>
              <c:f>Destinations!$P$14</c:f>
              <c:strCache>
                <c:ptCount val="1"/>
                <c:pt idx="0">
                  <c:v> 2016-17 </c:v>
                </c:pt>
              </c:strCache>
            </c:strRef>
          </c:tx>
          <c:spPr>
            <a:solidFill>
              <a:schemeClr val="accent3"/>
            </a:solidFill>
            <a:ln>
              <a:noFill/>
            </a:ln>
            <a:effectLst/>
          </c:spPr>
          <c:invertIfNegative val="0"/>
          <c:cat>
            <c:strRef>
              <c:f>Destinations!$M$15:$M$19</c:f>
              <c:strCache>
                <c:ptCount val="5"/>
                <c:pt idx="0">
                  <c:v> West (MRE) </c:v>
                </c:pt>
                <c:pt idx="1">
                  <c:v> Eastern Canada </c:v>
                </c:pt>
                <c:pt idx="2">
                  <c:v> US by Rail </c:v>
                </c:pt>
                <c:pt idx="3">
                  <c:v> US by Truck </c:v>
                </c:pt>
                <c:pt idx="4">
                  <c:v> Mexico </c:v>
                </c:pt>
              </c:strCache>
            </c:strRef>
          </c:cat>
          <c:val>
            <c:numRef>
              <c:f>Destinations!$P$15:$P$19</c:f>
              <c:numCache>
                <c:formatCode>_(* #,##0.0_);_(* \(#,##0.0\);_(* "-"?_);_(@_)</c:formatCode>
                <c:ptCount val="5"/>
                <c:pt idx="0">
                  <c:v>40266.805010000004</c:v>
                </c:pt>
                <c:pt idx="1">
                  <c:v>3294.3042700000001</c:v>
                </c:pt>
                <c:pt idx="2">
                  <c:v>6881.588420000001</c:v>
                </c:pt>
                <c:pt idx="3">
                  <c:v>2269.6492739999999</c:v>
                </c:pt>
                <c:pt idx="4">
                  <c:v>290.58283999999998</c:v>
                </c:pt>
              </c:numCache>
            </c:numRef>
          </c:val>
          <c:extLst>
            <c:ext xmlns:c16="http://schemas.microsoft.com/office/drawing/2014/chart" uri="{C3380CC4-5D6E-409C-BE32-E72D297353CC}">
              <c16:uniqueId val="{00000002-2E7B-44C1-8195-194E752B40BA}"/>
            </c:ext>
          </c:extLst>
        </c:ser>
        <c:ser>
          <c:idx val="3"/>
          <c:order val="3"/>
          <c:tx>
            <c:strRef>
              <c:f>Destinations!$Q$14</c:f>
              <c:strCache>
                <c:ptCount val="1"/>
                <c:pt idx="0">
                  <c:v> 2017-18 </c:v>
                </c:pt>
              </c:strCache>
            </c:strRef>
          </c:tx>
          <c:spPr>
            <a:solidFill>
              <a:schemeClr val="accent4"/>
            </a:solidFill>
            <a:ln>
              <a:noFill/>
            </a:ln>
            <a:effectLst/>
          </c:spPr>
          <c:invertIfNegative val="0"/>
          <c:cat>
            <c:strRef>
              <c:f>Destinations!$M$15:$M$19</c:f>
              <c:strCache>
                <c:ptCount val="5"/>
                <c:pt idx="0">
                  <c:v> West (MRE) </c:v>
                </c:pt>
                <c:pt idx="1">
                  <c:v> Eastern Canada </c:v>
                </c:pt>
                <c:pt idx="2">
                  <c:v> US by Rail </c:v>
                </c:pt>
                <c:pt idx="3">
                  <c:v> US by Truck </c:v>
                </c:pt>
                <c:pt idx="4">
                  <c:v> Mexico </c:v>
                </c:pt>
              </c:strCache>
            </c:strRef>
          </c:cat>
          <c:val>
            <c:numRef>
              <c:f>Destinations!$Q$15:$Q$19</c:f>
              <c:numCache>
                <c:formatCode>_(* #,##0.0_);_(* \(#,##0.0\);_(* "-"?_);_(@_)</c:formatCode>
                <c:ptCount val="5"/>
                <c:pt idx="0">
                  <c:v>39155.812910000001</c:v>
                </c:pt>
                <c:pt idx="1">
                  <c:v>3039.52124</c:v>
                </c:pt>
                <c:pt idx="2">
                  <c:v>8233.4189599999991</c:v>
                </c:pt>
                <c:pt idx="3">
                  <c:v>2395.182378</c:v>
                </c:pt>
                <c:pt idx="4">
                  <c:v>371.24437999999998</c:v>
                </c:pt>
              </c:numCache>
            </c:numRef>
          </c:val>
          <c:extLst>
            <c:ext xmlns:c16="http://schemas.microsoft.com/office/drawing/2014/chart" uri="{C3380CC4-5D6E-409C-BE32-E72D297353CC}">
              <c16:uniqueId val="{00000003-2E7B-44C1-8195-194E752B40BA}"/>
            </c:ext>
          </c:extLst>
        </c:ser>
        <c:dLbls>
          <c:showLegendKey val="0"/>
          <c:showVal val="0"/>
          <c:showCatName val="0"/>
          <c:showSerName val="0"/>
          <c:showPercent val="0"/>
          <c:showBubbleSize val="0"/>
        </c:dLbls>
        <c:gapWidth val="219"/>
        <c:overlap val="-27"/>
        <c:axId val="753398320"/>
        <c:axId val="753399304"/>
      </c:barChart>
      <c:catAx>
        <c:axId val="75339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753399304"/>
        <c:crosses val="autoZero"/>
        <c:auto val="1"/>
        <c:lblAlgn val="ctr"/>
        <c:lblOffset val="100"/>
        <c:noMultiLvlLbl val="0"/>
      </c:catAx>
      <c:valAx>
        <c:axId val="75339930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75339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85000"/>
                    <a:lumOff val="15000"/>
                  </a:schemeClr>
                </a:solidFill>
                <a:latin typeface="Arial" panose="020B0604020202020204" pitchFamily="34" charset="0"/>
                <a:ea typeface="+mn-ea"/>
                <a:cs typeface="Arial" panose="020B0604020202020204" pitchFamily="34" charset="0"/>
              </a:defRPr>
            </a:pPr>
            <a:r>
              <a:rPr lang="en-CA" dirty="0"/>
              <a:t>Year (tonnes 000)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Destinations!$M$15</c:f>
              <c:strCache>
                <c:ptCount val="1"/>
                <c:pt idx="0">
                  <c:v> West (MRE) </c:v>
                </c:pt>
              </c:strCache>
            </c:strRef>
          </c:tx>
          <c:spPr>
            <a:solidFill>
              <a:schemeClr val="accent1"/>
            </a:solidFill>
            <a:ln>
              <a:noFill/>
            </a:ln>
            <a:effectLst/>
          </c:spPr>
          <c:invertIfNegative val="0"/>
          <c:cat>
            <c:strRef>
              <c:f>Destinations!$N$14:$Q$14</c:f>
              <c:strCache>
                <c:ptCount val="4"/>
                <c:pt idx="0">
                  <c:v> 2014-15 </c:v>
                </c:pt>
                <c:pt idx="1">
                  <c:v> 2015-16 </c:v>
                </c:pt>
                <c:pt idx="2">
                  <c:v> 2016-17 </c:v>
                </c:pt>
                <c:pt idx="3">
                  <c:v> 2017-18 </c:v>
                </c:pt>
              </c:strCache>
            </c:strRef>
          </c:cat>
          <c:val>
            <c:numRef>
              <c:f>Destinations!$N$15:$Q$15</c:f>
              <c:numCache>
                <c:formatCode>_(* #,##0.0_);_(* \(#,##0.0\);_(* "-"?_);_(@_)</c:formatCode>
                <c:ptCount val="4"/>
                <c:pt idx="0">
                  <c:v>38952.1679</c:v>
                </c:pt>
                <c:pt idx="1">
                  <c:v>38497.048909999998</c:v>
                </c:pt>
                <c:pt idx="2">
                  <c:v>40266.805010000004</c:v>
                </c:pt>
                <c:pt idx="3">
                  <c:v>39155.812910000001</c:v>
                </c:pt>
              </c:numCache>
            </c:numRef>
          </c:val>
          <c:extLst>
            <c:ext xmlns:c16="http://schemas.microsoft.com/office/drawing/2014/chart" uri="{C3380CC4-5D6E-409C-BE32-E72D297353CC}">
              <c16:uniqueId val="{00000000-9FA7-453B-994E-81FC2B496FB4}"/>
            </c:ext>
          </c:extLst>
        </c:ser>
        <c:ser>
          <c:idx val="1"/>
          <c:order val="1"/>
          <c:tx>
            <c:strRef>
              <c:f>Destinations!$M$16</c:f>
              <c:strCache>
                <c:ptCount val="1"/>
                <c:pt idx="0">
                  <c:v> Eastern Canada </c:v>
                </c:pt>
              </c:strCache>
            </c:strRef>
          </c:tx>
          <c:spPr>
            <a:solidFill>
              <a:schemeClr val="accent2"/>
            </a:solidFill>
            <a:ln>
              <a:noFill/>
            </a:ln>
            <a:effectLst/>
          </c:spPr>
          <c:invertIfNegative val="0"/>
          <c:cat>
            <c:strRef>
              <c:f>Destinations!$N$14:$Q$14</c:f>
              <c:strCache>
                <c:ptCount val="4"/>
                <c:pt idx="0">
                  <c:v> 2014-15 </c:v>
                </c:pt>
                <c:pt idx="1">
                  <c:v> 2015-16 </c:v>
                </c:pt>
                <c:pt idx="2">
                  <c:v> 2016-17 </c:v>
                </c:pt>
                <c:pt idx="3">
                  <c:v> 2017-18 </c:v>
                </c:pt>
              </c:strCache>
            </c:strRef>
          </c:cat>
          <c:val>
            <c:numRef>
              <c:f>Destinations!$N$16:$Q$16</c:f>
              <c:numCache>
                <c:formatCode>_(* #,##0.0_);_(* \(#,##0.0\);_(* "-"?_);_(@_)</c:formatCode>
                <c:ptCount val="4"/>
                <c:pt idx="0">
                  <c:v>3015.9904000000001</c:v>
                </c:pt>
                <c:pt idx="1">
                  <c:v>2796.8237600000002</c:v>
                </c:pt>
                <c:pt idx="2">
                  <c:v>3294.3042700000001</c:v>
                </c:pt>
                <c:pt idx="3">
                  <c:v>3039.52124</c:v>
                </c:pt>
              </c:numCache>
            </c:numRef>
          </c:val>
          <c:extLst>
            <c:ext xmlns:c16="http://schemas.microsoft.com/office/drawing/2014/chart" uri="{C3380CC4-5D6E-409C-BE32-E72D297353CC}">
              <c16:uniqueId val="{00000001-9FA7-453B-994E-81FC2B496FB4}"/>
            </c:ext>
          </c:extLst>
        </c:ser>
        <c:ser>
          <c:idx val="2"/>
          <c:order val="2"/>
          <c:tx>
            <c:strRef>
              <c:f>Destinations!$M$17</c:f>
              <c:strCache>
                <c:ptCount val="1"/>
                <c:pt idx="0">
                  <c:v> US by Rail </c:v>
                </c:pt>
              </c:strCache>
            </c:strRef>
          </c:tx>
          <c:spPr>
            <a:solidFill>
              <a:schemeClr val="accent3"/>
            </a:solidFill>
            <a:ln>
              <a:noFill/>
            </a:ln>
            <a:effectLst/>
          </c:spPr>
          <c:invertIfNegative val="0"/>
          <c:cat>
            <c:strRef>
              <c:f>Destinations!$N$14:$Q$14</c:f>
              <c:strCache>
                <c:ptCount val="4"/>
                <c:pt idx="0">
                  <c:v> 2014-15 </c:v>
                </c:pt>
                <c:pt idx="1">
                  <c:v> 2015-16 </c:v>
                </c:pt>
                <c:pt idx="2">
                  <c:v> 2016-17 </c:v>
                </c:pt>
                <c:pt idx="3">
                  <c:v> 2017-18 </c:v>
                </c:pt>
              </c:strCache>
            </c:strRef>
          </c:cat>
          <c:val>
            <c:numRef>
              <c:f>Destinations!$N$17:$Q$17</c:f>
              <c:numCache>
                <c:formatCode>_(* #,##0.0_);_(* \(#,##0.0\);_(* "-"?_);_(@_)</c:formatCode>
                <c:ptCount val="4"/>
                <c:pt idx="0">
                  <c:v>7502.5560799999985</c:v>
                </c:pt>
                <c:pt idx="1">
                  <c:v>6759.3187900000003</c:v>
                </c:pt>
                <c:pt idx="2">
                  <c:v>6881.588420000001</c:v>
                </c:pt>
                <c:pt idx="3">
                  <c:v>8233.4189599999991</c:v>
                </c:pt>
              </c:numCache>
            </c:numRef>
          </c:val>
          <c:extLst>
            <c:ext xmlns:c16="http://schemas.microsoft.com/office/drawing/2014/chart" uri="{C3380CC4-5D6E-409C-BE32-E72D297353CC}">
              <c16:uniqueId val="{00000002-9FA7-453B-994E-81FC2B496FB4}"/>
            </c:ext>
          </c:extLst>
        </c:ser>
        <c:ser>
          <c:idx val="3"/>
          <c:order val="3"/>
          <c:tx>
            <c:strRef>
              <c:f>Destinations!$M$18</c:f>
              <c:strCache>
                <c:ptCount val="1"/>
                <c:pt idx="0">
                  <c:v> US by Truck </c:v>
                </c:pt>
              </c:strCache>
            </c:strRef>
          </c:tx>
          <c:spPr>
            <a:solidFill>
              <a:schemeClr val="accent4"/>
            </a:solidFill>
            <a:ln>
              <a:noFill/>
            </a:ln>
            <a:effectLst/>
          </c:spPr>
          <c:invertIfNegative val="0"/>
          <c:cat>
            <c:strRef>
              <c:f>Destinations!$N$14:$Q$14</c:f>
              <c:strCache>
                <c:ptCount val="4"/>
                <c:pt idx="0">
                  <c:v> 2014-15 </c:v>
                </c:pt>
                <c:pt idx="1">
                  <c:v> 2015-16 </c:v>
                </c:pt>
                <c:pt idx="2">
                  <c:v> 2016-17 </c:v>
                </c:pt>
                <c:pt idx="3">
                  <c:v> 2017-18 </c:v>
                </c:pt>
              </c:strCache>
            </c:strRef>
          </c:cat>
          <c:val>
            <c:numRef>
              <c:f>Destinations!$N$18:$Q$18</c:f>
              <c:numCache>
                <c:formatCode>_(* #,##0.0_);_(* \(#,##0.0\);_(* "-"?_);_(@_)</c:formatCode>
                <c:ptCount val="4"/>
                <c:pt idx="0">
                  <c:v>3247.5808860000002</c:v>
                </c:pt>
                <c:pt idx="1">
                  <c:v>2287.077119</c:v>
                </c:pt>
                <c:pt idx="2">
                  <c:v>2269.6492739999999</c:v>
                </c:pt>
                <c:pt idx="3">
                  <c:v>2395.182378</c:v>
                </c:pt>
              </c:numCache>
            </c:numRef>
          </c:val>
          <c:extLst>
            <c:ext xmlns:c16="http://schemas.microsoft.com/office/drawing/2014/chart" uri="{C3380CC4-5D6E-409C-BE32-E72D297353CC}">
              <c16:uniqueId val="{00000003-9FA7-453B-994E-81FC2B496FB4}"/>
            </c:ext>
          </c:extLst>
        </c:ser>
        <c:ser>
          <c:idx val="4"/>
          <c:order val="4"/>
          <c:tx>
            <c:strRef>
              <c:f>Destinations!$M$19</c:f>
              <c:strCache>
                <c:ptCount val="1"/>
                <c:pt idx="0">
                  <c:v> Mexico </c:v>
                </c:pt>
              </c:strCache>
            </c:strRef>
          </c:tx>
          <c:spPr>
            <a:solidFill>
              <a:schemeClr val="accent5"/>
            </a:solidFill>
            <a:ln>
              <a:noFill/>
            </a:ln>
            <a:effectLst/>
          </c:spPr>
          <c:invertIfNegative val="0"/>
          <c:cat>
            <c:strRef>
              <c:f>Destinations!$N$14:$Q$14</c:f>
              <c:strCache>
                <c:ptCount val="4"/>
                <c:pt idx="0">
                  <c:v> 2014-15 </c:v>
                </c:pt>
                <c:pt idx="1">
                  <c:v> 2015-16 </c:v>
                </c:pt>
                <c:pt idx="2">
                  <c:v> 2016-17 </c:v>
                </c:pt>
                <c:pt idx="3">
                  <c:v> 2017-18 </c:v>
                </c:pt>
              </c:strCache>
            </c:strRef>
          </c:cat>
          <c:val>
            <c:numRef>
              <c:f>Destinations!$N$19:$Q$19</c:f>
              <c:numCache>
                <c:formatCode>_(* #,##0.0_);_(* \(#,##0.0\);_(* "-"?_);_(@_)</c:formatCode>
                <c:ptCount val="4"/>
                <c:pt idx="0">
                  <c:v>189.94336999999999</c:v>
                </c:pt>
                <c:pt idx="1">
                  <c:v>264.48736000000002</c:v>
                </c:pt>
                <c:pt idx="2">
                  <c:v>290.58283999999998</c:v>
                </c:pt>
                <c:pt idx="3">
                  <c:v>371.24437999999998</c:v>
                </c:pt>
              </c:numCache>
            </c:numRef>
          </c:val>
          <c:extLst>
            <c:ext xmlns:c16="http://schemas.microsoft.com/office/drawing/2014/chart" uri="{C3380CC4-5D6E-409C-BE32-E72D297353CC}">
              <c16:uniqueId val="{00000004-9FA7-453B-994E-81FC2B496FB4}"/>
            </c:ext>
          </c:extLst>
        </c:ser>
        <c:dLbls>
          <c:showLegendKey val="0"/>
          <c:showVal val="0"/>
          <c:showCatName val="0"/>
          <c:showSerName val="0"/>
          <c:showPercent val="0"/>
          <c:showBubbleSize val="0"/>
        </c:dLbls>
        <c:gapWidth val="105"/>
        <c:overlap val="100"/>
        <c:axId val="753398320"/>
        <c:axId val="753399304"/>
      </c:barChart>
      <c:lineChart>
        <c:grouping val="standard"/>
        <c:varyColors val="0"/>
        <c:ser>
          <c:idx val="5"/>
          <c:order val="5"/>
          <c:tx>
            <c:strRef>
              <c:f>Destinations!$M$20</c:f>
              <c:strCache>
                <c:ptCount val="1"/>
              </c:strCache>
            </c:strRef>
          </c:tx>
          <c:spPr>
            <a:ln w="28575" cap="rnd">
              <a:noFill/>
              <a:round/>
            </a:ln>
            <a:effectLst/>
          </c:spPr>
          <c:marker>
            <c:symbol val="none"/>
          </c:marker>
          <c:dLbls>
            <c:dLbl>
              <c:idx val="0"/>
              <c:layout>
                <c:manualLayout>
                  <c:x val="-7.8160501163769616E-2"/>
                  <c:y val="-3.22889614481394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A7-453B-994E-81FC2B496FB4}"/>
                </c:ext>
              </c:extLst>
            </c:dLbl>
            <c:dLbl>
              <c:idx val="3"/>
              <c:layout>
                <c:manualLayout>
                  <c:x val="-6.6780567523399198E-2"/>
                  <c:y val="-5.6704014791720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A7-453B-994E-81FC2B496FB4}"/>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Destinations!$N$14:$Q$14</c:f>
              <c:strCache>
                <c:ptCount val="4"/>
                <c:pt idx="0">
                  <c:v> 2014-15 </c:v>
                </c:pt>
                <c:pt idx="1">
                  <c:v> 2015-16 </c:v>
                </c:pt>
                <c:pt idx="2">
                  <c:v> 2016-17 </c:v>
                </c:pt>
                <c:pt idx="3">
                  <c:v> 2017-18 </c:v>
                </c:pt>
              </c:strCache>
            </c:strRef>
          </c:cat>
          <c:val>
            <c:numRef>
              <c:f>Destinations!$N$20:$Q$20</c:f>
              <c:numCache>
                <c:formatCode>_(* #,##0.0_);_(* \(#,##0.0\);_(* "-"?_);_(@_)</c:formatCode>
                <c:ptCount val="4"/>
                <c:pt idx="0">
                  <c:v>52908.238636000009</c:v>
                </c:pt>
                <c:pt idx="1">
                  <c:v>50604.755938999995</c:v>
                </c:pt>
                <c:pt idx="2">
                  <c:v>53002.92981400001</c:v>
                </c:pt>
                <c:pt idx="3">
                  <c:v>53195.179867999999</c:v>
                </c:pt>
              </c:numCache>
            </c:numRef>
          </c:val>
          <c:smooth val="0"/>
          <c:extLst>
            <c:ext xmlns:c16="http://schemas.microsoft.com/office/drawing/2014/chart" uri="{C3380CC4-5D6E-409C-BE32-E72D297353CC}">
              <c16:uniqueId val="{00000005-9FA7-453B-994E-81FC2B496FB4}"/>
            </c:ext>
          </c:extLst>
        </c:ser>
        <c:dLbls>
          <c:showLegendKey val="0"/>
          <c:showVal val="0"/>
          <c:showCatName val="0"/>
          <c:showSerName val="0"/>
          <c:showPercent val="0"/>
          <c:showBubbleSize val="0"/>
        </c:dLbls>
        <c:marker val="1"/>
        <c:smooth val="0"/>
        <c:axId val="753398320"/>
        <c:axId val="753399304"/>
      </c:lineChart>
      <c:catAx>
        <c:axId val="75339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753399304"/>
        <c:crosses val="autoZero"/>
        <c:auto val="1"/>
        <c:lblAlgn val="ctr"/>
        <c:lblOffset val="100"/>
        <c:noMultiLvlLbl val="0"/>
      </c:catAx>
      <c:valAx>
        <c:axId val="75339930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75339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 Production and Supply'!$B$55</c:f>
              <c:strCache>
                <c:ptCount val="1"/>
                <c:pt idx="0">
                  <c:v>Production</c:v>
                </c:pt>
              </c:strCache>
            </c:strRef>
          </c:tx>
          <c:spPr>
            <a:solidFill>
              <a:schemeClr val="accent1"/>
            </a:solidFill>
            <a:ln>
              <a:noFill/>
            </a:ln>
            <a:effectLst/>
          </c:spPr>
          <c:invertIfNegative val="0"/>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Supply'!$C$55:$AH$55</c:f>
              <c:numCache>
                <c:formatCode>General</c:formatCode>
                <c:ptCount val="32"/>
                <c:pt idx="0">
                  <c:v>55141.700000000004</c:v>
                </c:pt>
                <c:pt idx="1">
                  <c:v>54072.6</c:v>
                </c:pt>
                <c:pt idx="2">
                  <c:v>42541.399999999994</c:v>
                </c:pt>
                <c:pt idx="3">
                  <c:v>31539.900000000005</c:v>
                </c:pt>
                <c:pt idx="4">
                  <c:v>47655.3</c:v>
                </c:pt>
                <c:pt idx="5">
                  <c:v>53401.299999999996</c:v>
                </c:pt>
                <c:pt idx="6">
                  <c:v>56002.700000000004</c:v>
                </c:pt>
                <c:pt idx="7">
                  <c:v>49264.600000000006</c:v>
                </c:pt>
                <c:pt idx="8">
                  <c:v>48517.3</c:v>
                </c:pt>
                <c:pt idx="9">
                  <c:v>60351.700000000004</c:v>
                </c:pt>
                <c:pt idx="10">
                  <c:v>56144.2</c:v>
                </c:pt>
                <c:pt idx="11">
                  <c:v>50071.199999999997</c:v>
                </c:pt>
                <c:pt idx="12">
                  <c:v>53543.899999999994</c:v>
                </c:pt>
                <c:pt idx="13">
                  <c:v>56882.1</c:v>
                </c:pt>
                <c:pt idx="14" formatCode="_(* #,##0.0_);_(* \(#,##0.0\);_(* &quot;-&quot;?_);_(@_)">
                  <c:v>77021.100000000006</c:v>
                </c:pt>
                <c:pt idx="15" formatCode="_(* #,##0.0_);_(* \(#,##0.0\);_(* &quot;-&quot;?_);_(@_)">
                  <c:v>62854.899999999994</c:v>
                </c:pt>
                <c:pt idx="16" formatCode="_(* #,##0.0_);_(* \(#,##0.0\);_(* &quot;-&quot;?_);_(@_)">
                  <c:v>64738.6</c:v>
                </c:pt>
                <c:pt idx="17">
                  <c:v>72580.900000000009</c:v>
                </c:pt>
                <c:pt idx="18" formatCode="_(* #,##0.0_);_(* \(#,##0.0\);_(* &quot;-&quot;?_);_(@_)">
                  <c:v>71977.2</c:v>
                </c:pt>
                <c:pt idx="19" formatCode="_(* #,##0.0_);_(* \(#,##0.0\);_(* &quot;-&quot;?_);_(@_)">
                  <c:v>71641.100000000006</c:v>
                </c:pt>
              </c:numCache>
            </c:numRef>
          </c:val>
          <c:extLst>
            <c:ext xmlns:c16="http://schemas.microsoft.com/office/drawing/2014/chart" uri="{C3380CC4-5D6E-409C-BE32-E72D297353CC}">
              <c16:uniqueId val="{00000000-27C0-482C-855C-535DE4B9B77C}"/>
            </c:ext>
          </c:extLst>
        </c:ser>
        <c:ser>
          <c:idx val="1"/>
          <c:order val="1"/>
          <c:tx>
            <c:strRef>
              <c:f>' Production and Supply'!$B$56</c:f>
              <c:strCache>
                <c:ptCount val="1"/>
                <c:pt idx="0">
                  <c:v>Carry In</c:v>
                </c:pt>
              </c:strCache>
            </c:strRef>
          </c:tx>
          <c:spPr>
            <a:solidFill>
              <a:schemeClr val="accent2"/>
            </a:solidFill>
            <a:ln>
              <a:noFill/>
            </a:ln>
            <a:effectLst/>
          </c:spPr>
          <c:invertIfNegative val="0"/>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Supply'!$C$56:$AH$56</c:f>
              <c:numCache>
                <c:formatCode>General</c:formatCode>
                <c:ptCount val="32"/>
                <c:pt idx="0">
                  <c:v>7418.2</c:v>
                </c:pt>
                <c:pt idx="1">
                  <c:v>9775.6</c:v>
                </c:pt>
                <c:pt idx="2">
                  <c:v>8750.6</c:v>
                </c:pt>
                <c:pt idx="3">
                  <c:v>6070.8</c:v>
                </c:pt>
                <c:pt idx="4">
                  <c:v>5488.9000000000005</c:v>
                </c:pt>
                <c:pt idx="5">
                  <c:v>6647.4999999999991</c:v>
                </c:pt>
                <c:pt idx="6">
                  <c:v>10768</c:v>
                </c:pt>
                <c:pt idx="7">
                  <c:v>12424.7</c:v>
                </c:pt>
                <c:pt idx="8">
                  <c:v>7450.6</c:v>
                </c:pt>
                <c:pt idx="9">
                  <c:v>5646.6</c:v>
                </c:pt>
                <c:pt idx="10">
                  <c:v>9515.2999999999993</c:v>
                </c:pt>
                <c:pt idx="11">
                  <c:v>11200.1</c:v>
                </c:pt>
                <c:pt idx="12">
                  <c:v>8627.9</c:v>
                </c:pt>
                <c:pt idx="13">
                  <c:v>5733.5000000000009</c:v>
                </c:pt>
                <c:pt idx="14">
                  <c:v>4889.9000000000005</c:v>
                </c:pt>
                <c:pt idx="15">
                  <c:v>14196</c:v>
                </c:pt>
                <c:pt idx="16">
                  <c:v>9162.6</c:v>
                </c:pt>
                <c:pt idx="17">
                  <c:v>7504.9000000000005</c:v>
                </c:pt>
                <c:pt idx="18">
                  <c:v>8574</c:v>
                </c:pt>
                <c:pt idx="19">
                  <c:v>9494.6</c:v>
                </c:pt>
              </c:numCache>
            </c:numRef>
          </c:val>
          <c:extLst>
            <c:ext xmlns:c16="http://schemas.microsoft.com/office/drawing/2014/chart" uri="{C3380CC4-5D6E-409C-BE32-E72D297353CC}">
              <c16:uniqueId val="{00000001-27C0-482C-855C-535DE4B9B77C}"/>
            </c:ext>
          </c:extLst>
        </c:ser>
        <c:ser>
          <c:idx val="6"/>
          <c:order val="6"/>
          <c:tx>
            <c:strRef>
              <c:f>' Production and Supply'!$B$61</c:f>
              <c:strCache>
                <c:ptCount val="1"/>
                <c:pt idx="0">
                  <c:v>Production (f'cast 2)</c:v>
                </c:pt>
              </c:strCache>
            </c:strRef>
          </c:tx>
          <c:spPr>
            <a:solidFill>
              <a:schemeClr val="accent1">
                <a:lumMod val="60000"/>
              </a:schemeClr>
            </a:solidFill>
            <a:ln>
              <a:noFill/>
            </a:ln>
            <a:effectLst/>
          </c:spPr>
          <c:invertIfNegative val="0"/>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Supply'!$C$61:$AH$61</c:f>
              <c:numCache>
                <c:formatCode>General</c:formatCode>
                <c:ptCount val="32"/>
                <c:pt idx="20" formatCode="_-* #,##0_-;\-* #,##0_-;_-* &quot;-&quot;??_-;_-@_-">
                  <c:v>72357.511000000013</c:v>
                </c:pt>
                <c:pt idx="21" formatCode="_-* #,##0_-;\-* #,##0_-;_-* &quot;-&quot;??_-;_-@_-">
                  <c:v>73081.086110000018</c:v>
                </c:pt>
                <c:pt idx="22" formatCode="_-* #,##0_-;\-* #,##0_-;_-* &quot;-&quot;??_-;_-@_-">
                  <c:v>73811.896971100025</c:v>
                </c:pt>
                <c:pt idx="23" formatCode="_-* #,##0_-;\-* #,##0_-;_-* &quot;-&quot;??_-;_-@_-">
                  <c:v>74550.015940811019</c:v>
                </c:pt>
                <c:pt idx="24" formatCode="_-* #,##0_-;\-* #,##0_-;_-* &quot;-&quot;??_-;_-@_-">
                  <c:v>75295.516100219131</c:v>
                </c:pt>
                <c:pt idx="25" formatCode="_-* #,##0_-;\-* #,##0_-;_-* &quot;-&quot;??_-;_-@_-">
                  <c:v>76048.471261221319</c:v>
                </c:pt>
                <c:pt idx="26" formatCode="_-* #,##0_-;\-* #,##0_-;_-* &quot;-&quot;??_-;_-@_-">
                  <c:v>76808.955973833537</c:v>
                </c:pt>
                <c:pt idx="27" formatCode="_-* #,##0_-;\-* #,##0_-;_-* &quot;-&quot;??_-;_-@_-">
                  <c:v>77577.045533571873</c:v>
                </c:pt>
                <c:pt idx="28" formatCode="_-* #,##0_-;\-* #,##0_-;_-* &quot;-&quot;??_-;_-@_-">
                  <c:v>78352.815988907591</c:v>
                </c:pt>
                <c:pt idx="29" formatCode="_-* #,##0_-;\-* #,##0_-;_-* &quot;-&quot;??_-;_-@_-">
                  <c:v>79136.344148796663</c:v>
                </c:pt>
                <c:pt idx="30" formatCode="_-* #,##0_-;\-* #,##0_-;_-* &quot;-&quot;??_-;_-@_-">
                  <c:v>79927.707590284626</c:v>
                </c:pt>
                <c:pt idx="31" formatCode="_-* #,##0_-;\-* #,##0_-;_-* &quot;-&quot;??_-;_-@_-">
                  <c:v>80726.984666187476</c:v>
                </c:pt>
              </c:numCache>
            </c:numRef>
          </c:val>
          <c:extLst>
            <c:ext xmlns:c16="http://schemas.microsoft.com/office/drawing/2014/chart" uri="{C3380CC4-5D6E-409C-BE32-E72D297353CC}">
              <c16:uniqueId val="{00000002-27C0-482C-855C-535DE4B9B77C}"/>
            </c:ext>
          </c:extLst>
        </c:ser>
        <c:ser>
          <c:idx val="7"/>
          <c:order val="7"/>
          <c:tx>
            <c:strRef>
              <c:f>' Production and Supply'!$B$62</c:f>
              <c:strCache>
                <c:ptCount val="1"/>
                <c:pt idx="0">
                  <c:v>Carry In (f'cast 2)</c:v>
                </c:pt>
              </c:strCache>
            </c:strRef>
          </c:tx>
          <c:spPr>
            <a:solidFill>
              <a:schemeClr val="accent2">
                <a:lumMod val="60000"/>
              </a:schemeClr>
            </a:solidFill>
            <a:ln>
              <a:noFill/>
            </a:ln>
            <a:effectLst/>
          </c:spPr>
          <c:invertIfNegative val="0"/>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Supply'!$C$62:$AH$62</c:f>
              <c:numCache>
                <c:formatCode>General</c:formatCode>
                <c:ptCount val="32"/>
                <c:pt idx="20" formatCode="_-* #,##0_-;\-* #,##0_-;_-* &quot;-&quot;??_-;_-@_-">
                  <c:v>8889.880000000001</c:v>
                </c:pt>
                <c:pt idx="21" formatCode="_-* #,##0_-;\-* #,##0_-;_-* &quot;-&quot;??_-;_-@_-">
                  <c:v>8827.3379999999997</c:v>
                </c:pt>
                <c:pt idx="22" formatCode="_-* #,##0_-;\-* #,##0_-;_-* &quot;-&quot;??_-;_-@_-">
                  <c:v>8589.3668888888897</c:v>
                </c:pt>
                <c:pt idx="23" formatCode="_-* #,##0_-;\-* #,##0_-;_-* &quot;-&quot;??_-;_-@_-">
                  <c:v>8578.8693888888902</c:v>
                </c:pt>
                <c:pt idx="24" formatCode="_-* #,##0_-;\-* #,##0_-;_-* &quot;-&quot;??_-;_-@_-">
                  <c:v>8856.3122460317463</c:v>
                </c:pt>
                <c:pt idx="25" formatCode="_-* #,##0_-;\-* #,##0_-;_-* &quot;-&quot;??_-;_-@_-">
                  <c:v>9264.3555793650776</c:v>
                </c:pt>
                <c:pt idx="26" formatCode="_-* #,##0_-;\-* #,##0_-;_-* &quot;-&quot;??_-;_-@_-">
                  <c:v>8823.3975793650789</c:v>
                </c:pt>
                <c:pt idx="27" formatCode="_-* #,##0_-;\-* #,##0_-;_-* &quot;-&quot;??_-;_-@_-">
                  <c:v>8775.5400793650806</c:v>
                </c:pt>
                <c:pt idx="28" formatCode="_-* #,##0_-;\-* #,##0_-;_-* &quot;-&quot;??_-;_-@_-">
                  <c:v>8877.5000793650797</c:v>
                </c:pt>
                <c:pt idx="29" formatCode="_-* #,##0_-;\-* #,##0_-;_-* &quot;-&quot;??_-;_-@_-">
                  <c:v>8923.5300793650804</c:v>
                </c:pt>
                <c:pt idx="30" formatCode="_-* #,##0_-;\-* #,##0_-;_-* &quot;-&quot;??_-;_-@_-">
                  <c:v>8840.6089920634931</c:v>
                </c:pt>
                <c:pt idx="31" formatCode="_-* #,##0_-;\-* #,##0_-;_-* &quot;-&quot;??_-;_-@_-">
                  <c:v>8835.6818912698418</c:v>
                </c:pt>
              </c:numCache>
            </c:numRef>
          </c:val>
          <c:extLst>
            <c:ext xmlns:c16="http://schemas.microsoft.com/office/drawing/2014/chart" uri="{C3380CC4-5D6E-409C-BE32-E72D297353CC}">
              <c16:uniqueId val="{00000003-27C0-482C-855C-535DE4B9B77C}"/>
            </c:ext>
          </c:extLst>
        </c:ser>
        <c:dLbls>
          <c:showLegendKey val="0"/>
          <c:showVal val="0"/>
          <c:showCatName val="0"/>
          <c:showSerName val="0"/>
          <c:showPercent val="0"/>
          <c:showBubbleSize val="0"/>
        </c:dLbls>
        <c:gapWidth val="150"/>
        <c:overlap val="100"/>
        <c:axId val="849016784"/>
        <c:axId val="849014816"/>
        <c:extLst>
          <c:ext xmlns:c15="http://schemas.microsoft.com/office/drawing/2012/chart" uri="{02D57815-91ED-43cb-92C2-25804820EDAC}">
            <c15:filteredBarSeries>
              <c15:ser>
                <c:idx val="2"/>
                <c:order val="2"/>
                <c:tx>
                  <c:strRef>
                    <c:extLst>
                      <c:ext uri="{02D57815-91ED-43cb-92C2-25804820EDAC}">
                        <c15:formulaRef>
                          <c15:sqref>' Production and Supply'!$B$57</c15:sqref>
                        </c15:formulaRef>
                      </c:ext>
                    </c:extLst>
                    <c:strCache>
                      <c:ptCount val="1"/>
                    </c:strCache>
                  </c:strRef>
                </c:tx>
                <c:spPr>
                  <a:solidFill>
                    <a:schemeClr val="accent3"/>
                  </a:solidFill>
                  <a:ln>
                    <a:noFill/>
                  </a:ln>
                  <a:effectLst/>
                </c:spPr>
                <c:invertIfNegative val="0"/>
                <c:cat>
                  <c:numRef>
                    <c:extLst>
                      <c:ext uri="{02D57815-91ED-43cb-92C2-25804820EDAC}">
                        <c15:formulaRef>
                          <c15:sqref>' Production and Supply'!$C$54:$AH$54</c15:sqref>
                        </c15:formulaRef>
                      </c:ext>
                    </c:extLst>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extLst>
                      <c:ext uri="{02D57815-91ED-43cb-92C2-25804820EDAC}">
                        <c15:formulaRef>
                          <c15:sqref>' Production and Supply'!$C$57:$AH$57</c15:sqref>
                        </c15:formulaRef>
                      </c:ext>
                    </c:extLst>
                    <c:numCache>
                      <c:formatCode>General</c:formatCode>
                      <c:ptCount val="32"/>
                      <c:pt idx="0">
                        <c:v>62559.9</c:v>
                      </c:pt>
                      <c:pt idx="1">
                        <c:v>63848.2</c:v>
                      </c:pt>
                      <c:pt idx="2">
                        <c:v>51291.999999999993</c:v>
                      </c:pt>
                      <c:pt idx="3">
                        <c:v>37610.700000000004</c:v>
                      </c:pt>
                      <c:pt idx="4">
                        <c:v>53144.200000000004</c:v>
                      </c:pt>
                      <c:pt idx="5">
                        <c:v>60048.799999999996</c:v>
                      </c:pt>
                      <c:pt idx="6">
                        <c:v>66770.700000000012</c:v>
                      </c:pt>
                      <c:pt idx="7">
                        <c:v>61689.3</c:v>
                      </c:pt>
                      <c:pt idx="8">
                        <c:v>55967.9</c:v>
                      </c:pt>
                      <c:pt idx="9">
                        <c:v>65998.3</c:v>
                      </c:pt>
                      <c:pt idx="10">
                        <c:v>65659.5</c:v>
                      </c:pt>
                      <c:pt idx="11">
                        <c:v>61271.299999999996</c:v>
                      </c:pt>
                      <c:pt idx="12">
                        <c:v>62171.799999999996</c:v>
                      </c:pt>
                      <c:pt idx="13">
                        <c:v>62615.6</c:v>
                      </c:pt>
                      <c:pt idx="14">
                        <c:v>81911</c:v>
                      </c:pt>
                      <c:pt idx="15">
                        <c:v>77050.899999999994</c:v>
                      </c:pt>
                      <c:pt idx="16">
                        <c:v>73901.2</c:v>
                      </c:pt>
                      <c:pt idx="17">
                        <c:v>80085.8</c:v>
                      </c:pt>
                      <c:pt idx="18">
                        <c:v>80551.199999999997</c:v>
                      </c:pt>
                      <c:pt idx="19">
                        <c:v>81135.700000000012</c:v>
                      </c:pt>
                    </c:numCache>
                  </c:numRef>
                </c:val>
                <c:extLst>
                  <c:ext xmlns:c16="http://schemas.microsoft.com/office/drawing/2014/chart" uri="{C3380CC4-5D6E-409C-BE32-E72D297353CC}">
                    <c16:uniqueId val="{00000006-27C0-482C-855C-535DE4B9B77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 Production and Supply'!$B$60</c15:sqref>
                        </c15:formulaRef>
                      </c:ext>
                    </c:extLst>
                    <c:strCache>
                      <c:ptCount val="1"/>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 Production and Supply'!$C$54:$AH$54</c15:sqref>
                        </c15:formulaRef>
                      </c:ext>
                    </c:extLst>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extLst xmlns:c15="http://schemas.microsoft.com/office/drawing/2012/chart">
                      <c:ext xmlns:c15="http://schemas.microsoft.com/office/drawing/2012/chart" uri="{02D57815-91ED-43cb-92C2-25804820EDAC}">
                        <c15:formulaRef>
                          <c15:sqref>' Production and Supply'!$C$60:$AH$60</c15:sqref>
                        </c15:formulaRef>
                      </c:ext>
                    </c:extLst>
                    <c:numCache>
                      <c:formatCode>General</c:formatCode>
                      <c:ptCount val="32"/>
                      <c:pt idx="0">
                        <c:v>62559.9</c:v>
                      </c:pt>
                      <c:pt idx="1">
                        <c:v>63848.2</c:v>
                      </c:pt>
                      <c:pt idx="2">
                        <c:v>51291.999999999993</c:v>
                      </c:pt>
                      <c:pt idx="3">
                        <c:v>37610.700000000004</c:v>
                      </c:pt>
                      <c:pt idx="4">
                        <c:v>53144.200000000004</c:v>
                      </c:pt>
                      <c:pt idx="5">
                        <c:v>60048.799999999996</c:v>
                      </c:pt>
                      <c:pt idx="6">
                        <c:v>66770.700000000012</c:v>
                      </c:pt>
                      <c:pt idx="7">
                        <c:v>61689.3</c:v>
                      </c:pt>
                      <c:pt idx="8">
                        <c:v>55967.9</c:v>
                      </c:pt>
                      <c:pt idx="9">
                        <c:v>65998.3</c:v>
                      </c:pt>
                      <c:pt idx="10">
                        <c:v>65659.5</c:v>
                      </c:pt>
                      <c:pt idx="11">
                        <c:v>61271.299999999996</c:v>
                      </c:pt>
                      <c:pt idx="12">
                        <c:v>62171.799999999996</c:v>
                      </c:pt>
                      <c:pt idx="13">
                        <c:v>62615.6</c:v>
                      </c:pt>
                      <c:pt idx="14">
                        <c:v>81911</c:v>
                      </c:pt>
                      <c:pt idx="15">
                        <c:v>77050.899999999994</c:v>
                      </c:pt>
                      <c:pt idx="16">
                        <c:v>73901.2</c:v>
                      </c:pt>
                      <c:pt idx="17">
                        <c:v>80085.8</c:v>
                      </c:pt>
                      <c:pt idx="18">
                        <c:v>80551.199999999997</c:v>
                      </c:pt>
                      <c:pt idx="19">
                        <c:v>81135.700000000012</c:v>
                      </c:pt>
                      <c:pt idx="20" formatCode="_-* #,##0_-;\-* #,##0_-;_-* &quot;-&quot;??_-;_-@_-">
                        <c:v>82322.007500000007</c:v>
                      </c:pt>
                      <c:pt idx="21" formatCode="_-* #,##0_-;\-* #,##0_-;_-* &quot;-&quot;??_-;_-@_-">
                        <c:v>84088.31957638888</c:v>
                      </c:pt>
                      <c:pt idx="22" formatCode="_-* #,##0_-;\-* #,##0_-;_-* &quot;-&quot;??_-;_-@_-">
                        <c:v>85672.553954687479</c:v>
                      </c:pt>
                      <c:pt idx="23" formatCode="_-* #,##0_-;\-* #,##0_-;_-* &quot;-&quot;??_-;_-@_-">
                        <c:v>87586.298249983214</c:v>
                      </c:pt>
                      <c:pt idx="24" formatCode="_-* #,##0_-;\-* #,##0_-;_-* &quot;-&quot;??_-;_-@_-">
                        <c:v>90025.662253851842</c:v>
                      </c:pt>
                      <c:pt idx="25" formatCode="_-* #,##0_-;\-* #,##0_-;_-* &quot;-&quot;??_-;_-@_-">
                        <c:v>92868.132143531475</c:v>
                      </c:pt>
                      <c:pt idx="26" formatCode="_-* #,##0_-;\-* #,##0_-;_-* &quot;-&quot;??_-;_-@_-">
                        <c:v>93842.77994711975</c:v>
                      </c:pt>
                      <c:pt idx="27" formatCode="_-* #,##0_-;\-* #,##0_-;_-* &quot;-&quot;??_-;_-@_-">
                        <c:v>95812.22382079775</c:v>
                      </c:pt>
                      <c:pt idx="28" formatCode="_-* #,##0_-;\-* #,##0_-;_-* &quot;-&quot;??_-;_-@_-">
                        <c:v>98504.216916317688</c:v>
                      </c:pt>
                      <c:pt idx="29" formatCode="_-* #,##0_-;\-* #,##0_-;_-* &quot;-&quot;??_-;_-@_-">
                        <c:v>101201.26483922562</c:v>
                      </c:pt>
                      <c:pt idx="30" formatCode="_-* #,##0_-;\-* #,##0_-;_-* &quot;-&quot;??_-;_-@_-">
                        <c:v>102922.86153957133</c:v>
                      </c:pt>
                      <c:pt idx="31" formatCode="_-* #,##0_-;\-* #,##0_-;_-* &quot;-&quot;??_-;_-@_-">
                        <c:v>105276.20983401297</c:v>
                      </c:pt>
                    </c:numCache>
                  </c:numRef>
                </c:val>
                <c:extLst xmlns:c15="http://schemas.microsoft.com/office/drawing/2012/chart">
                  <c:ext xmlns:c16="http://schemas.microsoft.com/office/drawing/2014/chart" uri="{C3380CC4-5D6E-409C-BE32-E72D297353CC}">
                    <c16:uniqueId val="{00000007-27C0-482C-855C-535DE4B9B77C}"/>
                  </c:ext>
                </c:extLst>
              </c15:ser>
            </c15:filteredBarSeries>
          </c:ext>
        </c:extLst>
      </c:barChart>
      <c:lineChart>
        <c:grouping val="stacked"/>
        <c:varyColors val="0"/>
        <c:ser>
          <c:idx val="3"/>
          <c:order val="3"/>
          <c:tx>
            <c:strRef>
              <c:f>' Production and Supply'!$B$58</c:f>
              <c:strCache>
                <c:ptCount val="1"/>
                <c:pt idx="0">
                  <c:v>Production (f'cast 1)</c:v>
                </c:pt>
              </c:strCache>
            </c:strRef>
          </c:tx>
          <c:spPr>
            <a:ln w="28575" cap="rnd">
              <a:solidFill>
                <a:srgbClr val="0070C0"/>
              </a:solidFill>
              <a:round/>
            </a:ln>
            <a:effectLst/>
          </c:spPr>
          <c:marker>
            <c:symbol val="none"/>
          </c:marker>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Supply'!$C$58:$AH$58</c:f>
              <c:numCache>
                <c:formatCode>General</c:formatCode>
                <c:ptCount val="32"/>
                <c:pt idx="0">
                  <c:v>55141.700000000004</c:v>
                </c:pt>
                <c:pt idx="1">
                  <c:v>54072.6</c:v>
                </c:pt>
                <c:pt idx="2">
                  <c:v>42541.399999999994</c:v>
                </c:pt>
                <c:pt idx="3">
                  <c:v>31539.900000000005</c:v>
                </c:pt>
                <c:pt idx="4">
                  <c:v>47655.3</c:v>
                </c:pt>
                <c:pt idx="5">
                  <c:v>53401.299999999996</c:v>
                </c:pt>
                <c:pt idx="6">
                  <c:v>56002.700000000004</c:v>
                </c:pt>
                <c:pt idx="7">
                  <c:v>49264.600000000006</c:v>
                </c:pt>
                <c:pt idx="8">
                  <c:v>48517.3</c:v>
                </c:pt>
                <c:pt idx="9">
                  <c:v>60351.700000000004</c:v>
                </c:pt>
                <c:pt idx="10">
                  <c:v>56144.2</c:v>
                </c:pt>
                <c:pt idx="11">
                  <c:v>50071.199999999997</c:v>
                </c:pt>
                <c:pt idx="12">
                  <c:v>53543.899999999994</c:v>
                </c:pt>
                <c:pt idx="13">
                  <c:v>56882.1</c:v>
                </c:pt>
                <c:pt idx="14" formatCode="_(* #,##0.0_);_(* \(#,##0.0\);_(* &quot;-&quot;?_);_(@_)">
                  <c:v>77021.100000000006</c:v>
                </c:pt>
                <c:pt idx="15" formatCode="_(* #,##0.0_);_(* \(#,##0.0\);_(* &quot;-&quot;?_);_(@_)">
                  <c:v>62854.899999999994</c:v>
                </c:pt>
                <c:pt idx="16" formatCode="_(* #,##0.0_);_(* \(#,##0.0\);_(* &quot;-&quot;?_);_(@_)">
                  <c:v>64738.6</c:v>
                </c:pt>
                <c:pt idx="17">
                  <c:v>72580.900000000009</c:v>
                </c:pt>
                <c:pt idx="18" formatCode="_(* #,##0.0_);_(* \(#,##0.0\);_(* &quot;-&quot;?_);_(@_)">
                  <c:v>71977.2</c:v>
                </c:pt>
                <c:pt idx="19" formatCode="_(* #,##0.0_);_(* \(#,##0.0\);_(* &quot;-&quot;?_);_(@_)">
                  <c:v>71641.100000000006</c:v>
                </c:pt>
                <c:pt idx="20" formatCode="_-* #,##0_-;\-* #,##0_-;_-* &quot;-&quot;??_-;_-@_-">
                  <c:v>73432.127500000002</c:v>
                </c:pt>
                <c:pt idx="21" formatCode="_-* #,##0_-;\-* #,##0_-;_-* &quot;-&quot;??_-;_-@_-">
                  <c:v>75267.930687499989</c:v>
                </c:pt>
                <c:pt idx="22" formatCode="_-* #,##0_-;\-* #,##0_-;_-* &quot;-&quot;??_-;_-@_-">
                  <c:v>77149.628954687476</c:v>
                </c:pt>
                <c:pt idx="23" formatCode="_-* #,##0_-;\-* #,##0_-;_-* &quot;-&quot;??_-;_-@_-">
                  <c:v>79078.369678554649</c:v>
                </c:pt>
                <c:pt idx="24" formatCode="_-* #,##0_-;\-* #,##0_-;_-* &quot;-&quot;??_-;_-@_-">
                  <c:v>81055.328920518514</c:v>
                </c:pt>
                <c:pt idx="25" formatCode="_-* #,##0_-;\-* #,##0_-;_-* &quot;-&quot;??_-;_-@_-">
                  <c:v>83081.712143531477</c:v>
                </c:pt>
                <c:pt idx="26" formatCode="_-* #,##0_-;\-* #,##0_-;_-* &quot;-&quot;??_-;_-@_-">
                  <c:v>85158.754947119756</c:v>
                </c:pt>
                <c:pt idx="27" formatCode="_-* #,##0_-;\-* #,##0_-;_-* &quot;-&quot;??_-;_-@_-">
                  <c:v>87287.72382079775</c:v>
                </c:pt>
                <c:pt idx="28" formatCode="_-* #,##0_-;\-* #,##0_-;_-* &quot;-&quot;??_-;_-@_-">
                  <c:v>89469.916916317685</c:v>
                </c:pt>
                <c:pt idx="29" formatCode="_-* #,##0_-;\-* #,##0_-;_-* &quot;-&quot;??_-;_-@_-">
                  <c:v>91706.664839225617</c:v>
                </c:pt>
                <c:pt idx="30" formatCode="_-* #,##0_-;\-* #,##0_-;_-* &quot;-&quot;??_-;_-@_-">
                  <c:v>93999.331460206246</c:v>
                </c:pt>
                <c:pt idx="31" formatCode="_-* #,##0_-;\-* #,##0_-;_-* &quot;-&quot;??_-;_-@_-">
                  <c:v>96349.314746711389</c:v>
                </c:pt>
              </c:numCache>
            </c:numRef>
          </c:val>
          <c:smooth val="0"/>
          <c:extLst>
            <c:ext xmlns:c16="http://schemas.microsoft.com/office/drawing/2014/chart" uri="{C3380CC4-5D6E-409C-BE32-E72D297353CC}">
              <c16:uniqueId val="{00000004-27C0-482C-855C-535DE4B9B77C}"/>
            </c:ext>
          </c:extLst>
        </c:ser>
        <c:ser>
          <c:idx val="4"/>
          <c:order val="4"/>
          <c:tx>
            <c:strRef>
              <c:f>' Production and Supply'!$B$59</c:f>
              <c:strCache>
                <c:ptCount val="1"/>
                <c:pt idx="0">
                  <c:v>Carry In (f'cast 1)</c:v>
                </c:pt>
              </c:strCache>
            </c:strRef>
          </c:tx>
          <c:spPr>
            <a:ln w="28575" cap="rnd">
              <a:solidFill>
                <a:srgbClr val="C00000"/>
              </a:solidFill>
              <a:round/>
            </a:ln>
            <a:effectLst/>
          </c:spPr>
          <c:marker>
            <c:symbol val="none"/>
          </c:marker>
          <c:cat>
            <c:numRef>
              <c:f>' Production and Supply'!$C$54:$AH$54</c:f>
              <c:numCache>
                <c:formatCode>0_);\(0\)</c:formatCode>
                <c:ptCount val="3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formatCode="General">
                  <c:v>2015</c:v>
                </c:pt>
                <c:pt idx="17" formatCode="General">
                  <c:v>2016</c:v>
                </c:pt>
                <c:pt idx="18" formatCode="General">
                  <c:v>2017</c:v>
                </c:pt>
                <c:pt idx="19" formatCode="General">
                  <c:v>2018</c:v>
                </c:pt>
                <c:pt idx="20" formatCode="General">
                  <c:v>2019</c:v>
                </c:pt>
                <c:pt idx="21" formatCode="General">
                  <c:v>2020</c:v>
                </c:pt>
                <c:pt idx="22" formatCode="General">
                  <c:v>2021</c:v>
                </c:pt>
                <c:pt idx="23" formatCode="General">
                  <c:v>2022</c:v>
                </c:pt>
                <c:pt idx="24" formatCode="General">
                  <c:v>2023</c:v>
                </c:pt>
                <c:pt idx="25" formatCode="General">
                  <c:v>2024</c:v>
                </c:pt>
                <c:pt idx="26" formatCode="General">
                  <c:v>2025</c:v>
                </c:pt>
                <c:pt idx="27" formatCode="General">
                  <c:v>2026</c:v>
                </c:pt>
                <c:pt idx="28" formatCode="General">
                  <c:v>2027</c:v>
                </c:pt>
                <c:pt idx="29" formatCode="General">
                  <c:v>2028</c:v>
                </c:pt>
                <c:pt idx="30" formatCode="General">
                  <c:v>2029</c:v>
                </c:pt>
                <c:pt idx="31" formatCode="General">
                  <c:v>2030</c:v>
                </c:pt>
              </c:numCache>
            </c:numRef>
          </c:cat>
          <c:val>
            <c:numRef>
              <c:f>' Production and Supply'!$C$59:$AH$59</c:f>
              <c:numCache>
                <c:formatCode>General</c:formatCode>
                <c:ptCount val="32"/>
                <c:pt idx="0">
                  <c:v>7418.2</c:v>
                </c:pt>
                <c:pt idx="1">
                  <c:v>9775.6</c:v>
                </c:pt>
                <c:pt idx="2">
                  <c:v>8750.6</c:v>
                </c:pt>
                <c:pt idx="3">
                  <c:v>6070.8</c:v>
                </c:pt>
                <c:pt idx="4">
                  <c:v>5488.9000000000005</c:v>
                </c:pt>
                <c:pt idx="5">
                  <c:v>6647.4999999999991</c:v>
                </c:pt>
                <c:pt idx="6">
                  <c:v>10768</c:v>
                </c:pt>
                <c:pt idx="7">
                  <c:v>12424.7</c:v>
                </c:pt>
                <c:pt idx="8">
                  <c:v>7450.6</c:v>
                </c:pt>
                <c:pt idx="9">
                  <c:v>5646.6</c:v>
                </c:pt>
                <c:pt idx="10">
                  <c:v>9515.2999999999993</c:v>
                </c:pt>
                <c:pt idx="11">
                  <c:v>11200.1</c:v>
                </c:pt>
                <c:pt idx="12">
                  <c:v>8627.9</c:v>
                </c:pt>
                <c:pt idx="13">
                  <c:v>5733.5000000000009</c:v>
                </c:pt>
                <c:pt idx="14">
                  <c:v>4889.9000000000005</c:v>
                </c:pt>
                <c:pt idx="15">
                  <c:v>14196</c:v>
                </c:pt>
                <c:pt idx="16">
                  <c:v>9162.6</c:v>
                </c:pt>
                <c:pt idx="17">
                  <c:v>7504.9000000000005</c:v>
                </c:pt>
                <c:pt idx="18">
                  <c:v>8574</c:v>
                </c:pt>
                <c:pt idx="19">
                  <c:v>9494.6</c:v>
                </c:pt>
                <c:pt idx="20" formatCode="_-* #,##0_-;\-* #,##0_-;_-* &quot;-&quot;??_-;_-@_-">
                  <c:v>8889.880000000001</c:v>
                </c:pt>
                <c:pt idx="21" formatCode="_-* #,##0_-;\-* #,##0_-;_-* &quot;-&quot;??_-;_-@_-">
                  <c:v>8820.3888888888887</c:v>
                </c:pt>
                <c:pt idx="22" formatCode="_-* #,##0_-;\-* #,##0_-;_-* &quot;-&quot;??_-;_-@_-">
                  <c:v>8522.9250000000011</c:v>
                </c:pt>
                <c:pt idx="23" formatCode="_-* #,##0_-;\-* #,##0_-;_-* &quot;-&quot;??_-;_-@_-">
                  <c:v>8507.9285714285706</c:v>
                </c:pt>
                <c:pt idx="24" formatCode="_-* #,##0_-;\-* #,##0_-;_-* &quot;-&quot;??_-;_-@_-">
                  <c:v>8970.3333333333339</c:v>
                </c:pt>
                <c:pt idx="25" formatCode="_-* #,##0_-;\-* #,##0_-;_-* &quot;-&quot;??_-;_-@_-">
                  <c:v>9786.42</c:v>
                </c:pt>
                <c:pt idx="26" formatCode="_-* #,##0_-;\-* #,##0_-;_-* &quot;-&quot;??_-;_-@_-">
                  <c:v>8684.0249999999996</c:v>
                </c:pt>
                <c:pt idx="27" formatCode="_-* #,##0_-;\-* #,##0_-;_-* &quot;-&quot;??_-;_-@_-">
                  <c:v>8524.5</c:v>
                </c:pt>
                <c:pt idx="28" formatCode="_-* #,##0_-;\-* #,##0_-;_-* &quot;-&quot;??_-;_-@_-">
                  <c:v>9034.2999999999993</c:v>
                </c:pt>
                <c:pt idx="29" formatCode="_-* #,##0_-;\-* #,##0_-;_-* &quot;-&quot;??_-;_-@_-">
                  <c:v>9494.6</c:v>
                </c:pt>
                <c:pt idx="30" formatCode="_-* #,##0_-;\-* #,##0_-;_-* &quot;-&quot;??_-;_-@_-">
                  <c:v>8923.5300793650804</c:v>
                </c:pt>
                <c:pt idx="31" formatCode="_-* #,##0_-;\-* #,##0_-;_-* &quot;-&quot;??_-;_-@_-">
                  <c:v>8926.8950873015892</c:v>
                </c:pt>
              </c:numCache>
            </c:numRef>
          </c:val>
          <c:smooth val="0"/>
          <c:extLst>
            <c:ext xmlns:c16="http://schemas.microsoft.com/office/drawing/2014/chart" uri="{C3380CC4-5D6E-409C-BE32-E72D297353CC}">
              <c16:uniqueId val="{00000005-27C0-482C-855C-535DE4B9B77C}"/>
            </c:ext>
          </c:extLst>
        </c:ser>
        <c:dLbls>
          <c:showLegendKey val="0"/>
          <c:showVal val="0"/>
          <c:showCatName val="0"/>
          <c:showSerName val="0"/>
          <c:showPercent val="0"/>
          <c:showBubbleSize val="0"/>
        </c:dLbls>
        <c:marker val="1"/>
        <c:smooth val="0"/>
        <c:axId val="849016784"/>
        <c:axId val="849014816"/>
      </c:lineChart>
      <c:catAx>
        <c:axId val="849016784"/>
        <c:scaling>
          <c:orientation val="minMax"/>
        </c:scaling>
        <c:delete val="0"/>
        <c:axPos val="b"/>
        <c:numFmt formatCode="0_);\(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9014816"/>
        <c:crosses val="autoZero"/>
        <c:auto val="1"/>
        <c:lblAlgn val="ctr"/>
        <c:lblOffset val="100"/>
        <c:noMultiLvlLbl val="0"/>
      </c:catAx>
      <c:valAx>
        <c:axId val="84901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9016784"/>
        <c:crosses val="autoZero"/>
        <c:crossBetween val="between"/>
      </c:valAx>
      <c:spPr>
        <a:noFill/>
        <a:ln>
          <a:noFill/>
        </a:ln>
        <a:effectLst/>
      </c:spPr>
    </c:plotArea>
    <c:legend>
      <c:legendPos val="b"/>
      <c:layout>
        <c:manualLayout>
          <c:xMode val="edge"/>
          <c:yMode val="edge"/>
          <c:x val="9.5224127650037613E-2"/>
          <c:y val="0.88556153438708174"/>
          <c:w val="0.85768827428085725"/>
          <c:h val="9.935002895910578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CA"/>
              <a:t>Winnipeg</a:t>
            </a:r>
          </a:p>
        </c:rich>
      </c:tx>
      <c:layout>
        <c:manualLayout>
          <c:xMode val="edge"/>
          <c:yMode val="edge"/>
          <c:x val="2.0763342082239611E-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Tables!$C$4</c:f>
              <c:strCache>
                <c:ptCount val="1"/>
                <c:pt idx="0">
                  <c:v>2017-18</c:v>
                </c:pt>
              </c:strCache>
            </c:strRef>
          </c:tx>
          <c:spPr>
            <a:solidFill>
              <a:schemeClr val="accent1"/>
            </a:solidFill>
            <a:ln>
              <a:noFill/>
            </a:ln>
            <a:effectLst/>
          </c:spPr>
          <c:invertIfNegative val="0"/>
          <c:cat>
            <c:strRef>
              <c:f>Tables!$B$5:$B$12</c:f>
              <c:strCache>
                <c:ptCount val="8"/>
                <c:pt idx="0">
                  <c:v>Sept</c:v>
                </c:pt>
                <c:pt idx="1">
                  <c:v>Oct</c:v>
                </c:pt>
                <c:pt idx="2">
                  <c:v>Nov</c:v>
                </c:pt>
                <c:pt idx="3">
                  <c:v>Dec</c:v>
                </c:pt>
                <c:pt idx="4">
                  <c:v>Jan</c:v>
                </c:pt>
                <c:pt idx="5">
                  <c:v>Feb</c:v>
                </c:pt>
                <c:pt idx="6">
                  <c:v>Mar</c:v>
                </c:pt>
                <c:pt idx="7">
                  <c:v>Apr</c:v>
                </c:pt>
              </c:strCache>
            </c:strRef>
          </c:cat>
          <c:val>
            <c:numRef>
              <c:f>Tables!$C$5:$C$12</c:f>
              <c:numCache>
                <c:formatCode>General</c:formatCode>
                <c:ptCount val="8"/>
                <c:pt idx="0">
                  <c:v>0</c:v>
                </c:pt>
                <c:pt idx="1">
                  <c:v>0</c:v>
                </c:pt>
                <c:pt idx="2">
                  <c:v>0</c:v>
                </c:pt>
                <c:pt idx="3">
                  <c:v>11</c:v>
                </c:pt>
                <c:pt idx="4">
                  <c:v>9</c:v>
                </c:pt>
                <c:pt idx="5">
                  <c:v>11</c:v>
                </c:pt>
                <c:pt idx="6">
                  <c:v>0</c:v>
                </c:pt>
                <c:pt idx="7">
                  <c:v>0</c:v>
                </c:pt>
              </c:numCache>
            </c:numRef>
          </c:val>
          <c:extLst>
            <c:ext xmlns:c16="http://schemas.microsoft.com/office/drawing/2014/chart" uri="{C3380CC4-5D6E-409C-BE32-E72D297353CC}">
              <c16:uniqueId val="{00000000-555A-4C69-8F18-1F27CAC281E0}"/>
            </c:ext>
          </c:extLst>
        </c:ser>
        <c:ser>
          <c:idx val="1"/>
          <c:order val="1"/>
          <c:tx>
            <c:strRef>
              <c:f>Tables!$D$4</c:f>
              <c:strCache>
                <c:ptCount val="1"/>
                <c:pt idx="0">
                  <c:v>2013-14</c:v>
                </c:pt>
              </c:strCache>
            </c:strRef>
          </c:tx>
          <c:spPr>
            <a:solidFill>
              <a:schemeClr val="accent2"/>
            </a:solidFill>
            <a:ln>
              <a:noFill/>
            </a:ln>
            <a:effectLst/>
          </c:spPr>
          <c:invertIfNegative val="0"/>
          <c:cat>
            <c:strRef>
              <c:f>Tables!$B$5:$B$12</c:f>
              <c:strCache>
                <c:ptCount val="8"/>
                <c:pt idx="0">
                  <c:v>Sept</c:v>
                </c:pt>
                <c:pt idx="1">
                  <c:v>Oct</c:v>
                </c:pt>
                <c:pt idx="2">
                  <c:v>Nov</c:v>
                </c:pt>
                <c:pt idx="3">
                  <c:v>Dec</c:v>
                </c:pt>
                <c:pt idx="4">
                  <c:v>Jan</c:v>
                </c:pt>
                <c:pt idx="5">
                  <c:v>Feb</c:v>
                </c:pt>
                <c:pt idx="6">
                  <c:v>Mar</c:v>
                </c:pt>
                <c:pt idx="7">
                  <c:v>Apr</c:v>
                </c:pt>
              </c:strCache>
            </c:strRef>
          </c:cat>
          <c:val>
            <c:numRef>
              <c:f>Tables!$D$5:$D$12</c:f>
              <c:numCache>
                <c:formatCode>General</c:formatCode>
                <c:ptCount val="8"/>
                <c:pt idx="0">
                  <c:v>0</c:v>
                </c:pt>
                <c:pt idx="1">
                  <c:v>0</c:v>
                </c:pt>
                <c:pt idx="2">
                  <c:v>1</c:v>
                </c:pt>
                <c:pt idx="3">
                  <c:v>17</c:v>
                </c:pt>
                <c:pt idx="4">
                  <c:v>22</c:v>
                </c:pt>
                <c:pt idx="5">
                  <c:v>16</c:v>
                </c:pt>
                <c:pt idx="6">
                  <c:v>8</c:v>
                </c:pt>
                <c:pt idx="7">
                  <c:v>0</c:v>
                </c:pt>
              </c:numCache>
            </c:numRef>
          </c:val>
          <c:extLst>
            <c:ext xmlns:c16="http://schemas.microsoft.com/office/drawing/2014/chart" uri="{C3380CC4-5D6E-409C-BE32-E72D297353CC}">
              <c16:uniqueId val="{00000001-555A-4C69-8F18-1F27CAC281E0}"/>
            </c:ext>
          </c:extLst>
        </c:ser>
        <c:dLbls>
          <c:showLegendKey val="0"/>
          <c:showVal val="0"/>
          <c:showCatName val="0"/>
          <c:showSerName val="0"/>
          <c:showPercent val="0"/>
          <c:showBubbleSize val="0"/>
        </c:dLbls>
        <c:gapWidth val="150"/>
        <c:axId val="353988152"/>
        <c:axId val="353989464"/>
      </c:barChart>
      <c:lineChart>
        <c:grouping val="standard"/>
        <c:varyColors val="0"/>
        <c:ser>
          <c:idx val="2"/>
          <c:order val="2"/>
          <c:tx>
            <c:strRef>
              <c:f>Tables!$E$4</c:f>
              <c:strCache>
                <c:ptCount val="1"/>
                <c:pt idx="0">
                  <c:v>5 Year Average</c:v>
                </c:pt>
              </c:strCache>
            </c:strRef>
          </c:tx>
          <c:spPr>
            <a:ln w="28575" cap="rnd">
              <a:solidFill>
                <a:srgbClr val="FF0000"/>
              </a:solidFill>
              <a:round/>
            </a:ln>
            <a:effectLst/>
          </c:spPr>
          <c:marker>
            <c:symbol val="none"/>
          </c:marker>
          <c:cat>
            <c:strRef>
              <c:f>Tables!$B$5:$B$12</c:f>
              <c:strCache>
                <c:ptCount val="8"/>
                <c:pt idx="0">
                  <c:v>Sept</c:v>
                </c:pt>
                <c:pt idx="1">
                  <c:v>Oct</c:v>
                </c:pt>
                <c:pt idx="2">
                  <c:v>Nov</c:v>
                </c:pt>
                <c:pt idx="3">
                  <c:v>Dec</c:v>
                </c:pt>
                <c:pt idx="4">
                  <c:v>Jan</c:v>
                </c:pt>
                <c:pt idx="5">
                  <c:v>Feb</c:v>
                </c:pt>
                <c:pt idx="6">
                  <c:v>Mar</c:v>
                </c:pt>
                <c:pt idx="7">
                  <c:v>Apr</c:v>
                </c:pt>
              </c:strCache>
            </c:strRef>
          </c:cat>
          <c:val>
            <c:numRef>
              <c:f>Tables!$E$5:$E$12</c:f>
              <c:numCache>
                <c:formatCode>0</c:formatCode>
                <c:ptCount val="8"/>
                <c:pt idx="0">
                  <c:v>0</c:v>
                </c:pt>
                <c:pt idx="1">
                  <c:v>0</c:v>
                </c:pt>
                <c:pt idx="2">
                  <c:v>0.8</c:v>
                </c:pt>
                <c:pt idx="3">
                  <c:v>7.6</c:v>
                </c:pt>
                <c:pt idx="4">
                  <c:v>11.6</c:v>
                </c:pt>
                <c:pt idx="5">
                  <c:v>9</c:v>
                </c:pt>
                <c:pt idx="6">
                  <c:v>2.2000000000000002</c:v>
                </c:pt>
                <c:pt idx="7">
                  <c:v>0</c:v>
                </c:pt>
              </c:numCache>
            </c:numRef>
          </c:val>
          <c:smooth val="0"/>
          <c:extLst>
            <c:ext xmlns:c16="http://schemas.microsoft.com/office/drawing/2014/chart" uri="{C3380CC4-5D6E-409C-BE32-E72D297353CC}">
              <c16:uniqueId val="{00000002-555A-4C69-8F18-1F27CAC281E0}"/>
            </c:ext>
          </c:extLst>
        </c:ser>
        <c:dLbls>
          <c:showLegendKey val="0"/>
          <c:showVal val="0"/>
          <c:showCatName val="0"/>
          <c:showSerName val="0"/>
          <c:showPercent val="0"/>
          <c:showBubbleSize val="0"/>
        </c:dLbls>
        <c:marker val="1"/>
        <c:smooth val="0"/>
        <c:axId val="353988152"/>
        <c:axId val="353989464"/>
      </c:lineChart>
      <c:catAx>
        <c:axId val="35398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9464"/>
        <c:crosses val="autoZero"/>
        <c:auto val="1"/>
        <c:lblAlgn val="ctr"/>
        <c:lblOffset val="100"/>
        <c:noMultiLvlLbl val="0"/>
      </c:catAx>
      <c:valAx>
        <c:axId val="353989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8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CA"/>
              <a:t>Saskatoon</a:t>
            </a:r>
          </a:p>
        </c:rich>
      </c:tx>
      <c:layout>
        <c:manualLayout>
          <c:xMode val="edge"/>
          <c:yMode val="edge"/>
          <c:x val="6.7804024497143522E-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Tables!$C$4</c:f>
              <c:strCache>
                <c:ptCount val="1"/>
                <c:pt idx="0">
                  <c:v>2017-18</c:v>
                </c:pt>
              </c:strCache>
            </c:strRef>
          </c:tx>
          <c:spPr>
            <a:solidFill>
              <a:schemeClr val="accent1"/>
            </a:solidFill>
            <a:ln>
              <a:noFill/>
            </a:ln>
            <a:effectLst/>
          </c:spPr>
          <c:invertIfNegative val="0"/>
          <c:cat>
            <c:strRef>
              <c:f>Tables!$B$16:$B$23</c:f>
              <c:strCache>
                <c:ptCount val="8"/>
                <c:pt idx="0">
                  <c:v>Sept</c:v>
                </c:pt>
                <c:pt idx="1">
                  <c:v>Oct</c:v>
                </c:pt>
                <c:pt idx="2">
                  <c:v>Nov</c:v>
                </c:pt>
                <c:pt idx="3">
                  <c:v>Dec</c:v>
                </c:pt>
                <c:pt idx="4">
                  <c:v>Jan</c:v>
                </c:pt>
                <c:pt idx="5">
                  <c:v>Feb</c:v>
                </c:pt>
                <c:pt idx="6">
                  <c:v>Mar</c:v>
                </c:pt>
                <c:pt idx="7">
                  <c:v>Apr</c:v>
                </c:pt>
              </c:strCache>
            </c:strRef>
          </c:cat>
          <c:val>
            <c:numRef>
              <c:f>Tables!$C$16:$C$23</c:f>
              <c:numCache>
                <c:formatCode>General</c:formatCode>
                <c:ptCount val="8"/>
                <c:pt idx="0">
                  <c:v>0</c:v>
                </c:pt>
                <c:pt idx="1">
                  <c:v>0</c:v>
                </c:pt>
                <c:pt idx="2">
                  <c:v>0</c:v>
                </c:pt>
                <c:pt idx="3">
                  <c:v>9</c:v>
                </c:pt>
                <c:pt idx="4">
                  <c:v>10</c:v>
                </c:pt>
                <c:pt idx="5">
                  <c:v>16</c:v>
                </c:pt>
                <c:pt idx="6">
                  <c:v>0</c:v>
                </c:pt>
                <c:pt idx="7">
                  <c:v>0</c:v>
                </c:pt>
              </c:numCache>
            </c:numRef>
          </c:val>
          <c:extLst>
            <c:ext xmlns:c16="http://schemas.microsoft.com/office/drawing/2014/chart" uri="{C3380CC4-5D6E-409C-BE32-E72D297353CC}">
              <c16:uniqueId val="{00000000-CCA8-451E-BE6C-55A09303AD64}"/>
            </c:ext>
          </c:extLst>
        </c:ser>
        <c:ser>
          <c:idx val="1"/>
          <c:order val="1"/>
          <c:tx>
            <c:strRef>
              <c:f>Tables!$D$4</c:f>
              <c:strCache>
                <c:ptCount val="1"/>
                <c:pt idx="0">
                  <c:v>2013-14</c:v>
                </c:pt>
              </c:strCache>
            </c:strRef>
          </c:tx>
          <c:spPr>
            <a:solidFill>
              <a:schemeClr val="accent2"/>
            </a:solidFill>
            <a:ln>
              <a:noFill/>
            </a:ln>
            <a:effectLst/>
          </c:spPr>
          <c:invertIfNegative val="0"/>
          <c:cat>
            <c:strRef>
              <c:f>Tables!$B$16:$B$23</c:f>
              <c:strCache>
                <c:ptCount val="8"/>
                <c:pt idx="0">
                  <c:v>Sept</c:v>
                </c:pt>
                <c:pt idx="1">
                  <c:v>Oct</c:v>
                </c:pt>
                <c:pt idx="2">
                  <c:v>Nov</c:v>
                </c:pt>
                <c:pt idx="3">
                  <c:v>Dec</c:v>
                </c:pt>
                <c:pt idx="4">
                  <c:v>Jan</c:v>
                </c:pt>
                <c:pt idx="5">
                  <c:v>Feb</c:v>
                </c:pt>
                <c:pt idx="6">
                  <c:v>Mar</c:v>
                </c:pt>
                <c:pt idx="7">
                  <c:v>Apr</c:v>
                </c:pt>
              </c:strCache>
            </c:strRef>
          </c:cat>
          <c:val>
            <c:numRef>
              <c:f>Tables!$D$16:$D$23</c:f>
              <c:numCache>
                <c:formatCode>General</c:formatCode>
                <c:ptCount val="8"/>
                <c:pt idx="0">
                  <c:v>0</c:v>
                </c:pt>
                <c:pt idx="1">
                  <c:v>0</c:v>
                </c:pt>
                <c:pt idx="2">
                  <c:v>3</c:v>
                </c:pt>
                <c:pt idx="3">
                  <c:v>20</c:v>
                </c:pt>
                <c:pt idx="4">
                  <c:v>13</c:v>
                </c:pt>
                <c:pt idx="5">
                  <c:v>15</c:v>
                </c:pt>
                <c:pt idx="6">
                  <c:v>4</c:v>
                </c:pt>
                <c:pt idx="7">
                  <c:v>0</c:v>
                </c:pt>
              </c:numCache>
            </c:numRef>
          </c:val>
          <c:extLst>
            <c:ext xmlns:c16="http://schemas.microsoft.com/office/drawing/2014/chart" uri="{C3380CC4-5D6E-409C-BE32-E72D297353CC}">
              <c16:uniqueId val="{00000001-CCA8-451E-BE6C-55A09303AD64}"/>
            </c:ext>
          </c:extLst>
        </c:ser>
        <c:dLbls>
          <c:showLegendKey val="0"/>
          <c:showVal val="0"/>
          <c:showCatName val="0"/>
          <c:showSerName val="0"/>
          <c:showPercent val="0"/>
          <c:showBubbleSize val="0"/>
        </c:dLbls>
        <c:gapWidth val="150"/>
        <c:axId val="353988152"/>
        <c:axId val="353989464"/>
      </c:barChart>
      <c:lineChart>
        <c:grouping val="standard"/>
        <c:varyColors val="0"/>
        <c:ser>
          <c:idx val="2"/>
          <c:order val="2"/>
          <c:tx>
            <c:strRef>
              <c:f>Tables!$E$4</c:f>
              <c:strCache>
                <c:ptCount val="1"/>
                <c:pt idx="0">
                  <c:v>5 Year Average</c:v>
                </c:pt>
              </c:strCache>
            </c:strRef>
          </c:tx>
          <c:spPr>
            <a:ln w="28575" cap="rnd">
              <a:solidFill>
                <a:srgbClr val="FF0000"/>
              </a:solidFill>
              <a:round/>
            </a:ln>
            <a:effectLst/>
          </c:spPr>
          <c:marker>
            <c:symbol val="none"/>
          </c:marker>
          <c:cat>
            <c:strRef>
              <c:f>Tables!$B$16:$B$23</c:f>
              <c:strCache>
                <c:ptCount val="8"/>
                <c:pt idx="0">
                  <c:v>Sept</c:v>
                </c:pt>
                <c:pt idx="1">
                  <c:v>Oct</c:v>
                </c:pt>
                <c:pt idx="2">
                  <c:v>Nov</c:v>
                </c:pt>
                <c:pt idx="3">
                  <c:v>Dec</c:v>
                </c:pt>
                <c:pt idx="4">
                  <c:v>Jan</c:v>
                </c:pt>
                <c:pt idx="5">
                  <c:v>Feb</c:v>
                </c:pt>
                <c:pt idx="6">
                  <c:v>Mar</c:v>
                </c:pt>
                <c:pt idx="7">
                  <c:v>Apr</c:v>
                </c:pt>
              </c:strCache>
            </c:strRef>
          </c:cat>
          <c:val>
            <c:numRef>
              <c:f>Tables!$E$16:$E$23</c:f>
              <c:numCache>
                <c:formatCode>0</c:formatCode>
                <c:ptCount val="8"/>
                <c:pt idx="0">
                  <c:v>0</c:v>
                </c:pt>
                <c:pt idx="1">
                  <c:v>0</c:v>
                </c:pt>
                <c:pt idx="2">
                  <c:v>1</c:v>
                </c:pt>
                <c:pt idx="3">
                  <c:v>8.8000000000000007</c:v>
                </c:pt>
                <c:pt idx="4">
                  <c:v>10.199999999999999</c:v>
                </c:pt>
                <c:pt idx="5">
                  <c:v>9</c:v>
                </c:pt>
                <c:pt idx="6">
                  <c:v>1.6</c:v>
                </c:pt>
                <c:pt idx="7">
                  <c:v>0</c:v>
                </c:pt>
              </c:numCache>
            </c:numRef>
          </c:val>
          <c:smooth val="0"/>
          <c:extLst>
            <c:ext xmlns:c16="http://schemas.microsoft.com/office/drawing/2014/chart" uri="{C3380CC4-5D6E-409C-BE32-E72D297353CC}">
              <c16:uniqueId val="{00000002-CCA8-451E-BE6C-55A09303AD64}"/>
            </c:ext>
          </c:extLst>
        </c:ser>
        <c:dLbls>
          <c:showLegendKey val="0"/>
          <c:showVal val="0"/>
          <c:showCatName val="0"/>
          <c:showSerName val="0"/>
          <c:showPercent val="0"/>
          <c:showBubbleSize val="0"/>
        </c:dLbls>
        <c:marker val="1"/>
        <c:smooth val="0"/>
        <c:axId val="353988152"/>
        <c:axId val="353989464"/>
      </c:lineChart>
      <c:catAx>
        <c:axId val="35398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9464"/>
        <c:crosses val="autoZero"/>
        <c:auto val="1"/>
        <c:lblAlgn val="ctr"/>
        <c:lblOffset val="100"/>
        <c:noMultiLvlLbl val="0"/>
      </c:catAx>
      <c:valAx>
        <c:axId val="353989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8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CA"/>
              <a:t>Edmonton</a:t>
            </a:r>
          </a:p>
        </c:rich>
      </c:tx>
      <c:layout>
        <c:manualLayout>
          <c:xMode val="edge"/>
          <c:yMode val="edge"/>
          <c:x val="4.0623359580052127E-3"/>
          <c:y val="1.8518518518518517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Tables!$C$4</c:f>
              <c:strCache>
                <c:ptCount val="1"/>
                <c:pt idx="0">
                  <c:v>2017-18</c:v>
                </c:pt>
              </c:strCache>
            </c:strRef>
          </c:tx>
          <c:spPr>
            <a:solidFill>
              <a:schemeClr val="accent1"/>
            </a:solidFill>
            <a:ln>
              <a:noFill/>
            </a:ln>
            <a:effectLst/>
          </c:spPr>
          <c:invertIfNegative val="0"/>
          <c:cat>
            <c:strRef>
              <c:f>Tables!$B$27:$B$34</c:f>
              <c:strCache>
                <c:ptCount val="8"/>
                <c:pt idx="0">
                  <c:v>Sept</c:v>
                </c:pt>
                <c:pt idx="1">
                  <c:v>Oct</c:v>
                </c:pt>
                <c:pt idx="2">
                  <c:v>Nov</c:v>
                </c:pt>
                <c:pt idx="3">
                  <c:v>Dec</c:v>
                </c:pt>
                <c:pt idx="4">
                  <c:v>Jan</c:v>
                </c:pt>
                <c:pt idx="5">
                  <c:v>Feb</c:v>
                </c:pt>
                <c:pt idx="6">
                  <c:v>Mar</c:v>
                </c:pt>
                <c:pt idx="7">
                  <c:v>Apr</c:v>
                </c:pt>
              </c:strCache>
            </c:strRef>
          </c:cat>
          <c:val>
            <c:numRef>
              <c:f>Tables!$C$27:$C$34</c:f>
              <c:numCache>
                <c:formatCode>General</c:formatCode>
                <c:ptCount val="8"/>
                <c:pt idx="0">
                  <c:v>0</c:v>
                </c:pt>
                <c:pt idx="1">
                  <c:v>0</c:v>
                </c:pt>
                <c:pt idx="2">
                  <c:v>1</c:v>
                </c:pt>
                <c:pt idx="3">
                  <c:v>8</c:v>
                </c:pt>
                <c:pt idx="4">
                  <c:v>6</c:v>
                </c:pt>
                <c:pt idx="5">
                  <c:v>12</c:v>
                </c:pt>
                <c:pt idx="6">
                  <c:v>3</c:v>
                </c:pt>
                <c:pt idx="7">
                  <c:v>2</c:v>
                </c:pt>
              </c:numCache>
            </c:numRef>
          </c:val>
          <c:extLst>
            <c:ext xmlns:c16="http://schemas.microsoft.com/office/drawing/2014/chart" uri="{C3380CC4-5D6E-409C-BE32-E72D297353CC}">
              <c16:uniqueId val="{00000000-5C34-4A47-B271-B173FCB08CF6}"/>
            </c:ext>
          </c:extLst>
        </c:ser>
        <c:ser>
          <c:idx val="1"/>
          <c:order val="1"/>
          <c:tx>
            <c:strRef>
              <c:f>Tables!$D$4</c:f>
              <c:strCache>
                <c:ptCount val="1"/>
                <c:pt idx="0">
                  <c:v>2013-14</c:v>
                </c:pt>
              </c:strCache>
            </c:strRef>
          </c:tx>
          <c:spPr>
            <a:solidFill>
              <a:schemeClr val="accent2"/>
            </a:solidFill>
            <a:ln>
              <a:noFill/>
            </a:ln>
            <a:effectLst/>
          </c:spPr>
          <c:invertIfNegative val="0"/>
          <c:cat>
            <c:strRef>
              <c:f>Tables!$B$27:$B$34</c:f>
              <c:strCache>
                <c:ptCount val="8"/>
                <c:pt idx="0">
                  <c:v>Sept</c:v>
                </c:pt>
                <c:pt idx="1">
                  <c:v>Oct</c:v>
                </c:pt>
                <c:pt idx="2">
                  <c:v>Nov</c:v>
                </c:pt>
                <c:pt idx="3">
                  <c:v>Dec</c:v>
                </c:pt>
                <c:pt idx="4">
                  <c:v>Jan</c:v>
                </c:pt>
                <c:pt idx="5">
                  <c:v>Feb</c:v>
                </c:pt>
                <c:pt idx="6">
                  <c:v>Mar</c:v>
                </c:pt>
                <c:pt idx="7">
                  <c:v>Apr</c:v>
                </c:pt>
              </c:strCache>
            </c:strRef>
          </c:cat>
          <c:val>
            <c:numRef>
              <c:f>Tables!$D$27:$D$34</c:f>
              <c:numCache>
                <c:formatCode>General</c:formatCode>
                <c:ptCount val="8"/>
                <c:pt idx="0">
                  <c:v>0</c:v>
                </c:pt>
                <c:pt idx="1">
                  <c:v>0</c:v>
                </c:pt>
                <c:pt idx="2">
                  <c:v>1</c:v>
                </c:pt>
                <c:pt idx="3">
                  <c:v>10</c:v>
                </c:pt>
                <c:pt idx="4">
                  <c:v>3</c:v>
                </c:pt>
                <c:pt idx="5">
                  <c:v>13</c:v>
                </c:pt>
                <c:pt idx="6">
                  <c:v>5</c:v>
                </c:pt>
                <c:pt idx="7">
                  <c:v>0</c:v>
                </c:pt>
              </c:numCache>
            </c:numRef>
          </c:val>
          <c:extLst>
            <c:ext xmlns:c16="http://schemas.microsoft.com/office/drawing/2014/chart" uri="{C3380CC4-5D6E-409C-BE32-E72D297353CC}">
              <c16:uniqueId val="{00000001-5C34-4A47-B271-B173FCB08CF6}"/>
            </c:ext>
          </c:extLst>
        </c:ser>
        <c:dLbls>
          <c:showLegendKey val="0"/>
          <c:showVal val="0"/>
          <c:showCatName val="0"/>
          <c:showSerName val="0"/>
          <c:showPercent val="0"/>
          <c:showBubbleSize val="0"/>
        </c:dLbls>
        <c:gapWidth val="150"/>
        <c:axId val="353988152"/>
        <c:axId val="353989464"/>
      </c:barChart>
      <c:lineChart>
        <c:grouping val="standard"/>
        <c:varyColors val="0"/>
        <c:ser>
          <c:idx val="2"/>
          <c:order val="2"/>
          <c:tx>
            <c:strRef>
              <c:f>Tables!$E$4</c:f>
              <c:strCache>
                <c:ptCount val="1"/>
                <c:pt idx="0">
                  <c:v>5 Year Average</c:v>
                </c:pt>
              </c:strCache>
            </c:strRef>
          </c:tx>
          <c:spPr>
            <a:ln w="28575" cap="rnd">
              <a:solidFill>
                <a:srgbClr val="FF0000"/>
              </a:solidFill>
              <a:round/>
            </a:ln>
            <a:effectLst/>
          </c:spPr>
          <c:marker>
            <c:symbol val="none"/>
          </c:marker>
          <c:cat>
            <c:strRef>
              <c:f>Tables!$B$27:$B$34</c:f>
              <c:strCache>
                <c:ptCount val="8"/>
                <c:pt idx="0">
                  <c:v>Sept</c:v>
                </c:pt>
                <c:pt idx="1">
                  <c:v>Oct</c:v>
                </c:pt>
                <c:pt idx="2">
                  <c:v>Nov</c:v>
                </c:pt>
                <c:pt idx="3">
                  <c:v>Dec</c:v>
                </c:pt>
                <c:pt idx="4">
                  <c:v>Jan</c:v>
                </c:pt>
                <c:pt idx="5">
                  <c:v>Feb</c:v>
                </c:pt>
                <c:pt idx="6">
                  <c:v>Mar</c:v>
                </c:pt>
                <c:pt idx="7">
                  <c:v>Apr</c:v>
                </c:pt>
              </c:strCache>
            </c:strRef>
          </c:cat>
          <c:val>
            <c:numRef>
              <c:f>Tables!$E$27:$E$34</c:f>
              <c:numCache>
                <c:formatCode>0</c:formatCode>
                <c:ptCount val="8"/>
                <c:pt idx="0">
                  <c:v>0</c:v>
                </c:pt>
                <c:pt idx="1">
                  <c:v>0</c:v>
                </c:pt>
                <c:pt idx="2">
                  <c:v>2</c:v>
                </c:pt>
                <c:pt idx="3">
                  <c:v>6.6</c:v>
                </c:pt>
                <c:pt idx="4">
                  <c:v>4.4000000000000004</c:v>
                </c:pt>
                <c:pt idx="5">
                  <c:v>6.4</c:v>
                </c:pt>
                <c:pt idx="6">
                  <c:v>2.2000000000000002</c:v>
                </c:pt>
                <c:pt idx="7">
                  <c:v>0.4</c:v>
                </c:pt>
              </c:numCache>
            </c:numRef>
          </c:val>
          <c:smooth val="0"/>
          <c:extLst>
            <c:ext xmlns:c16="http://schemas.microsoft.com/office/drawing/2014/chart" uri="{C3380CC4-5D6E-409C-BE32-E72D297353CC}">
              <c16:uniqueId val="{00000002-5C34-4A47-B271-B173FCB08CF6}"/>
            </c:ext>
          </c:extLst>
        </c:ser>
        <c:dLbls>
          <c:showLegendKey val="0"/>
          <c:showVal val="0"/>
          <c:showCatName val="0"/>
          <c:showSerName val="0"/>
          <c:showPercent val="0"/>
          <c:showBubbleSize val="0"/>
        </c:dLbls>
        <c:marker val="1"/>
        <c:smooth val="0"/>
        <c:axId val="353988152"/>
        <c:axId val="353989464"/>
      </c:lineChart>
      <c:catAx>
        <c:axId val="35398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9464"/>
        <c:crosses val="autoZero"/>
        <c:auto val="1"/>
        <c:lblAlgn val="ctr"/>
        <c:lblOffset val="100"/>
        <c:noMultiLvlLbl val="0"/>
      </c:catAx>
      <c:valAx>
        <c:axId val="353989464"/>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3988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a:t>Tonnage by Port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'S1-D Port Shipments'!$C$89</c:f>
              <c:strCache>
                <c:ptCount val="1"/>
                <c:pt idx="0">
                  <c:v> Vancouver </c:v>
                </c:pt>
              </c:strCache>
            </c:strRef>
          </c:tx>
          <c:spPr>
            <a:solidFill>
              <a:schemeClr val="accent1"/>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Shipments'!$D$89:$AO$89</c:f>
              <c:numCache>
                <c:formatCode>_(* #,##0.0_);_(* \(#,##0.0\);_(* "-"?_);_(@_)</c:formatCode>
                <c:ptCount val="12"/>
                <c:pt idx="0">
                  <c:v>8290.6999999999989</c:v>
                </c:pt>
                <c:pt idx="1">
                  <c:v>11599.4</c:v>
                </c:pt>
                <c:pt idx="2">
                  <c:v>12821.113000000001</c:v>
                </c:pt>
                <c:pt idx="3">
                  <c:v>15297.399999999998</c:v>
                </c:pt>
                <c:pt idx="4">
                  <c:v>14957.8</c:v>
                </c:pt>
                <c:pt idx="5">
                  <c:v>15316.6</c:v>
                </c:pt>
                <c:pt idx="6">
                  <c:v>15617.099999999999</c:v>
                </c:pt>
                <c:pt idx="7">
                  <c:v>17765.199999999997</c:v>
                </c:pt>
                <c:pt idx="8">
                  <c:v>20616.399999999998</c:v>
                </c:pt>
                <c:pt idx="9">
                  <c:v>21666.5</c:v>
                </c:pt>
                <c:pt idx="10">
                  <c:v>23009</c:v>
                </c:pt>
                <c:pt idx="11">
                  <c:v>22478.160000000003</c:v>
                </c:pt>
              </c:numCache>
            </c:numRef>
          </c:val>
          <c:extLst>
            <c:ext xmlns:c16="http://schemas.microsoft.com/office/drawing/2014/chart" uri="{C3380CC4-5D6E-409C-BE32-E72D297353CC}">
              <c16:uniqueId val="{00000000-35BD-4A9C-A85A-236E3CEF56AB}"/>
            </c:ext>
          </c:extLst>
        </c:ser>
        <c:ser>
          <c:idx val="1"/>
          <c:order val="1"/>
          <c:tx>
            <c:strRef>
              <c:f>'S1-D Port Shipments'!$C$90</c:f>
              <c:strCache>
                <c:ptCount val="1"/>
                <c:pt idx="0">
                  <c:v> Prince Rupert </c:v>
                </c:pt>
              </c:strCache>
            </c:strRef>
          </c:tx>
          <c:spPr>
            <a:solidFill>
              <a:schemeClr val="accent2"/>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Shipments'!$D$90:$AO$90</c:f>
              <c:numCache>
                <c:formatCode>_(* #,##0.0_);_(* \(#,##0.0\);_(* "-"?_);_(@_)</c:formatCode>
                <c:ptCount val="12"/>
                <c:pt idx="0">
                  <c:v>1233.9000000000001</c:v>
                </c:pt>
                <c:pt idx="1">
                  <c:v>4800.2</c:v>
                </c:pt>
                <c:pt idx="2">
                  <c:v>3396.8869999999997</c:v>
                </c:pt>
                <c:pt idx="3">
                  <c:v>4694.7</c:v>
                </c:pt>
                <c:pt idx="4">
                  <c:v>4526.5</c:v>
                </c:pt>
                <c:pt idx="5">
                  <c:v>4741.0999999999995</c:v>
                </c:pt>
                <c:pt idx="6">
                  <c:v>5136.9000000000005</c:v>
                </c:pt>
                <c:pt idx="7">
                  <c:v>5922.8</c:v>
                </c:pt>
                <c:pt idx="8">
                  <c:v>6151.3</c:v>
                </c:pt>
                <c:pt idx="9">
                  <c:v>6347.4000000000005</c:v>
                </c:pt>
                <c:pt idx="10">
                  <c:v>5939.8</c:v>
                </c:pt>
                <c:pt idx="11">
                  <c:v>5116.7000000000007</c:v>
                </c:pt>
              </c:numCache>
            </c:numRef>
          </c:val>
          <c:extLst>
            <c:ext xmlns:c16="http://schemas.microsoft.com/office/drawing/2014/chart" uri="{C3380CC4-5D6E-409C-BE32-E72D297353CC}">
              <c16:uniqueId val="{00000001-35BD-4A9C-A85A-236E3CEF56AB}"/>
            </c:ext>
          </c:extLst>
        </c:ser>
        <c:ser>
          <c:idx val="2"/>
          <c:order val="2"/>
          <c:tx>
            <c:strRef>
              <c:f>'S1-D Port Shipments'!$C$91</c:f>
              <c:strCache>
                <c:ptCount val="1"/>
                <c:pt idx="0">
                  <c:v> Thunder Bay </c:v>
                </c:pt>
              </c:strCache>
            </c:strRef>
          </c:tx>
          <c:spPr>
            <a:solidFill>
              <a:schemeClr val="accent3"/>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Shipments'!$D$91:$AO$91</c:f>
              <c:numCache>
                <c:formatCode>_(* #,##0.0_);_(* \(#,##0.0\);_(* "-"?_);_(@_)</c:formatCode>
                <c:ptCount val="12"/>
                <c:pt idx="0">
                  <c:v>14191.699999999999</c:v>
                </c:pt>
                <c:pt idx="1">
                  <c:v>9239.4999999999982</c:v>
                </c:pt>
                <c:pt idx="2">
                  <c:v>6872.634</c:v>
                </c:pt>
                <c:pt idx="3">
                  <c:v>5238.7000000000007</c:v>
                </c:pt>
                <c:pt idx="4">
                  <c:v>5286.3</c:v>
                </c:pt>
                <c:pt idx="5">
                  <c:v>6324.0999999999995</c:v>
                </c:pt>
                <c:pt idx="6">
                  <c:v>5745.9999999999991</c:v>
                </c:pt>
                <c:pt idx="7">
                  <c:v>6787.2000000000007</c:v>
                </c:pt>
                <c:pt idx="8">
                  <c:v>8466.6999999999989</c:v>
                </c:pt>
                <c:pt idx="9">
                  <c:v>7385.9</c:v>
                </c:pt>
                <c:pt idx="10">
                  <c:v>7886.9000000000015</c:v>
                </c:pt>
                <c:pt idx="11">
                  <c:v>7280.8</c:v>
                </c:pt>
              </c:numCache>
            </c:numRef>
          </c:val>
          <c:extLst>
            <c:ext xmlns:c16="http://schemas.microsoft.com/office/drawing/2014/chart" uri="{C3380CC4-5D6E-409C-BE32-E72D297353CC}">
              <c16:uniqueId val="{00000002-35BD-4A9C-A85A-236E3CEF56AB}"/>
            </c:ext>
          </c:extLst>
        </c:ser>
        <c:ser>
          <c:idx val="3"/>
          <c:order val="3"/>
          <c:tx>
            <c:strRef>
              <c:f>'S1-D Port Shipments'!$C$92</c:f>
              <c:strCache>
                <c:ptCount val="1"/>
                <c:pt idx="0">
                  <c:v> Churchill </c:v>
                </c:pt>
              </c:strCache>
            </c:strRef>
          </c:tx>
          <c:spPr>
            <a:solidFill>
              <a:schemeClr val="accent4"/>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Shipments'!$D$92:$AO$92</c:f>
              <c:numCache>
                <c:formatCode>_(* #,##0.0_);_(* \(#,##0.0\);_(* "-"?_);_(@_)</c:formatCode>
                <c:ptCount val="12"/>
                <c:pt idx="0">
                  <c:v>289.5</c:v>
                </c:pt>
                <c:pt idx="1">
                  <c:v>308.8</c:v>
                </c:pt>
                <c:pt idx="2">
                  <c:v>464.84799999999996</c:v>
                </c:pt>
                <c:pt idx="3">
                  <c:v>529.6</c:v>
                </c:pt>
                <c:pt idx="4">
                  <c:v>657.5</c:v>
                </c:pt>
                <c:pt idx="5">
                  <c:v>515.1</c:v>
                </c:pt>
                <c:pt idx="6">
                  <c:v>422.6</c:v>
                </c:pt>
                <c:pt idx="7">
                  <c:v>635.9</c:v>
                </c:pt>
                <c:pt idx="8">
                  <c:v>527.40000000000009</c:v>
                </c:pt>
                <c:pt idx="9">
                  <c:v>187.79999999999998</c:v>
                </c:pt>
                <c:pt idx="10">
                  <c:v>0</c:v>
                </c:pt>
                <c:pt idx="11">
                  <c:v>0</c:v>
                </c:pt>
              </c:numCache>
            </c:numRef>
          </c:val>
          <c:extLst>
            <c:ext xmlns:c16="http://schemas.microsoft.com/office/drawing/2014/chart" uri="{C3380CC4-5D6E-409C-BE32-E72D297353CC}">
              <c16:uniqueId val="{00000003-35BD-4A9C-A85A-236E3CEF56AB}"/>
            </c:ext>
          </c:extLst>
        </c:ser>
        <c:dLbls>
          <c:showLegendKey val="0"/>
          <c:showVal val="0"/>
          <c:showCatName val="0"/>
          <c:showSerName val="0"/>
          <c:showPercent val="0"/>
          <c:showBubbleSize val="0"/>
        </c:dLbls>
        <c:gapWidth val="150"/>
        <c:overlap val="100"/>
        <c:axId val="424323296"/>
        <c:axId val="424323624"/>
      </c:barChart>
      <c:catAx>
        <c:axId val="4243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4323624"/>
        <c:crosses val="autoZero"/>
        <c:auto val="1"/>
        <c:lblAlgn val="ctr"/>
        <c:lblOffset val="100"/>
        <c:noMultiLvlLbl val="0"/>
      </c:catAx>
      <c:valAx>
        <c:axId val="42432362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4323296"/>
        <c:crosses val="autoZero"/>
        <c:crossBetween val="between"/>
      </c:valAx>
      <c:spPr>
        <a:noFill/>
        <a:ln>
          <a:noFill/>
        </a:ln>
        <a:effectLst/>
      </c:spPr>
    </c:plotArea>
    <c:legend>
      <c:legendPos val="b"/>
      <c:layout>
        <c:manualLayout>
          <c:xMode val="edge"/>
          <c:yMode val="edge"/>
          <c:x val="2.3785222601891733E-2"/>
          <c:y val="0.88922614747546636"/>
          <c:w val="0.97444213341256869"/>
          <c:h val="9.449715029547982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a:t>Western Ports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percentStacked"/>
        <c:varyColors val="0"/>
        <c:ser>
          <c:idx val="0"/>
          <c:order val="0"/>
          <c:tx>
            <c:strRef>
              <c:f>'S1-D Port Shipments'!$C$89</c:f>
              <c:strCache>
                <c:ptCount val="1"/>
                <c:pt idx="0">
                  <c:v> Vancouver </c:v>
                </c:pt>
              </c:strCache>
            </c:strRef>
          </c:tx>
          <c:spPr>
            <a:solidFill>
              <a:schemeClr val="accent1"/>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Shipments'!$D$89:$AO$89</c:f>
              <c:numCache>
                <c:formatCode>_(* #,##0.0_);_(* \(#,##0.0\);_(* "-"?_);_(@_)</c:formatCode>
                <c:ptCount val="12"/>
                <c:pt idx="0">
                  <c:v>8290.6999999999989</c:v>
                </c:pt>
                <c:pt idx="1">
                  <c:v>11599.4</c:v>
                </c:pt>
                <c:pt idx="2">
                  <c:v>12821.113000000001</c:v>
                </c:pt>
                <c:pt idx="3">
                  <c:v>15297.399999999998</c:v>
                </c:pt>
                <c:pt idx="4">
                  <c:v>14957.8</c:v>
                </c:pt>
                <c:pt idx="5">
                  <c:v>15316.6</c:v>
                </c:pt>
                <c:pt idx="6">
                  <c:v>15617.099999999999</c:v>
                </c:pt>
                <c:pt idx="7">
                  <c:v>17765.199999999997</c:v>
                </c:pt>
                <c:pt idx="8">
                  <c:v>20616.399999999998</c:v>
                </c:pt>
                <c:pt idx="9">
                  <c:v>21666.5</c:v>
                </c:pt>
                <c:pt idx="10">
                  <c:v>23009</c:v>
                </c:pt>
                <c:pt idx="11">
                  <c:v>22478.160000000003</c:v>
                </c:pt>
              </c:numCache>
            </c:numRef>
          </c:val>
          <c:extLst>
            <c:ext xmlns:c16="http://schemas.microsoft.com/office/drawing/2014/chart" uri="{C3380CC4-5D6E-409C-BE32-E72D297353CC}">
              <c16:uniqueId val="{00000000-1CA2-425A-A27A-CED81C46BFCF}"/>
            </c:ext>
          </c:extLst>
        </c:ser>
        <c:ser>
          <c:idx val="1"/>
          <c:order val="1"/>
          <c:tx>
            <c:strRef>
              <c:f>'S1-D Port Shipments'!$C$90</c:f>
              <c:strCache>
                <c:ptCount val="1"/>
                <c:pt idx="0">
                  <c:v> Prince Rupert </c:v>
                </c:pt>
              </c:strCache>
            </c:strRef>
          </c:tx>
          <c:spPr>
            <a:solidFill>
              <a:schemeClr val="accent2"/>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Shipments'!$D$90:$AO$90</c:f>
              <c:numCache>
                <c:formatCode>_(* #,##0.0_);_(* \(#,##0.0\);_(* "-"?_);_(@_)</c:formatCode>
                <c:ptCount val="12"/>
                <c:pt idx="0">
                  <c:v>1233.9000000000001</c:v>
                </c:pt>
                <c:pt idx="1">
                  <c:v>4800.2</c:v>
                </c:pt>
                <c:pt idx="2">
                  <c:v>3396.8869999999997</c:v>
                </c:pt>
                <c:pt idx="3">
                  <c:v>4694.7</c:v>
                </c:pt>
                <c:pt idx="4">
                  <c:v>4526.5</c:v>
                </c:pt>
                <c:pt idx="5">
                  <c:v>4741.0999999999995</c:v>
                </c:pt>
                <c:pt idx="6">
                  <c:v>5136.9000000000005</c:v>
                </c:pt>
                <c:pt idx="7">
                  <c:v>5922.8</c:v>
                </c:pt>
                <c:pt idx="8">
                  <c:v>6151.3</c:v>
                </c:pt>
                <c:pt idx="9">
                  <c:v>6347.4000000000005</c:v>
                </c:pt>
                <c:pt idx="10">
                  <c:v>5939.8</c:v>
                </c:pt>
                <c:pt idx="11">
                  <c:v>5116.7000000000007</c:v>
                </c:pt>
              </c:numCache>
            </c:numRef>
          </c:val>
          <c:extLst>
            <c:ext xmlns:c16="http://schemas.microsoft.com/office/drawing/2014/chart" uri="{C3380CC4-5D6E-409C-BE32-E72D297353CC}">
              <c16:uniqueId val="{00000001-1CA2-425A-A27A-CED81C46BFCF}"/>
            </c:ext>
          </c:extLst>
        </c:ser>
        <c:ser>
          <c:idx val="2"/>
          <c:order val="2"/>
          <c:tx>
            <c:strRef>
              <c:f>'S1-D Port Shipments'!$C$91</c:f>
              <c:strCache>
                <c:ptCount val="1"/>
                <c:pt idx="0">
                  <c:v> Thunder Bay </c:v>
                </c:pt>
              </c:strCache>
            </c:strRef>
          </c:tx>
          <c:spPr>
            <a:solidFill>
              <a:schemeClr val="accent3"/>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Shipments'!$D$91:$AO$91</c:f>
              <c:numCache>
                <c:formatCode>_(* #,##0.0_);_(* \(#,##0.0\);_(* "-"?_);_(@_)</c:formatCode>
                <c:ptCount val="12"/>
                <c:pt idx="0">
                  <c:v>14191.699999999999</c:v>
                </c:pt>
                <c:pt idx="1">
                  <c:v>9239.4999999999982</c:v>
                </c:pt>
                <c:pt idx="2">
                  <c:v>6872.634</c:v>
                </c:pt>
                <c:pt idx="3">
                  <c:v>5238.7000000000007</c:v>
                </c:pt>
                <c:pt idx="4">
                  <c:v>5286.3</c:v>
                </c:pt>
                <c:pt idx="5">
                  <c:v>6324.0999999999995</c:v>
                </c:pt>
                <c:pt idx="6">
                  <c:v>5745.9999999999991</c:v>
                </c:pt>
                <c:pt idx="7">
                  <c:v>6787.2000000000007</c:v>
                </c:pt>
                <c:pt idx="8">
                  <c:v>8466.6999999999989</c:v>
                </c:pt>
                <c:pt idx="9">
                  <c:v>7385.9</c:v>
                </c:pt>
                <c:pt idx="10">
                  <c:v>7886.9000000000015</c:v>
                </c:pt>
                <c:pt idx="11">
                  <c:v>7280.8</c:v>
                </c:pt>
              </c:numCache>
            </c:numRef>
          </c:val>
          <c:extLst>
            <c:ext xmlns:c16="http://schemas.microsoft.com/office/drawing/2014/chart" uri="{C3380CC4-5D6E-409C-BE32-E72D297353CC}">
              <c16:uniqueId val="{00000002-1CA2-425A-A27A-CED81C46BFCF}"/>
            </c:ext>
          </c:extLst>
        </c:ser>
        <c:ser>
          <c:idx val="3"/>
          <c:order val="3"/>
          <c:tx>
            <c:strRef>
              <c:f>'S1-D Port Shipments'!$C$92</c:f>
              <c:strCache>
                <c:ptCount val="1"/>
                <c:pt idx="0">
                  <c:v> Churchill </c:v>
                </c:pt>
              </c:strCache>
            </c:strRef>
          </c:tx>
          <c:spPr>
            <a:solidFill>
              <a:schemeClr val="accent4"/>
            </a:solidFill>
            <a:ln>
              <a:noFill/>
            </a:ln>
            <a:effectLst/>
          </c:spPr>
          <c:invertIfNegative val="0"/>
          <c:cat>
            <c:strRef>
              <c:f>'S1-D Port Shipments'!$D$81:$AO$81</c:f>
              <c:strCache>
                <c:ptCount val="12"/>
                <c:pt idx="0">
                  <c:v>1980-81</c:v>
                </c:pt>
                <c:pt idx="1">
                  <c:v>1989-90</c:v>
                </c:pt>
                <c:pt idx="2">
                  <c:v>1999-00</c:v>
                </c:pt>
                <c:pt idx="3">
                  <c:v>2009-10</c:v>
                </c:pt>
                <c:pt idx="4">
                  <c:v>2010-11</c:v>
                </c:pt>
                <c:pt idx="5">
                  <c:v>2011-12</c:v>
                </c:pt>
                <c:pt idx="6">
                  <c:v>2012-13</c:v>
                </c:pt>
                <c:pt idx="7">
                  <c:v>2013-14</c:v>
                </c:pt>
                <c:pt idx="8">
                  <c:v>2014-15</c:v>
                </c:pt>
                <c:pt idx="9">
                  <c:v>2015-16</c:v>
                </c:pt>
                <c:pt idx="10">
                  <c:v>2016-17</c:v>
                </c:pt>
                <c:pt idx="11">
                  <c:v>2017-18</c:v>
                </c:pt>
              </c:strCache>
            </c:strRef>
          </c:cat>
          <c:val>
            <c:numRef>
              <c:f>'S1-D Port Shipments'!$D$92:$AO$92</c:f>
              <c:numCache>
                <c:formatCode>_(* #,##0.0_);_(* \(#,##0.0\);_(* "-"?_);_(@_)</c:formatCode>
                <c:ptCount val="12"/>
                <c:pt idx="0">
                  <c:v>289.5</c:v>
                </c:pt>
                <c:pt idx="1">
                  <c:v>308.8</c:v>
                </c:pt>
                <c:pt idx="2">
                  <c:v>464.84799999999996</c:v>
                </c:pt>
                <c:pt idx="3">
                  <c:v>529.6</c:v>
                </c:pt>
                <c:pt idx="4">
                  <c:v>657.5</c:v>
                </c:pt>
                <c:pt idx="5">
                  <c:v>515.1</c:v>
                </c:pt>
                <c:pt idx="6">
                  <c:v>422.6</c:v>
                </c:pt>
                <c:pt idx="7">
                  <c:v>635.9</c:v>
                </c:pt>
                <c:pt idx="8">
                  <c:v>527.40000000000009</c:v>
                </c:pt>
                <c:pt idx="9">
                  <c:v>187.79999999999998</c:v>
                </c:pt>
                <c:pt idx="10">
                  <c:v>0</c:v>
                </c:pt>
                <c:pt idx="11">
                  <c:v>0</c:v>
                </c:pt>
              </c:numCache>
            </c:numRef>
          </c:val>
          <c:extLst>
            <c:ext xmlns:c16="http://schemas.microsoft.com/office/drawing/2014/chart" uri="{C3380CC4-5D6E-409C-BE32-E72D297353CC}">
              <c16:uniqueId val="{00000003-1CA2-425A-A27A-CED81C46BFCF}"/>
            </c:ext>
          </c:extLst>
        </c:ser>
        <c:dLbls>
          <c:showLegendKey val="0"/>
          <c:showVal val="0"/>
          <c:showCatName val="0"/>
          <c:showSerName val="0"/>
          <c:showPercent val="0"/>
          <c:showBubbleSize val="0"/>
        </c:dLbls>
        <c:gapWidth val="150"/>
        <c:overlap val="100"/>
        <c:axId val="424323296"/>
        <c:axId val="424323624"/>
      </c:barChart>
      <c:catAx>
        <c:axId val="4243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4323624"/>
        <c:crosses val="autoZero"/>
        <c:auto val="1"/>
        <c:lblAlgn val="ctr"/>
        <c:lblOffset val="100"/>
        <c:noMultiLvlLbl val="0"/>
      </c:catAx>
      <c:valAx>
        <c:axId val="424323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4323296"/>
        <c:crosses val="autoZero"/>
        <c:crossBetween val="between"/>
      </c:valAx>
      <c:spPr>
        <a:noFill/>
        <a:ln>
          <a:noFill/>
        </a:ln>
        <a:effectLst/>
      </c:spPr>
    </c:plotArea>
    <c:legend>
      <c:legendPos val="b"/>
      <c:layout>
        <c:manualLayout>
          <c:xMode val="edge"/>
          <c:yMode val="edge"/>
          <c:x val="1.4351260337740795E-2"/>
          <c:y val="0.88922614747546636"/>
          <c:w val="0.98387609567671974"/>
          <c:h val="9.449715029547982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'Dest Global'!$B$3</c:f>
              <c:strCache>
                <c:ptCount val="1"/>
                <c:pt idx="0">
                  <c:v> Asia </c:v>
                </c:pt>
              </c:strCache>
            </c:strRef>
          </c:tx>
          <c:spPr>
            <a:solidFill>
              <a:srgbClr val="0070C0"/>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Global'!$C$3:$AN$3</c:f>
              <c:numCache>
                <c:formatCode>_(* #,##0.0_);_(* \(#,##0.0\);_(* "-"?_);_(@_)</c:formatCode>
                <c:ptCount val="5"/>
                <c:pt idx="0">
                  <c:v>7536</c:v>
                </c:pt>
                <c:pt idx="1">
                  <c:v>15026.280000000006</c:v>
                </c:pt>
                <c:pt idx="2">
                  <c:v>14325.63000000001</c:v>
                </c:pt>
                <c:pt idx="3">
                  <c:v>16081.9</c:v>
                </c:pt>
                <c:pt idx="4">
                  <c:v>22731.9</c:v>
                </c:pt>
              </c:numCache>
            </c:numRef>
          </c:val>
          <c:extLst>
            <c:ext xmlns:c16="http://schemas.microsoft.com/office/drawing/2014/chart" uri="{C3380CC4-5D6E-409C-BE32-E72D297353CC}">
              <c16:uniqueId val="{00000000-6641-441F-9925-AD004F5C826B}"/>
            </c:ext>
          </c:extLst>
        </c:ser>
        <c:ser>
          <c:idx val="1"/>
          <c:order val="1"/>
          <c:tx>
            <c:strRef>
              <c:f>'Dest Global'!$B$4</c:f>
              <c:strCache>
                <c:ptCount val="1"/>
                <c:pt idx="0">
                  <c:v> Western Hemisphere </c:v>
                </c:pt>
              </c:strCache>
            </c:strRef>
          </c:tx>
          <c:spPr>
            <a:solidFill>
              <a:srgbClr val="FFC000"/>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Global'!$C$4:$AN$4</c:f>
              <c:numCache>
                <c:formatCode>_(* #,##0.0_);_(* \(#,##0.0\);_(* "-"?_);_(@_)</c:formatCode>
                <c:ptCount val="5"/>
                <c:pt idx="0">
                  <c:v>2758</c:v>
                </c:pt>
                <c:pt idx="1">
                  <c:v>2619.85</c:v>
                </c:pt>
                <c:pt idx="2">
                  <c:v>9732.4500000000007</c:v>
                </c:pt>
                <c:pt idx="3">
                  <c:v>9399.2999999999993</c:v>
                </c:pt>
                <c:pt idx="4">
                  <c:v>10207.4</c:v>
                </c:pt>
              </c:numCache>
            </c:numRef>
          </c:val>
          <c:extLst>
            <c:ext xmlns:c16="http://schemas.microsoft.com/office/drawing/2014/chart" uri="{C3380CC4-5D6E-409C-BE32-E72D297353CC}">
              <c16:uniqueId val="{00000001-6641-441F-9925-AD004F5C826B}"/>
            </c:ext>
          </c:extLst>
        </c:ser>
        <c:ser>
          <c:idx val="2"/>
          <c:order val="2"/>
          <c:tx>
            <c:strRef>
              <c:f>'Dest Global'!$B$5</c:f>
              <c:strCache>
                <c:ptCount val="1"/>
                <c:pt idx="0">
                  <c:v> Eastern Europe </c:v>
                </c:pt>
              </c:strCache>
            </c:strRef>
          </c:tx>
          <c:spPr>
            <a:solidFill>
              <a:schemeClr val="bg1">
                <a:lumMod val="65000"/>
              </a:schemeClr>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Global'!$C$5:$AN$5</c:f>
              <c:numCache>
                <c:formatCode>_(* #,##0.0_);_(* \(#,##0.0\);_(* "-"?_);_(@_)</c:formatCode>
                <c:ptCount val="5"/>
                <c:pt idx="0">
                  <c:v>6613</c:v>
                </c:pt>
                <c:pt idx="1">
                  <c:v>4415.2</c:v>
                </c:pt>
                <c:pt idx="2">
                  <c:v>45.820000000000014</c:v>
                </c:pt>
                <c:pt idx="3">
                  <c:v>43.6</c:v>
                </c:pt>
                <c:pt idx="4">
                  <c:v>60.7</c:v>
                </c:pt>
              </c:numCache>
            </c:numRef>
          </c:val>
          <c:extLst>
            <c:ext xmlns:c16="http://schemas.microsoft.com/office/drawing/2014/chart" uri="{C3380CC4-5D6E-409C-BE32-E72D297353CC}">
              <c16:uniqueId val="{00000002-6641-441F-9925-AD004F5C826B}"/>
            </c:ext>
          </c:extLst>
        </c:ser>
        <c:ser>
          <c:idx val="3"/>
          <c:order val="3"/>
          <c:tx>
            <c:strRef>
              <c:f>'Dest Global'!$B$6</c:f>
              <c:strCache>
                <c:ptCount val="1"/>
                <c:pt idx="0">
                  <c:v> Western Europe </c:v>
                </c:pt>
              </c:strCache>
            </c:strRef>
          </c:tx>
          <c:spPr>
            <a:solidFill>
              <a:schemeClr val="accent1">
                <a:lumMod val="75000"/>
              </a:schemeClr>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Global'!$C$6:$AN$6</c:f>
              <c:numCache>
                <c:formatCode>_(* #,##0.0_);_(* \(#,##0.0\);_(* "-"?_);_(@_)</c:formatCode>
                <c:ptCount val="5"/>
                <c:pt idx="0">
                  <c:v>4481</c:v>
                </c:pt>
                <c:pt idx="1">
                  <c:v>1781.73</c:v>
                </c:pt>
                <c:pt idx="2">
                  <c:v>2646.8500000000013</c:v>
                </c:pt>
                <c:pt idx="3">
                  <c:v>3009.6</c:v>
                </c:pt>
                <c:pt idx="4">
                  <c:v>4570.5</c:v>
                </c:pt>
              </c:numCache>
            </c:numRef>
          </c:val>
          <c:extLst>
            <c:ext xmlns:c16="http://schemas.microsoft.com/office/drawing/2014/chart" uri="{C3380CC4-5D6E-409C-BE32-E72D297353CC}">
              <c16:uniqueId val="{00000003-6641-441F-9925-AD004F5C826B}"/>
            </c:ext>
          </c:extLst>
        </c:ser>
        <c:ser>
          <c:idx val="4"/>
          <c:order val="4"/>
          <c:tx>
            <c:strRef>
              <c:f>'Dest Global'!$B$7</c:f>
              <c:strCache>
                <c:ptCount val="1"/>
                <c:pt idx="0">
                  <c:v> Africa </c:v>
                </c:pt>
              </c:strCache>
            </c:strRef>
          </c:tx>
          <c:spPr>
            <a:solidFill>
              <a:srgbClr val="00B050"/>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Global'!$C$7:$AN$7</c:f>
              <c:numCache>
                <c:formatCode>_(* #,##0.0_);_(* \(#,##0.0\);_(* "-"?_);_(@_)</c:formatCode>
                <c:ptCount val="5"/>
                <c:pt idx="0">
                  <c:v>934</c:v>
                </c:pt>
                <c:pt idx="1">
                  <c:v>1277.57</c:v>
                </c:pt>
                <c:pt idx="2">
                  <c:v>3298.07</c:v>
                </c:pt>
                <c:pt idx="3">
                  <c:v>2337.4</c:v>
                </c:pt>
                <c:pt idx="4">
                  <c:v>3996.3</c:v>
                </c:pt>
              </c:numCache>
            </c:numRef>
          </c:val>
          <c:extLst>
            <c:ext xmlns:c16="http://schemas.microsoft.com/office/drawing/2014/chart" uri="{C3380CC4-5D6E-409C-BE32-E72D297353CC}">
              <c16:uniqueId val="{00000004-6641-441F-9925-AD004F5C826B}"/>
            </c:ext>
          </c:extLst>
        </c:ser>
        <c:ser>
          <c:idx val="5"/>
          <c:order val="5"/>
          <c:tx>
            <c:strRef>
              <c:f>'Dest Global'!$B$8</c:f>
              <c:strCache>
                <c:ptCount val="1"/>
                <c:pt idx="0">
                  <c:v> Oceania </c:v>
                </c:pt>
              </c:strCache>
            </c:strRef>
          </c:tx>
          <c:spPr>
            <a:solidFill>
              <a:schemeClr val="accent6"/>
            </a:solidFill>
            <a:ln>
              <a:noFill/>
            </a:ln>
            <a:effectLst/>
          </c:spPr>
          <c:invertIfNegative val="0"/>
          <c:cat>
            <c:strRef>
              <c:f>'Dest Global'!$C$2:$AN$2</c:f>
              <c:strCache>
                <c:ptCount val="5"/>
                <c:pt idx="0">
                  <c:v>1980-81</c:v>
                </c:pt>
                <c:pt idx="1">
                  <c:v>1989-90</c:v>
                </c:pt>
                <c:pt idx="2">
                  <c:v>1999-00</c:v>
                </c:pt>
                <c:pt idx="3">
                  <c:v>2009-10</c:v>
                </c:pt>
                <c:pt idx="4">
                  <c:v>2017-18</c:v>
                </c:pt>
              </c:strCache>
            </c:strRef>
          </c:cat>
          <c:val>
            <c:numRef>
              <c:f>'Dest Global'!$C$8:$AN$8</c:f>
              <c:numCache>
                <c:formatCode>_(* #,##0.0_);_(* \(#,##0.0\);_(* "-"?_);_(@_)</c:formatCode>
                <c:ptCount val="5"/>
                <c:pt idx="0">
                  <c:v>3</c:v>
                </c:pt>
                <c:pt idx="1">
                  <c:v>3.9000000000000004</c:v>
                </c:pt>
                <c:pt idx="2">
                  <c:v>105.27000000000001</c:v>
                </c:pt>
                <c:pt idx="3">
                  <c:v>2.6</c:v>
                </c:pt>
                <c:pt idx="4">
                  <c:v>0</c:v>
                </c:pt>
              </c:numCache>
            </c:numRef>
          </c:val>
          <c:extLst>
            <c:ext xmlns:c16="http://schemas.microsoft.com/office/drawing/2014/chart" uri="{C3380CC4-5D6E-409C-BE32-E72D297353CC}">
              <c16:uniqueId val="{00000005-6641-441F-9925-AD004F5C826B}"/>
            </c:ext>
          </c:extLst>
        </c:ser>
        <c:dLbls>
          <c:showLegendKey val="0"/>
          <c:showVal val="0"/>
          <c:showCatName val="0"/>
          <c:showSerName val="0"/>
          <c:showPercent val="0"/>
          <c:showBubbleSize val="0"/>
        </c:dLbls>
        <c:gapWidth val="53"/>
        <c:overlap val="100"/>
        <c:axId val="593090464"/>
        <c:axId val="593090792"/>
      </c:barChart>
      <c:catAx>
        <c:axId val="59309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3090792"/>
        <c:crosses val="autoZero"/>
        <c:auto val="1"/>
        <c:lblAlgn val="ctr"/>
        <c:lblOffset val="100"/>
        <c:noMultiLvlLbl val="0"/>
      </c:catAx>
      <c:valAx>
        <c:axId val="593090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3090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'Order Fulfillment (2)'!$B$4:$B$5</c:f>
              <c:strCache>
                <c:ptCount val="2"/>
                <c:pt idx="0">
                  <c:v>2013-14</c:v>
                </c:pt>
                <c:pt idx="1">
                  <c:v>CN</c:v>
                </c:pt>
              </c:strCache>
            </c:strRef>
          </c:tx>
          <c:spPr>
            <a:ln w="28575" cap="rnd">
              <a:solidFill>
                <a:srgbClr val="FF0000"/>
              </a:solidFill>
              <a:round/>
            </a:ln>
            <a:effectLst/>
          </c:spPr>
          <c:marker>
            <c:symbol val="none"/>
          </c:marker>
          <c:val>
            <c:numRef>
              <c:f>'Order Fulfillment (2)'!$B$6:$B$57</c:f>
              <c:numCache>
                <c:formatCode>0%</c:formatCode>
                <c:ptCount val="52"/>
                <c:pt idx="0">
                  <c:v>1.1186528497409327</c:v>
                </c:pt>
                <c:pt idx="1">
                  <c:v>0.8707395498392283</c:v>
                </c:pt>
                <c:pt idx="2">
                  <c:v>1.0676935549250102</c:v>
                </c:pt>
                <c:pt idx="3">
                  <c:v>0.73468507333908539</c:v>
                </c:pt>
                <c:pt idx="4">
                  <c:v>0.9664292980671414</c:v>
                </c:pt>
                <c:pt idx="5">
                  <c:v>0.90416666666666667</c:v>
                </c:pt>
                <c:pt idx="6">
                  <c:v>0.94979483466087378</c:v>
                </c:pt>
                <c:pt idx="7">
                  <c:v>0.89552880481513331</c:v>
                </c:pt>
                <c:pt idx="8">
                  <c:v>1.060833902939166</c:v>
                </c:pt>
                <c:pt idx="9">
                  <c:v>0.96582621379454048</c:v>
                </c:pt>
                <c:pt idx="10">
                  <c:v>0.64130213631739574</c:v>
                </c:pt>
                <c:pt idx="11">
                  <c:v>1.0091519219035998</c:v>
                </c:pt>
                <c:pt idx="12">
                  <c:v>1.0609444056757384</c:v>
                </c:pt>
                <c:pt idx="13">
                  <c:v>0.91483814903323923</c:v>
                </c:pt>
                <c:pt idx="14">
                  <c:v>0.83008061094611796</c:v>
                </c:pt>
                <c:pt idx="15">
                  <c:v>0.89598580616544687</c:v>
                </c:pt>
                <c:pt idx="16">
                  <c:v>0.79986990459670426</c:v>
                </c:pt>
                <c:pt idx="17">
                  <c:v>0.67245266005410276</c:v>
                </c:pt>
                <c:pt idx="18">
                  <c:v>0.7279982265573044</c:v>
                </c:pt>
                <c:pt idx="19">
                  <c:v>0.44648241206030148</c:v>
                </c:pt>
                <c:pt idx="20">
                  <c:v>0.35218728639781272</c:v>
                </c:pt>
                <c:pt idx="21">
                  <c:v>0.4</c:v>
                </c:pt>
                <c:pt idx="22">
                  <c:v>0.75856105153925979</c:v>
                </c:pt>
                <c:pt idx="23">
                  <c:v>0.86557982159335589</c:v>
                </c:pt>
                <c:pt idx="24">
                  <c:v>0.82848011363636365</c:v>
                </c:pt>
                <c:pt idx="25">
                  <c:v>0.81942135018290652</c:v>
                </c:pt>
                <c:pt idx="26">
                  <c:v>0.64977549711353433</c:v>
                </c:pt>
                <c:pt idx="27">
                  <c:v>0.61668258516396057</c:v>
                </c:pt>
                <c:pt idx="28">
                  <c:v>0.88698505286183016</c:v>
                </c:pt>
                <c:pt idx="29">
                  <c:v>0.6774447949526814</c:v>
                </c:pt>
                <c:pt idx="30">
                  <c:v>0.73989898989898994</c:v>
                </c:pt>
                <c:pt idx="31">
                  <c:v>1.131209818819404</c:v>
                </c:pt>
                <c:pt idx="32">
                  <c:v>0.86941848390446519</c:v>
                </c:pt>
                <c:pt idx="33">
                  <c:v>0.85429864253393661</c:v>
                </c:pt>
                <c:pt idx="34">
                  <c:v>0.91518373006702103</c:v>
                </c:pt>
                <c:pt idx="35">
                  <c:v>0.82494924430408301</c:v>
                </c:pt>
                <c:pt idx="36">
                  <c:v>0.85261850548540674</c:v>
                </c:pt>
                <c:pt idx="37">
                  <c:v>0.96518918918918917</c:v>
                </c:pt>
                <c:pt idx="38">
                  <c:v>0.99797251633250728</c:v>
                </c:pt>
                <c:pt idx="39">
                  <c:v>0.89580712788259953</c:v>
                </c:pt>
                <c:pt idx="40">
                  <c:v>0.98206866389678549</c:v>
                </c:pt>
                <c:pt idx="41">
                  <c:v>0.90988818241613678</c:v>
                </c:pt>
                <c:pt idx="42">
                  <c:v>0.96694897748399089</c:v>
                </c:pt>
                <c:pt idx="43">
                  <c:v>0.84808946877912395</c:v>
                </c:pt>
                <c:pt idx="44">
                  <c:v>0.84478021978021978</c:v>
                </c:pt>
                <c:pt idx="45">
                  <c:v>0.85492424242424248</c:v>
                </c:pt>
                <c:pt idx="46">
                  <c:v>0.77636876006441224</c:v>
                </c:pt>
                <c:pt idx="47">
                  <c:v>0.83346613545816728</c:v>
                </c:pt>
                <c:pt idx="48">
                  <c:v>0.91543156059285091</c:v>
                </c:pt>
                <c:pt idx="49">
                  <c:v>0.92563052381978872</c:v>
                </c:pt>
                <c:pt idx="50">
                  <c:v>0.84979838709677424</c:v>
                </c:pt>
                <c:pt idx="51">
                  <c:v>0.50056603773584907</c:v>
                </c:pt>
              </c:numCache>
            </c:numRef>
          </c:val>
          <c:smooth val="0"/>
          <c:extLst>
            <c:ext xmlns:c16="http://schemas.microsoft.com/office/drawing/2014/chart" uri="{C3380CC4-5D6E-409C-BE32-E72D297353CC}">
              <c16:uniqueId val="{00000000-0C00-4C8A-A5B2-01F02EFD387E}"/>
            </c:ext>
          </c:extLst>
        </c:ser>
        <c:ser>
          <c:idx val="12"/>
          <c:order val="10"/>
          <c:tx>
            <c:strRef>
              <c:f>'Order Fulfillment (2)'!$N$4:$N$5</c:f>
              <c:strCache>
                <c:ptCount val="2"/>
                <c:pt idx="0">
                  <c:v>2017-18</c:v>
                </c:pt>
                <c:pt idx="1">
                  <c:v>CN</c:v>
                </c:pt>
              </c:strCache>
            </c:strRef>
          </c:tx>
          <c:spPr>
            <a:ln w="22225" cap="rnd">
              <a:solidFill>
                <a:schemeClr val="tx1"/>
              </a:solidFill>
              <a:round/>
            </a:ln>
            <a:effectLst/>
          </c:spPr>
          <c:marker>
            <c:symbol val="none"/>
          </c:marker>
          <c:val>
            <c:numRef>
              <c:f>'Order Fulfillment (2)'!$N$6:$N$57</c:f>
              <c:numCache>
                <c:formatCode>0%</c:formatCode>
                <c:ptCount val="52"/>
                <c:pt idx="0">
                  <c:v>0.94</c:v>
                </c:pt>
                <c:pt idx="1">
                  <c:v>0.89</c:v>
                </c:pt>
                <c:pt idx="2">
                  <c:v>0.94</c:v>
                </c:pt>
                <c:pt idx="3">
                  <c:v>0.89</c:v>
                </c:pt>
                <c:pt idx="4">
                  <c:v>0.83</c:v>
                </c:pt>
                <c:pt idx="5">
                  <c:v>0.66</c:v>
                </c:pt>
                <c:pt idx="6">
                  <c:v>0.87</c:v>
                </c:pt>
                <c:pt idx="7">
                  <c:v>0.81</c:v>
                </c:pt>
                <c:pt idx="8">
                  <c:v>0.83</c:v>
                </c:pt>
                <c:pt idx="9">
                  <c:v>0.83</c:v>
                </c:pt>
                <c:pt idx="10">
                  <c:v>0.68</c:v>
                </c:pt>
                <c:pt idx="11">
                  <c:v>0.51</c:v>
                </c:pt>
                <c:pt idx="12">
                  <c:v>0.66</c:v>
                </c:pt>
                <c:pt idx="13">
                  <c:v>0.59</c:v>
                </c:pt>
                <c:pt idx="14">
                  <c:v>0.74</c:v>
                </c:pt>
                <c:pt idx="15">
                  <c:v>0.64</c:v>
                </c:pt>
                <c:pt idx="16">
                  <c:v>0.56000000000000005</c:v>
                </c:pt>
                <c:pt idx="17">
                  <c:v>0.56999999999999995</c:v>
                </c:pt>
                <c:pt idx="18">
                  <c:v>0.56000000000000005</c:v>
                </c:pt>
                <c:pt idx="19">
                  <c:v>0.7</c:v>
                </c:pt>
                <c:pt idx="20">
                  <c:v>0.9</c:v>
                </c:pt>
                <c:pt idx="21">
                  <c:v>0.77</c:v>
                </c:pt>
                <c:pt idx="22">
                  <c:v>0.75</c:v>
                </c:pt>
                <c:pt idx="23">
                  <c:v>0.62</c:v>
                </c:pt>
                <c:pt idx="24">
                  <c:v>0.6</c:v>
                </c:pt>
                <c:pt idx="25">
                  <c:v>0.56999999999999995</c:v>
                </c:pt>
                <c:pt idx="26">
                  <c:v>0.54</c:v>
                </c:pt>
                <c:pt idx="27">
                  <c:v>0.34</c:v>
                </c:pt>
                <c:pt idx="28">
                  <c:v>0.17</c:v>
                </c:pt>
                <c:pt idx="29">
                  <c:v>0.17</c:v>
                </c:pt>
                <c:pt idx="30">
                  <c:v>0.36</c:v>
                </c:pt>
                <c:pt idx="31">
                  <c:v>0.5</c:v>
                </c:pt>
                <c:pt idx="32">
                  <c:v>0.74</c:v>
                </c:pt>
                <c:pt idx="33">
                  <c:v>0.76</c:v>
                </c:pt>
                <c:pt idx="34">
                  <c:v>0.69</c:v>
                </c:pt>
                <c:pt idx="35">
                  <c:v>0.83</c:v>
                </c:pt>
                <c:pt idx="36">
                  <c:v>0.84</c:v>
                </c:pt>
                <c:pt idx="37">
                  <c:v>0.91</c:v>
                </c:pt>
                <c:pt idx="38">
                  <c:v>0.83</c:v>
                </c:pt>
                <c:pt idx="39">
                  <c:v>0.86</c:v>
                </c:pt>
                <c:pt idx="40">
                  <c:v>0.92</c:v>
                </c:pt>
                <c:pt idx="41">
                  <c:v>0.95</c:v>
                </c:pt>
                <c:pt idx="42">
                  <c:v>0.97</c:v>
                </c:pt>
                <c:pt idx="43">
                  <c:v>0.97</c:v>
                </c:pt>
                <c:pt idx="44">
                  <c:v>0.95</c:v>
                </c:pt>
                <c:pt idx="45">
                  <c:v>0.88</c:v>
                </c:pt>
                <c:pt idx="46">
                  <c:v>0.92</c:v>
                </c:pt>
                <c:pt idx="47">
                  <c:v>0.89</c:v>
                </c:pt>
                <c:pt idx="48">
                  <c:v>0.77</c:v>
                </c:pt>
                <c:pt idx="49">
                  <c:v>0.86</c:v>
                </c:pt>
                <c:pt idx="50">
                  <c:v>0.66</c:v>
                </c:pt>
                <c:pt idx="51">
                  <c:v>0.81</c:v>
                </c:pt>
              </c:numCache>
            </c:numRef>
          </c:val>
          <c:smooth val="0"/>
          <c:extLst>
            <c:ext xmlns:c16="http://schemas.microsoft.com/office/drawing/2014/chart" uri="{C3380CC4-5D6E-409C-BE32-E72D297353CC}">
              <c16:uniqueId val="{00000001-0C00-4C8A-A5B2-01F02EFD387E}"/>
            </c:ext>
          </c:extLst>
        </c:ser>
        <c:ser>
          <c:idx val="6"/>
          <c:order val="12"/>
          <c:tx>
            <c:strRef>
              <c:f>'Order Fulfillment (2)'!$Q$4:$R$4</c:f>
              <c:strCache>
                <c:ptCount val="1"/>
                <c:pt idx="0">
                  <c:v>2018-19</c:v>
                </c:pt>
              </c:strCache>
            </c:strRef>
          </c:tx>
          <c:spPr>
            <a:ln w="44450" cap="rnd">
              <a:solidFill>
                <a:srgbClr val="0070C0"/>
              </a:solidFill>
              <a:round/>
            </a:ln>
            <a:effectLst/>
          </c:spPr>
          <c:marker>
            <c:symbol val="none"/>
          </c:marker>
          <c:val>
            <c:numRef>
              <c:f>'Order Fulfillment (2)'!$Q$6:$Q$57</c:f>
              <c:numCache>
                <c:formatCode>0%</c:formatCode>
                <c:ptCount val="52"/>
                <c:pt idx="0">
                  <c:v>0.82</c:v>
                </c:pt>
                <c:pt idx="1">
                  <c:v>0.86</c:v>
                </c:pt>
                <c:pt idx="2">
                  <c:v>0.91</c:v>
                </c:pt>
                <c:pt idx="3">
                  <c:v>0.95</c:v>
                </c:pt>
                <c:pt idx="4">
                  <c:v>0.92</c:v>
                </c:pt>
                <c:pt idx="5">
                  <c:v>0.95</c:v>
                </c:pt>
                <c:pt idx="6">
                  <c:v>0.96</c:v>
                </c:pt>
                <c:pt idx="7">
                  <c:v>0.96</c:v>
                </c:pt>
                <c:pt idx="8">
                  <c:v>0.93</c:v>
                </c:pt>
                <c:pt idx="9">
                  <c:v>0.94</c:v>
                </c:pt>
                <c:pt idx="10">
                  <c:v>0.96</c:v>
                </c:pt>
                <c:pt idx="11">
                  <c:v>0.93</c:v>
                </c:pt>
                <c:pt idx="12">
                  <c:v>0.91</c:v>
                </c:pt>
                <c:pt idx="13">
                  <c:v>0.91</c:v>
                </c:pt>
                <c:pt idx="14">
                  <c:v>0.84</c:v>
                </c:pt>
                <c:pt idx="15">
                  <c:v>0.93</c:v>
                </c:pt>
                <c:pt idx="16">
                  <c:v>0.94</c:v>
                </c:pt>
                <c:pt idx="17">
                  <c:v>0.9</c:v>
                </c:pt>
                <c:pt idx="18">
                  <c:v>0.8</c:v>
                </c:pt>
                <c:pt idx="19">
                  <c:v>0.91</c:v>
                </c:pt>
                <c:pt idx="20">
                  <c:v>0.91</c:v>
                </c:pt>
                <c:pt idx="21">
                  <c:v>0.93</c:v>
                </c:pt>
              </c:numCache>
            </c:numRef>
          </c:val>
          <c:smooth val="0"/>
          <c:extLst>
            <c:ext xmlns:c16="http://schemas.microsoft.com/office/drawing/2014/chart" uri="{C3380CC4-5D6E-409C-BE32-E72D297353CC}">
              <c16:uniqueId val="{00000002-0C00-4C8A-A5B2-01F02EFD387E}"/>
            </c:ext>
          </c:extLst>
        </c:ser>
        <c:dLbls>
          <c:showLegendKey val="0"/>
          <c:showVal val="0"/>
          <c:showCatName val="0"/>
          <c:showSerName val="0"/>
          <c:showPercent val="0"/>
          <c:showBubbleSize val="0"/>
        </c:dLbls>
        <c:smooth val="0"/>
        <c:axId val="864315152"/>
        <c:axId val="864312200"/>
        <c:extLst>
          <c:ext xmlns:c15="http://schemas.microsoft.com/office/drawing/2012/chart" uri="{02D57815-91ED-43cb-92C2-25804820EDAC}">
            <c15:filteredLineSeries>
              <c15:ser>
                <c:idx val="1"/>
                <c:order val="1"/>
                <c:tx>
                  <c:strRef>
                    <c:extLst>
                      <c:ext uri="{02D57815-91ED-43cb-92C2-25804820EDAC}">
                        <c15:formulaRef>
                          <c15:sqref>'Order Fulfillment (2)'!$C$4:$C$5</c15:sqref>
                        </c15:formulaRef>
                      </c:ext>
                    </c:extLst>
                    <c:strCache>
                      <c:ptCount val="2"/>
                      <c:pt idx="0">
                        <c:v>2013-14</c:v>
                      </c:pt>
                      <c:pt idx="1">
                        <c:v>CP</c:v>
                      </c:pt>
                    </c:strCache>
                  </c:strRef>
                </c:tx>
                <c:spPr>
                  <a:ln w="28575" cap="rnd">
                    <a:solidFill>
                      <a:schemeClr val="accent2"/>
                    </a:solidFill>
                    <a:round/>
                  </a:ln>
                  <a:effectLst/>
                </c:spPr>
                <c:marker>
                  <c:symbol val="none"/>
                </c:marker>
                <c:val>
                  <c:numRef>
                    <c:extLst>
                      <c:ext uri="{02D57815-91ED-43cb-92C2-25804820EDAC}">
                        <c15:formulaRef>
                          <c15:sqref>'Order Fulfillment (2)'!$C$6:$C$57</c15:sqref>
                        </c15:formulaRef>
                      </c:ext>
                    </c:extLst>
                    <c:numCache>
                      <c:formatCode>0%</c:formatCode>
                      <c:ptCount val="52"/>
                      <c:pt idx="0">
                        <c:v>0.74007594062823612</c:v>
                      </c:pt>
                      <c:pt idx="1">
                        <c:v>0.96433666191155487</c:v>
                      </c:pt>
                      <c:pt idx="2">
                        <c:v>0.69043862417166302</c:v>
                      </c:pt>
                      <c:pt idx="3">
                        <c:v>0.70160427807486636</c:v>
                      </c:pt>
                      <c:pt idx="4">
                        <c:v>0.78963343450852208</c:v>
                      </c:pt>
                      <c:pt idx="5">
                        <c:v>0.67464925012094823</c:v>
                      </c:pt>
                      <c:pt idx="6">
                        <c:v>0.90352836087539079</c:v>
                      </c:pt>
                      <c:pt idx="7">
                        <c:v>0.80659887943556752</c:v>
                      </c:pt>
                      <c:pt idx="8">
                        <c:v>1.0575057736720554</c:v>
                      </c:pt>
                      <c:pt idx="9">
                        <c:v>0.85767380848272845</c:v>
                      </c:pt>
                      <c:pt idx="10">
                        <c:v>0.94679802955665027</c:v>
                      </c:pt>
                      <c:pt idx="11">
                        <c:v>0.75338280226975118</c:v>
                      </c:pt>
                      <c:pt idx="12">
                        <c:v>0.46882907752472969</c:v>
                      </c:pt>
                      <c:pt idx="13">
                        <c:v>0.65545625587958611</c:v>
                      </c:pt>
                      <c:pt idx="14">
                        <c:v>0.86506511001347108</c:v>
                      </c:pt>
                      <c:pt idx="15">
                        <c:v>0.64506908051453071</c:v>
                      </c:pt>
                      <c:pt idx="16">
                        <c:v>0.84677049931287218</c:v>
                      </c:pt>
                      <c:pt idx="17">
                        <c:v>0.83816758747697973</c:v>
                      </c:pt>
                      <c:pt idx="18">
                        <c:v>0.51877934272300474</c:v>
                      </c:pt>
                      <c:pt idx="19">
                        <c:v>0.51</c:v>
                      </c:pt>
                      <c:pt idx="20">
                        <c:v>0.38223386520600144</c:v>
                      </c:pt>
                      <c:pt idx="21">
                        <c:v>0.4</c:v>
                      </c:pt>
                      <c:pt idx="22">
                        <c:v>0.53656532456861139</c:v>
                      </c:pt>
                      <c:pt idx="23">
                        <c:v>0.39649440918706558</c:v>
                      </c:pt>
                      <c:pt idx="24">
                        <c:v>0.61881929877135156</c:v>
                      </c:pt>
                      <c:pt idx="25">
                        <c:v>0.59676927765925025</c:v>
                      </c:pt>
                      <c:pt idx="26">
                        <c:v>0.7862306368330465</c:v>
                      </c:pt>
                      <c:pt idx="27">
                        <c:v>0.70526606010476978</c:v>
                      </c:pt>
                      <c:pt idx="28">
                        <c:v>0.8</c:v>
                      </c:pt>
                      <c:pt idx="29">
                        <c:v>0.96737263880938751</c:v>
                      </c:pt>
                      <c:pt idx="30">
                        <c:v>0.73363142765889489</c:v>
                      </c:pt>
                      <c:pt idx="31">
                        <c:v>0.859375</c:v>
                      </c:pt>
                      <c:pt idx="32">
                        <c:v>0.76383647798742138</c:v>
                      </c:pt>
                      <c:pt idx="33">
                        <c:v>0.6722560975609756</c:v>
                      </c:pt>
                      <c:pt idx="34">
                        <c:v>0.80208075303443149</c:v>
                      </c:pt>
                      <c:pt idx="35">
                        <c:v>0.68193535593892529</c:v>
                      </c:pt>
                      <c:pt idx="36">
                        <c:v>0.98038688876947877</c:v>
                      </c:pt>
                      <c:pt idx="37">
                        <c:v>0.74950884086444003</c:v>
                      </c:pt>
                      <c:pt idx="38">
                        <c:v>0.85405827263267431</c:v>
                      </c:pt>
                      <c:pt idx="39">
                        <c:v>0.8380792518434147</c:v>
                      </c:pt>
                      <c:pt idx="40">
                        <c:v>0.99949698189134806</c:v>
                      </c:pt>
                      <c:pt idx="41">
                        <c:v>0.94306569343065694</c:v>
                      </c:pt>
                      <c:pt idx="42">
                        <c:v>0.92611071513423615</c:v>
                      </c:pt>
                      <c:pt idx="43">
                        <c:v>0.97806823216659278</c:v>
                      </c:pt>
                      <c:pt idx="44">
                        <c:v>0.83018867924528306</c:v>
                      </c:pt>
                      <c:pt idx="45">
                        <c:v>0.9044283777677361</c:v>
                      </c:pt>
                      <c:pt idx="46">
                        <c:v>1.0089352196574832</c:v>
                      </c:pt>
                      <c:pt idx="47">
                        <c:v>1.0689887640449438</c:v>
                      </c:pt>
                      <c:pt idx="48">
                        <c:v>1.0406634563937935</c:v>
                      </c:pt>
                      <c:pt idx="49">
                        <c:v>0.99613020714773504</c:v>
                      </c:pt>
                      <c:pt idx="50">
                        <c:v>1.0601998537655375</c:v>
                      </c:pt>
                      <c:pt idx="51">
                        <c:v>0.61898890258939576</c:v>
                      </c:pt>
                    </c:numCache>
                  </c:numRef>
                </c:val>
                <c:smooth val="0"/>
                <c:extLst>
                  <c:ext xmlns:c16="http://schemas.microsoft.com/office/drawing/2014/chart" uri="{C3380CC4-5D6E-409C-BE32-E72D297353CC}">
                    <c16:uniqueId val="{00000003-0C00-4C8A-A5B2-01F02EFD387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'Order Fulfillment (2)'!$D$4:$D$5</c15:sqref>
                        </c15:formulaRef>
                      </c:ext>
                    </c:extLst>
                    <c:strCache>
                      <c:ptCount val="2"/>
                      <c:pt idx="0">
                        <c:v>2013-14</c:v>
                      </c:pt>
                      <c:pt idx="1">
                        <c:v>CP</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(2)'!$D$6:$D$57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4-0C00-4C8A-A5B2-01F02EFD387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'Order Fulfillment (2)'!$E$4:$E$5</c15:sqref>
                        </c15:formulaRef>
                      </c:ext>
                    </c:extLst>
                    <c:strCache>
                      <c:ptCount val="2"/>
                      <c:pt idx="0">
                        <c:v>2014-15</c:v>
                      </c:pt>
                      <c:pt idx="1">
                        <c:v>CN</c:v>
                      </c:pt>
                    </c:strCache>
                  </c:strRef>
                </c:tx>
                <c:spPr>
                  <a:ln w="28575" cap="rnd">
                    <a:solidFill>
                      <a:schemeClr val="accent4"/>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(2)'!$E$6:$E$57</c15:sqref>
                        </c15:formulaRef>
                      </c:ext>
                    </c:extLst>
                    <c:numCache>
                      <c:formatCode>0%</c:formatCode>
                      <c:ptCount val="52"/>
                      <c:pt idx="0">
                        <c:v>1.0201881615052921</c:v>
                      </c:pt>
                      <c:pt idx="1">
                        <c:v>0.84074605451936868</c:v>
                      </c:pt>
                      <c:pt idx="2">
                        <c:v>0.85603194619588063</c:v>
                      </c:pt>
                      <c:pt idx="3">
                        <c:v>0.96671742440722208</c:v>
                      </c:pt>
                      <c:pt idx="4">
                        <c:v>0.74956483899042647</c:v>
                      </c:pt>
                      <c:pt idx="5">
                        <c:v>0.89628482972136225</c:v>
                      </c:pt>
                      <c:pt idx="6">
                        <c:v>0.73142509135200973</c:v>
                      </c:pt>
                      <c:pt idx="7">
                        <c:v>0.89087914350422071</c:v>
                      </c:pt>
                      <c:pt idx="8">
                        <c:v>0.79500295101318119</c:v>
                      </c:pt>
                      <c:pt idx="9">
                        <c:v>0.96331384801451325</c:v>
                      </c:pt>
                      <c:pt idx="10">
                        <c:v>1.0210179270554296</c:v>
                      </c:pt>
                      <c:pt idx="11">
                        <c:v>0.95064724919093846</c:v>
                      </c:pt>
                      <c:pt idx="12">
                        <c:v>1.0431926751592357</c:v>
                      </c:pt>
                      <c:pt idx="13" formatCode="General">
                        <c:v>0</c:v>
                      </c:pt>
                      <c:pt idx="50" formatCode="General">
                        <c:v>0</c:v>
                      </c:pt>
                      <c:pt idx="51">
                        <c:v>0.94</c:v>
                      </c:pt>
                    </c:numCache>
                  </c:numRef>
                </c:val>
                <c:smooth val="0"/>
                <c:extLst xmlns:c15="http://schemas.microsoft.com/office/drawing/2012/chart">
                  <c:ext xmlns:c16="http://schemas.microsoft.com/office/drawing/2014/chart" uri="{C3380CC4-5D6E-409C-BE32-E72D297353CC}">
                    <c16:uniqueId val="{00000005-0C00-4C8A-A5B2-01F02EFD387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'Order Fulfillment (2)'!$F$4:$F$5</c15:sqref>
                        </c15:formulaRef>
                      </c:ext>
                    </c:extLst>
                    <c:strCache>
                      <c:ptCount val="2"/>
                      <c:pt idx="0">
                        <c:v>2014-15</c:v>
                      </c:pt>
                      <c:pt idx="1">
                        <c:v>CP</c:v>
                      </c:pt>
                    </c:strCache>
                  </c:strRef>
                </c:tx>
                <c:spPr>
                  <a:ln w="28575" cap="rnd">
                    <a:solidFill>
                      <a:schemeClr val="accent5"/>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(2)'!$F$6:$F$57</c15:sqref>
                        </c15:formulaRef>
                      </c:ext>
                    </c:extLst>
                    <c:numCache>
                      <c:formatCode>0%</c:formatCode>
                      <c:ptCount val="52"/>
                      <c:pt idx="0">
                        <c:v>1.0461437046802899</c:v>
                      </c:pt>
                      <c:pt idx="1">
                        <c:v>0.76204153778170569</c:v>
                      </c:pt>
                      <c:pt idx="2">
                        <c:v>1.0352045670789725</c:v>
                      </c:pt>
                      <c:pt idx="3">
                        <c:v>0.91956756756756752</c:v>
                      </c:pt>
                      <c:pt idx="4">
                        <c:v>0.88061385691717442</c:v>
                      </c:pt>
                      <c:pt idx="5">
                        <c:v>0.87545609340792996</c:v>
                      </c:pt>
                      <c:pt idx="6">
                        <c:v>1.0031272552321386</c:v>
                      </c:pt>
                      <c:pt idx="7">
                        <c:v>0.99325138587611472</c:v>
                      </c:pt>
                      <c:pt idx="8">
                        <c:v>1.1050564555719196</c:v>
                      </c:pt>
                      <c:pt idx="9">
                        <c:v>1.027027027027027</c:v>
                      </c:pt>
                      <c:pt idx="10">
                        <c:v>1.0260631001371743</c:v>
                      </c:pt>
                      <c:pt idx="11">
                        <c:v>1.0882574805129495</c:v>
                      </c:pt>
                      <c:pt idx="51">
                        <c:v>0.86</c:v>
                      </c:pt>
                    </c:numCache>
                  </c:numRef>
                </c:val>
                <c:smooth val="0"/>
                <c:extLst xmlns:c15="http://schemas.microsoft.com/office/drawing/2012/chart">
                  <c:ext xmlns:c16="http://schemas.microsoft.com/office/drawing/2014/chart" uri="{C3380CC4-5D6E-409C-BE32-E72D297353CC}">
                    <c16:uniqueId val="{00000006-0C00-4C8A-A5B2-01F02EFD387E}"/>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'Order Fulfillment (2)'!$G$4:$G$5</c15:sqref>
                        </c15:formulaRef>
                      </c:ext>
                    </c:extLst>
                    <c:strCache>
                      <c:ptCount val="2"/>
                      <c:pt idx="0">
                        <c:v>2014-15</c:v>
                      </c:pt>
                      <c:pt idx="1">
                        <c:v>CP</c:v>
                      </c:pt>
                    </c:strCache>
                  </c:strRef>
                </c:tx>
                <c:spPr>
                  <a:ln w="28575" cap="rnd">
                    <a:solidFill>
                      <a:schemeClr val="accent6"/>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(2)'!$G$6:$G$57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7-0C00-4C8A-A5B2-01F02EFD387E}"/>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'Order Fulfillment (2)'!$I$4:$I$5</c15:sqref>
                        </c15:formulaRef>
                      </c:ext>
                    </c:extLst>
                    <c:strCache>
                      <c:ptCount val="2"/>
                      <c:pt idx="0">
                        <c:v>2015-16</c:v>
                      </c:pt>
                      <c:pt idx="1">
                        <c:v>CP</c:v>
                      </c:pt>
                    </c:strCache>
                  </c:strRef>
                </c:tx>
                <c:spPr>
                  <a:ln w="28575" cap="rnd">
                    <a:solidFill>
                      <a:schemeClr val="accent2">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(2)'!$I$6:$I$57</c15:sqref>
                        </c15:formulaRef>
                      </c:ext>
                    </c:extLst>
                    <c:numCache>
                      <c:formatCode>0%</c:formatCode>
                      <c:ptCount val="52"/>
                      <c:pt idx="0">
                        <c:v>0.85</c:v>
                      </c:pt>
                      <c:pt idx="1">
                        <c:v>0.62</c:v>
                      </c:pt>
                      <c:pt idx="2">
                        <c:v>0.97</c:v>
                      </c:pt>
                      <c:pt idx="3">
                        <c:v>0.89</c:v>
                      </c:pt>
                      <c:pt idx="4">
                        <c:v>0.91</c:v>
                      </c:pt>
                      <c:pt idx="5">
                        <c:v>0.87</c:v>
                      </c:pt>
                      <c:pt idx="6">
                        <c:v>0.87</c:v>
                      </c:pt>
                      <c:pt idx="7">
                        <c:v>0.87</c:v>
                      </c:pt>
                      <c:pt idx="8">
                        <c:v>0.82</c:v>
                      </c:pt>
                      <c:pt idx="9">
                        <c:v>0.83</c:v>
                      </c:pt>
                      <c:pt idx="10">
                        <c:v>0.69</c:v>
                      </c:pt>
                      <c:pt idx="11">
                        <c:v>0.79</c:v>
                      </c:pt>
                      <c:pt idx="12">
                        <c:v>0.74</c:v>
                      </c:pt>
                      <c:pt idx="13">
                        <c:v>0.87</c:v>
                      </c:pt>
                      <c:pt idx="14">
                        <c:v>0.81</c:v>
                      </c:pt>
                      <c:pt idx="15">
                        <c:v>0.81</c:v>
                      </c:pt>
                      <c:pt idx="16">
                        <c:v>0.83</c:v>
                      </c:pt>
                      <c:pt idx="17">
                        <c:v>0.78</c:v>
                      </c:pt>
                      <c:pt idx="18">
                        <c:v>0.82</c:v>
                      </c:pt>
                      <c:pt idx="19">
                        <c:v>0.89</c:v>
                      </c:pt>
                      <c:pt idx="20">
                        <c:v>0.8</c:v>
                      </c:pt>
                      <c:pt idx="21">
                        <c:v>0.86</c:v>
                      </c:pt>
                      <c:pt idx="22">
                        <c:v>0.74</c:v>
                      </c:pt>
                      <c:pt idx="23">
                        <c:v>0.73</c:v>
                      </c:pt>
                      <c:pt idx="24">
                        <c:v>0.69</c:v>
                      </c:pt>
                      <c:pt idx="25">
                        <c:v>0.7</c:v>
                      </c:pt>
                      <c:pt idx="26">
                        <c:v>0.78</c:v>
                      </c:pt>
                      <c:pt idx="27">
                        <c:v>0.61</c:v>
                      </c:pt>
                      <c:pt idx="28">
                        <c:v>0.7</c:v>
                      </c:pt>
                      <c:pt idx="29">
                        <c:v>0.68</c:v>
                      </c:pt>
                      <c:pt idx="30">
                        <c:v>0.7</c:v>
                      </c:pt>
                      <c:pt idx="31">
                        <c:v>0.62</c:v>
                      </c:pt>
                      <c:pt idx="32">
                        <c:v>0.69</c:v>
                      </c:pt>
                      <c:pt idx="33">
                        <c:v>0.69</c:v>
                      </c:pt>
                      <c:pt idx="34">
                        <c:v>0.67</c:v>
                      </c:pt>
                      <c:pt idx="35">
                        <c:v>0.7</c:v>
                      </c:pt>
                      <c:pt idx="36">
                        <c:v>0.83</c:v>
                      </c:pt>
                      <c:pt idx="37">
                        <c:v>0.92</c:v>
                      </c:pt>
                      <c:pt idx="38">
                        <c:v>0.93</c:v>
                      </c:pt>
                      <c:pt idx="39">
                        <c:v>0.92</c:v>
                      </c:pt>
                      <c:pt idx="40">
                        <c:v>0.98</c:v>
                      </c:pt>
                      <c:pt idx="41">
                        <c:v>0.97</c:v>
                      </c:pt>
                      <c:pt idx="42">
                        <c:v>0.98</c:v>
                      </c:pt>
                      <c:pt idx="43">
                        <c:v>0.94</c:v>
                      </c:pt>
                      <c:pt idx="44">
                        <c:v>0.92</c:v>
                      </c:pt>
                      <c:pt idx="45">
                        <c:v>0.85</c:v>
                      </c:pt>
                      <c:pt idx="46">
                        <c:v>0.91</c:v>
                      </c:pt>
                      <c:pt idx="47">
                        <c:v>0.95</c:v>
                      </c:pt>
                      <c:pt idx="48">
                        <c:v>0.92</c:v>
                      </c:pt>
                      <c:pt idx="49">
                        <c:v>0.81</c:v>
                      </c:pt>
                      <c:pt idx="50">
                        <c:v>0.86</c:v>
                      </c:pt>
                      <c:pt idx="51">
                        <c:v>0.87</c:v>
                      </c:pt>
                    </c:numCache>
                  </c:numRef>
                </c:val>
                <c:smooth val="0"/>
                <c:extLst xmlns:c15="http://schemas.microsoft.com/office/drawing/2012/chart">
                  <c:ext xmlns:c16="http://schemas.microsoft.com/office/drawing/2014/chart" uri="{C3380CC4-5D6E-409C-BE32-E72D297353CC}">
                    <c16:uniqueId val="{00000008-0C00-4C8A-A5B2-01F02EFD387E}"/>
                  </c:ext>
                </c:extLst>
              </c15:ser>
            </c15:filteredLineSeries>
            <c15:filteredLineSeries>
              <c15:ser>
                <c:idx val="8"/>
                <c:order val="7"/>
                <c:tx>
                  <c:strRef>
                    <c:extLst xmlns:c15="http://schemas.microsoft.com/office/drawing/2012/chart">
                      <c:ext xmlns:c15="http://schemas.microsoft.com/office/drawing/2012/chart" uri="{02D57815-91ED-43cb-92C2-25804820EDAC}">
                        <c15:formulaRef>
                          <c15:sqref>'Order Fulfillment (2)'!$J$4:$J$5</c15:sqref>
                        </c15:formulaRef>
                      </c:ext>
                    </c:extLst>
                    <c:strCache>
                      <c:ptCount val="2"/>
                      <c:pt idx="0">
                        <c:v>2015-16</c:v>
                      </c:pt>
                      <c:pt idx="1">
                        <c:v>CP</c:v>
                      </c:pt>
                    </c:strCache>
                  </c:strRef>
                </c:tx>
                <c:spPr>
                  <a:ln w="28575" cap="rnd">
                    <a:solidFill>
                      <a:schemeClr val="accent3">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(2)'!$J$6:$J$57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9-0C00-4C8A-A5B2-01F02EFD387E}"/>
                  </c:ext>
                </c:extLst>
              </c15:ser>
            </c15:filteredLineSeries>
            <c15:filteredLineSeries>
              <c15:ser>
                <c:idx val="10"/>
                <c:order val="8"/>
                <c:tx>
                  <c:strRef>
                    <c:extLst xmlns:c15="http://schemas.microsoft.com/office/drawing/2012/chart">
                      <c:ext xmlns:c15="http://schemas.microsoft.com/office/drawing/2012/chart" uri="{02D57815-91ED-43cb-92C2-25804820EDAC}">
                        <c15:formulaRef>
                          <c15:sqref>'Order Fulfillment (2)'!$L$4:$L$5</c15:sqref>
                        </c15:formulaRef>
                      </c:ext>
                    </c:extLst>
                    <c:strCache>
                      <c:ptCount val="2"/>
                      <c:pt idx="0">
                        <c:v>2016-17</c:v>
                      </c:pt>
                      <c:pt idx="1">
                        <c:v>CP</c:v>
                      </c:pt>
                    </c:strCache>
                  </c:strRef>
                </c:tx>
                <c:spPr>
                  <a:ln w="28575" cap="rnd">
                    <a:solidFill>
                      <a:schemeClr val="accent5">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(2)'!$L$6:$L$57</c15:sqref>
                        </c15:formulaRef>
                      </c:ext>
                    </c:extLst>
                    <c:numCache>
                      <c:formatCode>0%</c:formatCode>
                      <c:ptCount val="52"/>
                      <c:pt idx="0">
                        <c:v>0.77</c:v>
                      </c:pt>
                      <c:pt idx="1">
                        <c:v>0.76</c:v>
                      </c:pt>
                      <c:pt idx="2">
                        <c:v>0.89</c:v>
                      </c:pt>
                      <c:pt idx="3">
                        <c:v>0.9</c:v>
                      </c:pt>
                      <c:pt idx="4">
                        <c:v>0.86</c:v>
                      </c:pt>
                      <c:pt idx="5">
                        <c:v>0.75</c:v>
                      </c:pt>
                      <c:pt idx="6">
                        <c:v>0.74</c:v>
                      </c:pt>
                      <c:pt idx="7">
                        <c:v>0.75</c:v>
                      </c:pt>
                      <c:pt idx="8">
                        <c:v>0.75</c:v>
                      </c:pt>
                      <c:pt idx="9">
                        <c:v>0.73</c:v>
                      </c:pt>
                      <c:pt idx="10">
                        <c:v>0.85</c:v>
                      </c:pt>
                      <c:pt idx="11">
                        <c:v>0.85</c:v>
                      </c:pt>
                      <c:pt idx="12">
                        <c:v>0.75</c:v>
                      </c:pt>
                      <c:pt idx="13">
                        <c:v>0.75</c:v>
                      </c:pt>
                      <c:pt idx="14">
                        <c:v>0.81</c:v>
                      </c:pt>
                      <c:pt idx="15">
                        <c:v>0.84</c:v>
                      </c:pt>
                      <c:pt idx="16">
                        <c:v>0.84</c:v>
                      </c:pt>
                      <c:pt idx="17">
                        <c:v>0.67</c:v>
                      </c:pt>
                      <c:pt idx="18">
                        <c:v>0.62</c:v>
                      </c:pt>
                      <c:pt idx="19">
                        <c:v>0.57999999999999996</c:v>
                      </c:pt>
                      <c:pt idx="20">
                        <c:v>0.74</c:v>
                      </c:pt>
                      <c:pt idx="21">
                        <c:v>0.85</c:v>
                      </c:pt>
                      <c:pt idx="22">
                        <c:v>0.78</c:v>
                      </c:pt>
                      <c:pt idx="23">
                        <c:v>0.73</c:v>
                      </c:pt>
                      <c:pt idx="24">
                        <c:v>0.87</c:v>
                      </c:pt>
                      <c:pt idx="25">
                        <c:v>0.7</c:v>
                      </c:pt>
                      <c:pt idx="26">
                        <c:v>0.56999999999999995</c:v>
                      </c:pt>
                      <c:pt idx="27">
                        <c:v>0.68</c:v>
                      </c:pt>
                      <c:pt idx="28">
                        <c:v>0.61</c:v>
                      </c:pt>
                      <c:pt idx="29">
                        <c:v>0.59</c:v>
                      </c:pt>
                      <c:pt idx="30">
                        <c:v>0.71</c:v>
                      </c:pt>
                      <c:pt idx="31">
                        <c:v>0.72</c:v>
                      </c:pt>
                      <c:pt idx="32">
                        <c:v>0.69</c:v>
                      </c:pt>
                      <c:pt idx="33">
                        <c:v>0.69</c:v>
                      </c:pt>
                      <c:pt idx="34">
                        <c:v>0.67</c:v>
                      </c:pt>
                      <c:pt idx="35">
                        <c:v>0.7</c:v>
                      </c:pt>
                      <c:pt idx="36">
                        <c:v>0.83</c:v>
                      </c:pt>
                      <c:pt idx="37">
                        <c:v>0.92</c:v>
                      </c:pt>
                      <c:pt idx="38">
                        <c:v>0.93</c:v>
                      </c:pt>
                      <c:pt idx="39">
                        <c:v>0.97</c:v>
                      </c:pt>
                      <c:pt idx="40">
                        <c:v>0.92</c:v>
                      </c:pt>
                      <c:pt idx="41">
                        <c:v>0.88</c:v>
                      </c:pt>
                      <c:pt idx="42">
                        <c:v>0.88</c:v>
                      </c:pt>
                      <c:pt idx="43">
                        <c:v>0.96</c:v>
                      </c:pt>
                      <c:pt idx="44">
                        <c:v>0.92</c:v>
                      </c:pt>
                      <c:pt idx="45">
                        <c:v>0.94</c:v>
                      </c:pt>
                      <c:pt idx="46">
                        <c:v>0.96</c:v>
                      </c:pt>
                      <c:pt idx="47">
                        <c:v>0.91</c:v>
                      </c:pt>
                      <c:pt idx="48">
                        <c:v>0.93</c:v>
                      </c:pt>
                      <c:pt idx="49">
                        <c:v>0.91</c:v>
                      </c:pt>
                      <c:pt idx="50">
                        <c:v>0.88</c:v>
                      </c:pt>
                      <c:pt idx="51">
                        <c:v>0.97</c:v>
                      </c:pt>
                    </c:numCache>
                  </c:numRef>
                </c:val>
                <c:smooth val="0"/>
                <c:extLst xmlns:c15="http://schemas.microsoft.com/office/drawing/2012/chart">
                  <c:ext xmlns:c16="http://schemas.microsoft.com/office/drawing/2014/chart" uri="{C3380CC4-5D6E-409C-BE32-E72D297353CC}">
                    <c16:uniqueId val="{0000000A-0C00-4C8A-A5B2-01F02EFD387E}"/>
                  </c:ext>
                </c:extLst>
              </c15:ser>
            </c15:filteredLineSeries>
            <c15:filteredLineSeries>
              <c15:ser>
                <c:idx val="11"/>
                <c:order val="9"/>
                <c:tx>
                  <c:strRef>
                    <c:extLst xmlns:c15="http://schemas.microsoft.com/office/drawing/2012/chart">
                      <c:ext xmlns:c15="http://schemas.microsoft.com/office/drawing/2012/chart" uri="{02D57815-91ED-43cb-92C2-25804820EDAC}">
                        <c15:formulaRef>
                          <c15:sqref>'Order Fulfillment (2)'!$M$4:$M$5</c15:sqref>
                        </c15:formulaRef>
                      </c:ext>
                    </c:extLst>
                    <c:strCache>
                      <c:ptCount val="2"/>
                      <c:pt idx="0">
                        <c:v>2016-17</c:v>
                      </c:pt>
                      <c:pt idx="1">
                        <c:v>CP</c:v>
                      </c:pt>
                    </c:strCache>
                  </c:strRef>
                </c:tx>
                <c:spPr>
                  <a:ln w="28575" cap="rnd">
                    <a:solidFill>
                      <a:schemeClr val="accent6">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(2)'!$M$6:$M$57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B-0C00-4C8A-A5B2-01F02EFD387E}"/>
                  </c:ext>
                </c:extLst>
              </c15:ser>
            </c15:filteredLineSeries>
            <c15:filteredLineSeries>
              <c15:ser>
                <c:idx val="13"/>
                <c:order val="11"/>
                <c:tx>
                  <c:strRef>
                    <c:extLst xmlns:c15="http://schemas.microsoft.com/office/drawing/2012/chart">
                      <c:ext xmlns:c15="http://schemas.microsoft.com/office/drawing/2012/chart" uri="{02D57815-91ED-43cb-92C2-25804820EDAC}">
                        <c15:formulaRef>
                          <c15:sqref>'Order Fulfillment (2)'!$O$4:$O$5</c15:sqref>
                        </c15:formulaRef>
                      </c:ext>
                    </c:extLst>
                    <c:strCache>
                      <c:ptCount val="2"/>
                      <c:pt idx="0">
                        <c:v>2017-18</c:v>
                      </c:pt>
                      <c:pt idx="1">
                        <c:v>CP</c:v>
                      </c:pt>
                    </c:strCache>
                  </c:strRef>
                </c:tx>
                <c:spPr>
                  <a:ln w="28575" cap="rnd">
                    <a:solidFill>
                      <a:schemeClr val="accent2">
                        <a:lumMod val="80000"/>
                        <a:lumOff val="2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(2)'!$O$6:$O$57</c15:sqref>
                        </c15:formulaRef>
                      </c:ext>
                    </c:extLst>
                    <c:numCache>
                      <c:formatCode>0%</c:formatCode>
                      <c:ptCount val="52"/>
                      <c:pt idx="0">
                        <c:v>0.96</c:v>
                      </c:pt>
                      <c:pt idx="1">
                        <c:v>0.9</c:v>
                      </c:pt>
                      <c:pt idx="2">
                        <c:v>0.88</c:v>
                      </c:pt>
                      <c:pt idx="3">
                        <c:v>0.87</c:v>
                      </c:pt>
                      <c:pt idx="4">
                        <c:v>0.89</c:v>
                      </c:pt>
                      <c:pt idx="5">
                        <c:v>0.85</c:v>
                      </c:pt>
                      <c:pt idx="6">
                        <c:v>0.9</c:v>
                      </c:pt>
                      <c:pt idx="7">
                        <c:v>0.92</c:v>
                      </c:pt>
                      <c:pt idx="8">
                        <c:v>0.95</c:v>
                      </c:pt>
                      <c:pt idx="9">
                        <c:v>0.87</c:v>
                      </c:pt>
                      <c:pt idx="10">
                        <c:v>0.92</c:v>
                      </c:pt>
                      <c:pt idx="11">
                        <c:v>0.94</c:v>
                      </c:pt>
                      <c:pt idx="12">
                        <c:v>0.93</c:v>
                      </c:pt>
                      <c:pt idx="13">
                        <c:v>0.9</c:v>
                      </c:pt>
                      <c:pt idx="14">
                        <c:v>0.87</c:v>
                      </c:pt>
                      <c:pt idx="15">
                        <c:v>0.87</c:v>
                      </c:pt>
                      <c:pt idx="16">
                        <c:v>0.9</c:v>
                      </c:pt>
                      <c:pt idx="17">
                        <c:v>0.78</c:v>
                      </c:pt>
                      <c:pt idx="18">
                        <c:v>0.87</c:v>
                      </c:pt>
                      <c:pt idx="19">
                        <c:v>0.87</c:v>
                      </c:pt>
                      <c:pt idx="20">
                        <c:v>0.88</c:v>
                      </c:pt>
                      <c:pt idx="21">
                        <c:v>0.9</c:v>
                      </c:pt>
                      <c:pt idx="22">
                        <c:v>0.82</c:v>
                      </c:pt>
                      <c:pt idx="23">
                        <c:v>0.81</c:v>
                      </c:pt>
                      <c:pt idx="24">
                        <c:v>0.82</c:v>
                      </c:pt>
                      <c:pt idx="25">
                        <c:v>0.78</c:v>
                      </c:pt>
                      <c:pt idx="26">
                        <c:v>0.69</c:v>
                      </c:pt>
                      <c:pt idx="27">
                        <c:v>0.69</c:v>
                      </c:pt>
                      <c:pt idx="28">
                        <c:v>0.66</c:v>
                      </c:pt>
                      <c:pt idx="29">
                        <c:v>0.5</c:v>
                      </c:pt>
                      <c:pt idx="30">
                        <c:v>0.54</c:v>
                      </c:pt>
                      <c:pt idx="31">
                        <c:v>0.56999999999999995</c:v>
                      </c:pt>
                      <c:pt idx="32">
                        <c:v>0.61</c:v>
                      </c:pt>
                      <c:pt idx="33">
                        <c:v>0.56000000000000005</c:v>
                      </c:pt>
                      <c:pt idx="34">
                        <c:v>0.69</c:v>
                      </c:pt>
                      <c:pt idx="35">
                        <c:v>0.53</c:v>
                      </c:pt>
                      <c:pt idx="36">
                        <c:v>0.61</c:v>
                      </c:pt>
                      <c:pt idx="37">
                        <c:v>0.53</c:v>
                      </c:pt>
                      <c:pt idx="38">
                        <c:v>0.7</c:v>
                      </c:pt>
                      <c:pt idx="39">
                        <c:v>0.76</c:v>
                      </c:pt>
                      <c:pt idx="40">
                        <c:v>0.84</c:v>
                      </c:pt>
                      <c:pt idx="41">
                        <c:v>0.96</c:v>
                      </c:pt>
                      <c:pt idx="42">
                        <c:v>0.97</c:v>
                      </c:pt>
                      <c:pt idx="43">
                        <c:v>0.91</c:v>
                      </c:pt>
                      <c:pt idx="44">
                        <c:v>0.92</c:v>
                      </c:pt>
                      <c:pt idx="45">
                        <c:v>0.96</c:v>
                      </c:pt>
                      <c:pt idx="46">
                        <c:v>0.94</c:v>
                      </c:pt>
                      <c:pt idx="47">
                        <c:v>0.94</c:v>
                      </c:pt>
                      <c:pt idx="48">
                        <c:v>0.91</c:v>
                      </c:pt>
                      <c:pt idx="49">
                        <c:v>0.87</c:v>
                      </c:pt>
                      <c:pt idx="50">
                        <c:v>0.86</c:v>
                      </c:pt>
                      <c:pt idx="51">
                        <c:v>0.89</c:v>
                      </c:pt>
                    </c:numCache>
                  </c:numRef>
                </c:val>
                <c:smooth val="0"/>
                <c:extLst xmlns:c15="http://schemas.microsoft.com/office/drawing/2012/chart">
                  <c:ext xmlns:c16="http://schemas.microsoft.com/office/drawing/2014/chart" uri="{C3380CC4-5D6E-409C-BE32-E72D297353CC}">
                    <c16:uniqueId val="{0000000C-0C00-4C8A-A5B2-01F02EFD387E}"/>
                  </c:ext>
                </c:extLst>
              </c15:ser>
            </c15:filteredLineSeries>
          </c:ext>
        </c:extLst>
      </c:lineChart>
      <c:catAx>
        <c:axId val="8643151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64312200"/>
        <c:crosses val="autoZero"/>
        <c:auto val="1"/>
        <c:lblAlgn val="ctr"/>
        <c:lblOffset val="100"/>
        <c:tickLblSkip val="2"/>
        <c:tickMarkSkip val="3"/>
        <c:noMultiLvlLbl val="0"/>
      </c:catAx>
      <c:valAx>
        <c:axId val="864312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64315152"/>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2"/>
          <c:tx>
            <c:strRef>
              <c:f>'OF - CN'!$C$4</c:f>
              <c:strCache>
                <c:ptCount val="1"/>
                <c:pt idx="0">
                  <c:v>VC</c:v>
                </c:pt>
              </c:strCache>
            </c:strRef>
          </c:tx>
          <c:spPr>
            <a:solidFill>
              <a:srgbClr val="0070C0"/>
            </a:solidFill>
            <a:ln>
              <a:noFill/>
            </a:ln>
            <a:effectLst/>
          </c:spPr>
          <c:invertIfNegative val="0"/>
          <c:val>
            <c:numRef>
              <c:f>'OF - CN'!$C$5:$C$56</c:f>
              <c:numCache>
                <c:formatCode>#,##0</c:formatCode>
                <c:ptCount val="52"/>
                <c:pt idx="0">
                  <c:v>2005</c:v>
                </c:pt>
                <c:pt idx="1">
                  <c:v>1834</c:v>
                </c:pt>
                <c:pt idx="2">
                  <c:v>2170</c:v>
                </c:pt>
                <c:pt idx="3">
                  <c:v>882</c:v>
                </c:pt>
                <c:pt idx="4">
                  <c:v>2021</c:v>
                </c:pt>
                <c:pt idx="5">
                  <c:v>2089</c:v>
                </c:pt>
                <c:pt idx="6">
                  <c:v>2233</c:v>
                </c:pt>
                <c:pt idx="7">
                  <c:v>2323</c:v>
                </c:pt>
                <c:pt idx="8">
                  <c:v>1994</c:v>
                </c:pt>
                <c:pt idx="9">
                  <c:v>2687</c:v>
                </c:pt>
                <c:pt idx="10">
                  <c:v>1809</c:v>
                </c:pt>
                <c:pt idx="11">
                  <c:v>1918</c:v>
                </c:pt>
                <c:pt idx="12">
                  <c:v>2426</c:v>
                </c:pt>
                <c:pt idx="13">
                  <c:v>2941</c:v>
                </c:pt>
                <c:pt idx="14">
                  <c:v>2338</c:v>
                </c:pt>
                <c:pt idx="15">
                  <c:v>2554</c:v>
                </c:pt>
                <c:pt idx="16">
                  <c:v>2113</c:v>
                </c:pt>
                <c:pt idx="17">
                  <c:v>2086</c:v>
                </c:pt>
                <c:pt idx="18">
                  <c:v>1914</c:v>
                </c:pt>
                <c:pt idx="19">
                  <c:v>2476</c:v>
                </c:pt>
                <c:pt idx="20">
                  <c:v>2476</c:v>
                </c:pt>
                <c:pt idx="21">
                  <c:v>1757</c:v>
                </c:pt>
                <c:pt idx="22">
                  <c:v>1491</c:v>
                </c:pt>
                <c:pt idx="23">
                  <c:v>1664</c:v>
                </c:pt>
                <c:pt idx="24">
                  <c:v>2358</c:v>
                </c:pt>
                <c:pt idx="25">
                  <c:v>1404</c:v>
                </c:pt>
                <c:pt idx="26">
                  <c:v>2198</c:v>
                </c:pt>
                <c:pt idx="27">
                  <c:v>1192</c:v>
                </c:pt>
                <c:pt idx="28">
                  <c:v>1254</c:v>
                </c:pt>
                <c:pt idx="29">
                  <c:v>1504</c:v>
                </c:pt>
                <c:pt idx="30">
                  <c:v>2306</c:v>
                </c:pt>
                <c:pt idx="31">
                  <c:v>2462</c:v>
                </c:pt>
                <c:pt idx="32">
                  <c:v>1883</c:v>
                </c:pt>
                <c:pt idx="33">
                  <c:v>2216</c:v>
                </c:pt>
                <c:pt idx="34">
                  <c:v>2699</c:v>
                </c:pt>
                <c:pt idx="35">
                  <c:v>2800</c:v>
                </c:pt>
                <c:pt idx="36">
                  <c:v>2489</c:v>
                </c:pt>
                <c:pt idx="37">
                  <c:v>2869</c:v>
                </c:pt>
                <c:pt idx="38">
                  <c:v>2883</c:v>
                </c:pt>
                <c:pt idx="39">
                  <c:v>2362</c:v>
                </c:pt>
                <c:pt idx="40">
                  <c:v>2199</c:v>
                </c:pt>
                <c:pt idx="41">
                  <c:v>2491</c:v>
                </c:pt>
                <c:pt idx="42">
                  <c:v>1820</c:v>
                </c:pt>
                <c:pt idx="43">
                  <c:v>2108</c:v>
                </c:pt>
                <c:pt idx="44">
                  <c:v>2145</c:v>
                </c:pt>
                <c:pt idx="45">
                  <c:v>2090</c:v>
                </c:pt>
                <c:pt idx="46">
                  <c:v>2240</c:v>
                </c:pt>
                <c:pt idx="47">
                  <c:v>1807</c:v>
                </c:pt>
                <c:pt idx="48">
                  <c:v>2039</c:v>
                </c:pt>
                <c:pt idx="49">
                  <c:v>1800</c:v>
                </c:pt>
                <c:pt idx="50">
                  <c:v>1386</c:v>
                </c:pt>
                <c:pt idx="51">
                  <c:v>1433</c:v>
                </c:pt>
              </c:numCache>
            </c:numRef>
          </c:val>
          <c:extLst>
            <c:ext xmlns:c16="http://schemas.microsoft.com/office/drawing/2014/chart" uri="{C3380CC4-5D6E-409C-BE32-E72D297353CC}">
              <c16:uniqueId val="{00000000-BBE2-480B-AD48-EC0858D2FE18}"/>
            </c:ext>
          </c:extLst>
        </c:ser>
        <c:ser>
          <c:idx val="3"/>
          <c:order val="3"/>
          <c:tx>
            <c:strRef>
              <c:f>'OF - CN'!$D$4</c:f>
              <c:strCache>
                <c:ptCount val="1"/>
                <c:pt idx="0">
                  <c:v>PR</c:v>
                </c:pt>
              </c:strCache>
            </c:strRef>
          </c:tx>
          <c:spPr>
            <a:solidFill>
              <a:srgbClr val="FF0000"/>
            </a:solidFill>
            <a:ln>
              <a:noFill/>
            </a:ln>
            <a:effectLst/>
          </c:spPr>
          <c:invertIfNegative val="0"/>
          <c:val>
            <c:numRef>
              <c:f>'OF - CN'!$D$5:$D$56</c:f>
              <c:numCache>
                <c:formatCode>#,##0</c:formatCode>
                <c:ptCount val="52"/>
                <c:pt idx="0">
                  <c:v>976</c:v>
                </c:pt>
                <c:pt idx="1">
                  <c:v>267</c:v>
                </c:pt>
                <c:pt idx="2">
                  <c:v>945</c:v>
                </c:pt>
                <c:pt idx="3">
                  <c:v>900</c:v>
                </c:pt>
                <c:pt idx="4">
                  <c:v>918</c:v>
                </c:pt>
                <c:pt idx="5">
                  <c:v>884</c:v>
                </c:pt>
                <c:pt idx="6">
                  <c:v>1029</c:v>
                </c:pt>
                <c:pt idx="7">
                  <c:v>966</c:v>
                </c:pt>
                <c:pt idx="8">
                  <c:v>1723</c:v>
                </c:pt>
                <c:pt idx="9">
                  <c:v>1831</c:v>
                </c:pt>
                <c:pt idx="10">
                  <c:v>1103</c:v>
                </c:pt>
                <c:pt idx="11">
                  <c:v>1638</c:v>
                </c:pt>
                <c:pt idx="12">
                  <c:v>755</c:v>
                </c:pt>
                <c:pt idx="13">
                  <c:v>933</c:v>
                </c:pt>
                <c:pt idx="14">
                  <c:v>1252</c:v>
                </c:pt>
                <c:pt idx="15">
                  <c:v>940</c:v>
                </c:pt>
                <c:pt idx="16">
                  <c:v>788</c:v>
                </c:pt>
                <c:pt idx="17">
                  <c:v>823</c:v>
                </c:pt>
                <c:pt idx="18">
                  <c:v>1221</c:v>
                </c:pt>
                <c:pt idx="19">
                  <c:v>1553</c:v>
                </c:pt>
                <c:pt idx="20">
                  <c:v>1067</c:v>
                </c:pt>
                <c:pt idx="21">
                  <c:v>725</c:v>
                </c:pt>
                <c:pt idx="22">
                  <c:v>1419</c:v>
                </c:pt>
                <c:pt idx="23">
                  <c:v>1042</c:v>
                </c:pt>
                <c:pt idx="24">
                  <c:v>1500</c:v>
                </c:pt>
                <c:pt idx="25">
                  <c:v>1497</c:v>
                </c:pt>
                <c:pt idx="26">
                  <c:v>1112</c:v>
                </c:pt>
                <c:pt idx="27">
                  <c:v>1037</c:v>
                </c:pt>
                <c:pt idx="28">
                  <c:v>678</c:v>
                </c:pt>
                <c:pt idx="29">
                  <c:v>995</c:v>
                </c:pt>
                <c:pt idx="30">
                  <c:v>862</c:v>
                </c:pt>
                <c:pt idx="31">
                  <c:v>1141</c:v>
                </c:pt>
                <c:pt idx="32">
                  <c:v>878</c:v>
                </c:pt>
                <c:pt idx="33">
                  <c:v>1844</c:v>
                </c:pt>
                <c:pt idx="34">
                  <c:v>1023</c:v>
                </c:pt>
                <c:pt idx="35">
                  <c:v>1283</c:v>
                </c:pt>
                <c:pt idx="36">
                  <c:v>1664</c:v>
                </c:pt>
                <c:pt idx="37">
                  <c:v>1766</c:v>
                </c:pt>
                <c:pt idx="38">
                  <c:v>1606</c:v>
                </c:pt>
                <c:pt idx="39">
                  <c:v>920</c:v>
                </c:pt>
                <c:pt idx="40">
                  <c:v>864</c:v>
                </c:pt>
                <c:pt idx="41">
                  <c:v>932</c:v>
                </c:pt>
                <c:pt idx="42">
                  <c:v>630</c:v>
                </c:pt>
                <c:pt idx="43">
                  <c:v>544</c:v>
                </c:pt>
                <c:pt idx="44">
                  <c:v>768</c:v>
                </c:pt>
                <c:pt idx="45">
                  <c:v>1138</c:v>
                </c:pt>
                <c:pt idx="46">
                  <c:v>1007</c:v>
                </c:pt>
                <c:pt idx="47">
                  <c:v>1100</c:v>
                </c:pt>
                <c:pt idx="48">
                  <c:v>791</c:v>
                </c:pt>
                <c:pt idx="49">
                  <c:v>987</c:v>
                </c:pt>
                <c:pt idx="50">
                  <c:v>1211</c:v>
                </c:pt>
                <c:pt idx="51">
                  <c:v>750</c:v>
                </c:pt>
              </c:numCache>
            </c:numRef>
          </c:val>
          <c:extLst>
            <c:ext xmlns:c16="http://schemas.microsoft.com/office/drawing/2014/chart" uri="{C3380CC4-5D6E-409C-BE32-E72D297353CC}">
              <c16:uniqueId val="{00000001-BBE2-480B-AD48-EC0858D2FE18}"/>
            </c:ext>
          </c:extLst>
        </c:ser>
        <c:ser>
          <c:idx val="4"/>
          <c:order val="4"/>
          <c:tx>
            <c:strRef>
              <c:f>'OF - CN'!$E$4</c:f>
              <c:strCache>
                <c:ptCount val="1"/>
                <c:pt idx="0">
                  <c:v>Tbay</c:v>
                </c:pt>
              </c:strCache>
            </c:strRef>
          </c:tx>
          <c:spPr>
            <a:solidFill>
              <a:srgbClr val="FFFF00"/>
            </a:solidFill>
            <a:ln>
              <a:noFill/>
            </a:ln>
            <a:effectLst/>
          </c:spPr>
          <c:invertIfNegative val="0"/>
          <c:val>
            <c:numRef>
              <c:f>'OF - CN'!$E$5:$E$56</c:f>
              <c:numCache>
                <c:formatCode>#,##0</c:formatCode>
                <c:ptCount val="52"/>
                <c:pt idx="0">
                  <c:v>286</c:v>
                </c:pt>
                <c:pt idx="1">
                  <c:v>249</c:v>
                </c:pt>
                <c:pt idx="2">
                  <c:v>304</c:v>
                </c:pt>
                <c:pt idx="3">
                  <c:v>561</c:v>
                </c:pt>
                <c:pt idx="4">
                  <c:v>517</c:v>
                </c:pt>
                <c:pt idx="5">
                  <c:v>914</c:v>
                </c:pt>
                <c:pt idx="6">
                  <c:v>827</c:v>
                </c:pt>
                <c:pt idx="7">
                  <c:v>1056</c:v>
                </c:pt>
                <c:pt idx="8">
                  <c:v>879</c:v>
                </c:pt>
                <c:pt idx="9">
                  <c:v>1120</c:v>
                </c:pt>
                <c:pt idx="10">
                  <c:v>623</c:v>
                </c:pt>
                <c:pt idx="11">
                  <c:v>858</c:v>
                </c:pt>
                <c:pt idx="12">
                  <c:v>661</c:v>
                </c:pt>
                <c:pt idx="13">
                  <c:v>615</c:v>
                </c:pt>
                <c:pt idx="14">
                  <c:v>389</c:v>
                </c:pt>
                <c:pt idx="15">
                  <c:v>636</c:v>
                </c:pt>
                <c:pt idx="16">
                  <c:v>608</c:v>
                </c:pt>
                <c:pt idx="17">
                  <c:v>709</c:v>
                </c:pt>
                <c:pt idx="18">
                  <c:v>645</c:v>
                </c:pt>
                <c:pt idx="19">
                  <c:v>661</c:v>
                </c:pt>
                <c:pt idx="20">
                  <c:v>573</c:v>
                </c:pt>
                <c:pt idx="21">
                  <c:v>313</c:v>
                </c:pt>
                <c:pt idx="22">
                  <c:v>216</c:v>
                </c:pt>
                <c:pt idx="23">
                  <c:v>53</c:v>
                </c:pt>
                <c:pt idx="24">
                  <c:v>132</c:v>
                </c:pt>
                <c:pt idx="25">
                  <c:v>21</c:v>
                </c:pt>
                <c:pt idx="26">
                  <c:v>30</c:v>
                </c:pt>
                <c:pt idx="27">
                  <c:v>15</c:v>
                </c:pt>
                <c:pt idx="28">
                  <c:v>0</c:v>
                </c:pt>
                <c:pt idx="29">
                  <c:v>45</c:v>
                </c:pt>
                <c:pt idx="30">
                  <c:v>47</c:v>
                </c:pt>
                <c:pt idx="31">
                  <c:v>150</c:v>
                </c:pt>
                <c:pt idx="32">
                  <c:v>143</c:v>
                </c:pt>
                <c:pt idx="33">
                  <c:v>447</c:v>
                </c:pt>
                <c:pt idx="34">
                  <c:v>323</c:v>
                </c:pt>
                <c:pt idx="35">
                  <c:v>858</c:v>
                </c:pt>
                <c:pt idx="36">
                  <c:v>282</c:v>
                </c:pt>
                <c:pt idx="37">
                  <c:v>516</c:v>
                </c:pt>
                <c:pt idx="38">
                  <c:v>468</c:v>
                </c:pt>
                <c:pt idx="39">
                  <c:v>714</c:v>
                </c:pt>
                <c:pt idx="40">
                  <c:v>511</c:v>
                </c:pt>
                <c:pt idx="41">
                  <c:v>538</c:v>
                </c:pt>
                <c:pt idx="42">
                  <c:v>490</c:v>
                </c:pt>
                <c:pt idx="43">
                  <c:v>590</c:v>
                </c:pt>
                <c:pt idx="44">
                  <c:v>627</c:v>
                </c:pt>
                <c:pt idx="45">
                  <c:v>533</c:v>
                </c:pt>
                <c:pt idx="46">
                  <c:v>599</c:v>
                </c:pt>
                <c:pt idx="47">
                  <c:v>412</c:v>
                </c:pt>
                <c:pt idx="48">
                  <c:v>503</c:v>
                </c:pt>
                <c:pt idx="49">
                  <c:v>519</c:v>
                </c:pt>
                <c:pt idx="50">
                  <c:v>499</c:v>
                </c:pt>
                <c:pt idx="51">
                  <c:v>598</c:v>
                </c:pt>
              </c:numCache>
            </c:numRef>
          </c:val>
          <c:extLst>
            <c:ext xmlns:c16="http://schemas.microsoft.com/office/drawing/2014/chart" uri="{C3380CC4-5D6E-409C-BE32-E72D297353CC}">
              <c16:uniqueId val="{00000002-BBE2-480B-AD48-EC0858D2FE18}"/>
            </c:ext>
          </c:extLst>
        </c:ser>
        <c:ser>
          <c:idx val="5"/>
          <c:order val="5"/>
          <c:tx>
            <c:strRef>
              <c:f>'OF - CN'!$F$4</c:f>
              <c:strCache>
                <c:ptCount val="1"/>
                <c:pt idx="0">
                  <c:v>Other</c:v>
                </c:pt>
              </c:strCache>
            </c:strRef>
          </c:tx>
          <c:spPr>
            <a:solidFill>
              <a:srgbClr val="00B050"/>
            </a:solidFill>
            <a:ln>
              <a:noFill/>
            </a:ln>
            <a:effectLst/>
          </c:spPr>
          <c:invertIfNegative val="0"/>
          <c:val>
            <c:numRef>
              <c:f>'OF - CN'!$F$5:$F$56</c:f>
              <c:numCache>
                <c:formatCode>General</c:formatCode>
                <c:ptCount val="52"/>
                <c:pt idx="0">
                  <c:v>400</c:v>
                </c:pt>
                <c:pt idx="1">
                  <c:v>455</c:v>
                </c:pt>
                <c:pt idx="2">
                  <c:v>313</c:v>
                </c:pt>
                <c:pt idx="3">
                  <c:v>633</c:v>
                </c:pt>
                <c:pt idx="4">
                  <c:v>277</c:v>
                </c:pt>
                <c:pt idx="5">
                  <c:v>809</c:v>
                </c:pt>
                <c:pt idx="6">
                  <c:v>763</c:v>
                </c:pt>
                <c:pt idx="7">
                  <c:v>467</c:v>
                </c:pt>
                <c:pt idx="8">
                  <c:v>472</c:v>
                </c:pt>
                <c:pt idx="9">
                  <c:v>644</c:v>
                </c:pt>
                <c:pt idx="10">
                  <c:v>880</c:v>
                </c:pt>
                <c:pt idx="11">
                  <c:v>199</c:v>
                </c:pt>
                <c:pt idx="12">
                  <c:v>640</c:v>
                </c:pt>
                <c:pt idx="13">
                  <c:v>673</c:v>
                </c:pt>
                <c:pt idx="14">
                  <c:v>833</c:v>
                </c:pt>
                <c:pt idx="15">
                  <c:v>753</c:v>
                </c:pt>
                <c:pt idx="16">
                  <c:v>793</c:v>
                </c:pt>
                <c:pt idx="17">
                  <c:v>594</c:v>
                </c:pt>
                <c:pt idx="18">
                  <c:v>537</c:v>
                </c:pt>
                <c:pt idx="19">
                  <c:v>841</c:v>
                </c:pt>
                <c:pt idx="20">
                  <c:v>846</c:v>
                </c:pt>
                <c:pt idx="21">
                  <c:v>559</c:v>
                </c:pt>
                <c:pt idx="22">
                  <c:v>499</c:v>
                </c:pt>
                <c:pt idx="23">
                  <c:v>701</c:v>
                </c:pt>
                <c:pt idx="24">
                  <c:v>763</c:v>
                </c:pt>
                <c:pt idx="25">
                  <c:v>696</c:v>
                </c:pt>
                <c:pt idx="26">
                  <c:v>644</c:v>
                </c:pt>
                <c:pt idx="27">
                  <c:v>712</c:v>
                </c:pt>
                <c:pt idx="28">
                  <c:v>606</c:v>
                </c:pt>
                <c:pt idx="29">
                  <c:v>422</c:v>
                </c:pt>
                <c:pt idx="30">
                  <c:v>806</c:v>
                </c:pt>
                <c:pt idx="31">
                  <c:v>1034</c:v>
                </c:pt>
                <c:pt idx="32">
                  <c:v>997</c:v>
                </c:pt>
                <c:pt idx="33">
                  <c:v>814</c:v>
                </c:pt>
                <c:pt idx="34">
                  <c:v>781</c:v>
                </c:pt>
                <c:pt idx="35">
                  <c:v>654</c:v>
                </c:pt>
                <c:pt idx="36">
                  <c:v>600</c:v>
                </c:pt>
                <c:pt idx="37">
                  <c:v>351</c:v>
                </c:pt>
                <c:pt idx="38">
                  <c:v>493</c:v>
                </c:pt>
                <c:pt idx="39">
                  <c:v>797</c:v>
                </c:pt>
                <c:pt idx="40">
                  <c:v>669</c:v>
                </c:pt>
                <c:pt idx="41">
                  <c:v>365</c:v>
                </c:pt>
                <c:pt idx="42">
                  <c:v>301</c:v>
                </c:pt>
                <c:pt idx="43">
                  <c:v>267</c:v>
                </c:pt>
                <c:pt idx="44">
                  <c:v>483</c:v>
                </c:pt>
                <c:pt idx="45">
                  <c:v>436</c:v>
                </c:pt>
                <c:pt idx="46">
                  <c:v>461</c:v>
                </c:pt>
                <c:pt idx="47">
                  <c:v>393</c:v>
                </c:pt>
                <c:pt idx="48">
                  <c:v>453</c:v>
                </c:pt>
                <c:pt idx="49">
                  <c:v>366</c:v>
                </c:pt>
                <c:pt idx="50">
                  <c:v>466</c:v>
                </c:pt>
                <c:pt idx="51">
                  <c:v>356</c:v>
                </c:pt>
              </c:numCache>
            </c:numRef>
          </c:val>
          <c:extLst>
            <c:ext xmlns:c16="http://schemas.microsoft.com/office/drawing/2014/chart" uri="{C3380CC4-5D6E-409C-BE32-E72D297353CC}">
              <c16:uniqueId val="{00000003-BBE2-480B-AD48-EC0858D2FE18}"/>
            </c:ext>
          </c:extLst>
        </c:ser>
        <c:dLbls>
          <c:showLegendKey val="0"/>
          <c:showVal val="0"/>
          <c:showCatName val="0"/>
          <c:showSerName val="0"/>
          <c:showPercent val="0"/>
          <c:showBubbleSize val="0"/>
        </c:dLbls>
        <c:gapWidth val="150"/>
        <c:overlap val="100"/>
        <c:axId val="748475840"/>
        <c:axId val="748482400"/>
        <c:extLst>
          <c:ext xmlns:c15="http://schemas.microsoft.com/office/drawing/2012/chart" uri="{02D57815-91ED-43cb-92C2-25804820EDAC}">
            <c15:filteredBarSeries>
              <c15:ser>
                <c:idx val="0"/>
                <c:order val="0"/>
                <c:tx>
                  <c:strRef>
                    <c:extLst>
                      <c:ext uri="{02D57815-91ED-43cb-92C2-25804820EDAC}">
                        <c15:formulaRef>
                          <c15:sqref>'OF - CN'!$A$4</c15:sqref>
                        </c15:formulaRef>
                      </c:ext>
                    </c:extLst>
                    <c:strCache>
                      <c:ptCount val="1"/>
                      <c:pt idx="0">
                        <c:v>Grain week</c:v>
                      </c:pt>
                    </c:strCache>
                  </c:strRef>
                </c:tx>
                <c:spPr>
                  <a:solidFill>
                    <a:schemeClr val="accent1"/>
                  </a:solidFill>
                  <a:ln>
                    <a:noFill/>
                  </a:ln>
                  <a:effectLst/>
                </c:spPr>
                <c:invertIfNegative val="0"/>
                <c:val>
                  <c:numRef>
                    <c:extLst>
                      <c:ext uri="{02D57815-91ED-43cb-92C2-25804820EDAC}">
                        <c15:formulaRef>
                          <c15:sqref>'OF - CN'!$A$5:$A$56</c15:sqref>
                        </c15:formulaRef>
                      </c:ext>
                    </c:extLst>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val>
                <c:extLst>
                  <c:ext xmlns:c16="http://schemas.microsoft.com/office/drawing/2014/chart" uri="{C3380CC4-5D6E-409C-BE32-E72D297353CC}">
                    <c16:uniqueId val="{00000006-BBE2-480B-AD48-EC0858D2FE18}"/>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'OF - CN'!$B$4</c15:sqref>
                        </c15:formulaRef>
                      </c:ext>
                    </c:extLst>
                    <c:strCache>
                      <c:ptCount val="1"/>
                      <c:pt idx="0">
                        <c:v>Total</c:v>
                      </c:pt>
                    </c:strCache>
                  </c:strRef>
                </c:tx>
                <c:spPr>
                  <a:solidFill>
                    <a:schemeClr val="accent2"/>
                  </a:solidFill>
                  <a:ln>
                    <a:noFill/>
                  </a:ln>
                  <a:effectLst/>
                </c:spPr>
                <c:invertIfNegative val="0"/>
                <c:val>
                  <c:numRef>
                    <c:extLst xmlns:c15="http://schemas.microsoft.com/office/drawing/2012/chart">
                      <c:ext xmlns:c15="http://schemas.microsoft.com/office/drawing/2012/chart" uri="{02D57815-91ED-43cb-92C2-25804820EDAC}">
                        <c15:formulaRef>
                          <c15:sqref>'OF - CN'!$B$5:$B$56</c15:sqref>
                        </c15:formulaRef>
                      </c:ext>
                    </c:extLst>
                    <c:numCache>
                      <c:formatCode>#,##0</c:formatCode>
                      <c:ptCount val="52"/>
                      <c:pt idx="0">
                        <c:v>3667</c:v>
                      </c:pt>
                      <c:pt idx="1">
                        <c:v>2805</c:v>
                      </c:pt>
                      <c:pt idx="2">
                        <c:v>3732</c:v>
                      </c:pt>
                      <c:pt idx="3">
                        <c:v>2976</c:v>
                      </c:pt>
                      <c:pt idx="4">
                        <c:v>3733</c:v>
                      </c:pt>
                      <c:pt idx="5">
                        <c:v>4696</c:v>
                      </c:pt>
                      <c:pt idx="6">
                        <c:v>4852</c:v>
                      </c:pt>
                      <c:pt idx="7">
                        <c:v>4812</c:v>
                      </c:pt>
                      <c:pt idx="8">
                        <c:v>5068</c:v>
                      </c:pt>
                      <c:pt idx="9">
                        <c:v>6282</c:v>
                      </c:pt>
                      <c:pt idx="10">
                        <c:v>4415</c:v>
                      </c:pt>
                      <c:pt idx="11">
                        <c:v>4613</c:v>
                      </c:pt>
                      <c:pt idx="12">
                        <c:v>4482</c:v>
                      </c:pt>
                      <c:pt idx="13">
                        <c:v>5162</c:v>
                      </c:pt>
                      <c:pt idx="14">
                        <c:v>4812</c:v>
                      </c:pt>
                      <c:pt idx="15">
                        <c:v>4883</c:v>
                      </c:pt>
                      <c:pt idx="16">
                        <c:v>4302</c:v>
                      </c:pt>
                      <c:pt idx="17">
                        <c:v>4212</c:v>
                      </c:pt>
                      <c:pt idx="18">
                        <c:v>4317</c:v>
                      </c:pt>
                      <c:pt idx="19">
                        <c:v>5531</c:v>
                      </c:pt>
                      <c:pt idx="20">
                        <c:v>4962</c:v>
                      </c:pt>
                      <c:pt idx="21">
                        <c:v>3354</c:v>
                      </c:pt>
                      <c:pt idx="22">
                        <c:v>3625</c:v>
                      </c:pt>
                      <c:pt idx="23">
                        <c:v>3460</c:v>
                      </c:pt>
                      <c:pt idx="24">
                        <c:v>4753</c:v>
                      </c:pt>
                      <c:pt idx="25">
                        <c:v>3618</c:v>
                      </c:pt>
                      <c:pt idx="26">
                        <c:v>3984</c:v>
                      </c:pt>
                      <c:pt idx="27">
                        <c:v>2956</c:v>
                      </c:pt>
                      <c:pt idx="28">
                        <c:v>2538</c:v>
                      </c:pt>
                      <c:pt idx="29">
                        <c:v>2966</c:v>
                      </c:pt>
                      <c:pt idx="30">
                        <c:v>4021</c:v>
                      </c:pt>
                      <c:pt idx="31">
                        <c:v>4787</c:v>
                      </c:pt>
                      <c:pt idx="32">
                        <c:v>3901</c:v>
                      </c:pt>
                      <c:pt idx="33">
                        <c:v>5321</c:v>
                      </c:pt>
                      <c:pt idx="34">
                        <c:v>4826</c:v>
                      </c:pt>
                      <c:pt idx="35">
                        <c:v>5595</c:v>
                      </c:pt>
                      <c:pt idx="36">
                        <c:v>5035</c:v>
                      </c:pt>
                      <c:pt idx="37">
                        <c:v>5503</c:v>
                      </c:pt>
                      <c:pt idx="38">
                        <c:v>5450</c:v>
                      </c:pt>
                      <c:pt idx="39">
                        <c:v>4793</c:v>
                      </c:pt>
                      <c:pt idx="40">
                        <c:v>4243</c:v>
                      </c:pt>
                      <c:pt idx="41">
                        <c:v>4326</c:v>
                      </c:pt>
                      <c:pt idx="42">
                        <c:v>3241</c:v>
                      </c:pt>
                      <c:pt idx="43">
                        <c:v>3509</c:v>
                      </c:pt>
                      <c:pt idx="44">
                        <c:v>4023</c:v>
                      </c:pt>
                      <c:pt idx="45">
                        <c:v>4197</c:v>
                      </c:pt>
                      <c:pt idx="46">
                        <c:v>4296</c:v>
                      </c:pt>
                      <c:pt idx="47">
                        <c:v>3712</c:v>
                      </c:pt>
                      <c:pt idx="48">
                        <c:v>3786</c:v>
                      </c:pt>
                      <c:pt idx="49">
                        <c:v>3672</c:v>
                      </c:pt>
                      <c:pt idx="50">
                        <c:v>3562</c:v>
                      </c:pt>
                      <c:pt idx="51">
                        <c:v>3137</c:v>
                      </c:pt>
                    </c:numCache>
                  </c:numRef>
                </c:val>
                <c:extLst xmlns:c15="http://schemas.microsoft.com/office/drawing/2012/chart">
                  <c:ext xmlns:c16="http://schemas.microsoft.com/office/drawing/2014/chart" uri="{C3380CC4-5D6E-409C-BE32-E72D297353CC}">
                    <c16:uniqueId val="{00000007-BBE2-480B-AD48-EC0858D2FE18}"/>
                  </c:ext>
                </c:extLst>
              </c15:ser>
            </c15:filteredBarSeries>
          </c:ext>
        </c:extLst>
      </c:barChart>
      <c:lineChart>
        <c:grouping val="standard"/>
        <c:varyColors val="0"/>
        <c:ser>
          <c:idx val="6"/>
          <c:order val="6"/>
          <c:tx>
            <c:strRef>
              <c:f>'OF - CN'!$G$4</c:f>
              <c:strCache>
                <c:ptCount val="1"/>
                <c:pt idx="0">
                  <c:v>Guidance</c:v>
                </c:pt>
              </c:strCache>
            </c:strRef>
          </c:tx>
          <c:spPr>
            <a:ln w="28575" cap="rnd">
              <a:solidFill>
                <a:schemeClr val="tx1"/>
              </a:solidFill>
              <a:round/>
            </a:ln>
            <a:effectLst/>
          </c:spPr>
          <c:marker>
            <c:symbol val="none"/>
          </c:marker>
          <c:val>
            <c:numRef>
              <c:f>'OF - CN'!$G$5:$G$56</c:f>
              <c:numCache>
                <c:formatCode>General</c:formatCode>
                <c:ptCount val="52"/>
                <c:pt idx="0">
                  <c:v>5500</c:v>
                </c:pt>
                <c:pt idx="1">
                  <c:v>5500</c:v>
                </c:pt>
                <c:pt idx="2">
                  <c:v>5500</c:v>
                </c:pt>
                <c:pt idx="3">
                  <c:v>5500</c:v>
                </c:pt>
                <c:pt idx="4">
                  <c:v>5500</c:v>
                </c:pt>
                <c:pt idx="5">
                  <c:v>5500</c:v>
                </c:pt>
                <c:pt idx="6">
                  <c:v>5500</c:v>
                </c:pt>
                <c:pt idx="7">
                  <c:v>5500</c:v>
                </c:pt>
                <c:pt idx="8">
                  <c:v>5500</c:v>
                </c:pt>
                <c:pt idx="9">
                  <c:v>5500</c:v>
                </c:pt>
                <c:pt idx="10">
                  <c:v>5500</c:v>
                </c:pt>
                <c:pt idx="11">
                  <c:v>5500</c:v>
                </c:pt>
                <c:pt idx="12">
                  <c:v>5500</c:v>
                </c:pt>
                <c:pt idx="13">
                  <c:v>5500</c:v>
                </c:pt>
                <c:pt idx="14">
                  <c:v>5500</c:v>
                </c:pt>
                <c:pt idx="15">
                  <c:v>5500</c:v>
                </c:pt>
                <c:pt idx="16">
                  <c:v>5500</c:v>
                </c:pt>
                <c:pt idx="17">
                  <c:v>5500</c:v>
                </c:pt>
                <c:pt idx="18">
                  <c:v>5500</c:v>
                </c:pt>
                <c:pt idx="19">
                  <c:v>4000</c:v>
                </c:pt>
                <c:pt idx="20">
                  <c:v>4000</c:v>
                </c:pt>
                <c:pt idx="21">
                  <c:v>4000</c:v>
                </c:pt>
                <c:pt idx="22">
                  <c:v>4000</c:v>
                </c:pt>
                <c:pt idx="23">
                  <c:v>4000</c:v>
                </c:pt>
                <c:pt idx="24">
                  <c:v>4000</c:v>
                </c:pt>
                <c:pt idx="25">
                  <c:v>4000</c:v>
                </c:pt>
                <c:pt idx="26">
                  <c:v>4000</c:v>
                </c:pt>
                <c:pt idx="27">
                  <c:v>4000</c:v>
                </c:pt>
                <c:pt idx="28">
                  <c:v>4000</c:v>
                </c:pt>
                <c:pt idx="29">
                  <c:v>4000</c:v>
                </c:pt>
                <c:pt idx="30">
                  <c:v>4000</c:v>
                </c:pt>
                <c:pt idx="31">
                  <c:v>5000</c:v>
                </c:pt>
                <c:pt idx="32">
                  <c:v>5000</c:v>
                </c:pt>
                <c:pt idx="33">
                  <c:v>5000</c:v>
                </c:pt>
                <c:pt idx="34">
                  <c:v>5000</c:v>
                </c:pt>
                <c:pt idx="35">
                  <c:v>5000</c:v>
                </c:pt>
                <c:pt idx="36">
                  <c:v>5000</c:v>
                </c:pt>
                <c:pt idx="37">
                  <c:v>5000</c:v>
                </c:pt>
                <c:pt idx="38">
                  <c:v>5000</c:v>
                </c:pt>
                <c:pt idx="39">
                  <c:v>5000</c:v>
                </c:pt>
                <c:pt idx="40">
                  <c:v>5000</c:v>
                </c:pt>
                <c:pt idx="41">
                  <c:v>5000</c:v>
                </c:pt>
                <c:pt idx="42">
                  <c:v>5000</c:v>
                </c:pt>
                <c:pt idx="43">
                  <c:v>5000</c:v>
                </c:pt>
                <c:pt idx="44">
                  <c:v>5000</c:v>
                </c:pt>
                <c:pt idx="45">
                  <c:v>5000</c:v>
                </c:pt>
                <c:pt idx="46">
                  <c:v>5000</c:v>
                </c:pt>
                <c:pt idx="47">
                  <c:v>5000</c:v>
                </c:pt>
                <c:pt idx="48">
                  <c:v>5500</c:v>
                </c:pt>
                <c:pt idx="49">
                  <c:v>5500</c:v>
                </c:pt>
                <c:pt idx="50">
                  <c:v>5500</c:v>
                </c:pt>
                <c:pt idx="51">
                  <c:v>5500</c:v>
                </c:pt>
              </c:numCache>
            </c:numRef>
          </c:val>
          <c:smooth val="0"/>
          <c:extLst>
            <c:ext xmlns:c16="http://schemas.microsoft.com/office/drawing/2014/chart" uri="{C3380CC4-5D6E-409C-BE32-E72D297353CC}">
              <c16:uniqueId val="{00000004-BBE2-480B-AD48-EC0858D2FE18}"/>
            </c:ext>
          </c:extLst>
        </c:ser>
        <c:dLbls>
          <c:showLegendKey val="0"/>
          <c:showVal val="0"/>
          <c:showCatName val="0"/>
          <c:showSerName val="0"/>
          <c:showPercent val="0"/>
          <c:showBubbleSize val="0"/>
        </c:dLbls>
        <c:marker val="1"/>
        <c:smooth val="0"/>
        <c:axId val="748475840"/>
        <c:axId val="748482400"/>
      </c:lineChart>
      <c:lineChart>
        <c:grouping val="stacked"/>
        <c:varyColors val="0"/>
        <c:ser>
          <c:idx val="7"/>
          <c:order val="7"/>
          <c:tx>
            <c:strRef>
              <c:f>'OF - CN'!$H$4</c:f>
              <c:strCache>
                <c:ptCount val="1"/>
                <c:pt idx="0">
                  <c:v>ATC OF</c:v>
                </c:pt>
              </c:strCache>
            </c:strRef>
          </c:tx>
          <c:spPr>
            <a:ln w="41275" cap="rnd">
              <a:solidFill>
                <a:srgbClr val="7030A0"/>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f>'OF - CN'!$H$5:$H$56</c:f>
              <c:numCache>
                <c:formatCode>0%</c:formatCode>
                <c:ptCount val="52"/>
                <c:pt idx="0">
                  <c:v>0.94</c:v>
                </c:pt>
                <c:pt idx="1">
                  <c:v>0.89</c:v>
                </c:pt>
                <c:pt idx="2">
                  <c:v>0.94</c:v>
                </c:pt>
                <c:pt idx="3">
                  <c:v>0.89</c:v>
                </c:pt>
                <c:pt idx="4">
                  <c:v>0.83</c:v>
                </c:pt>
                <c:pt idx="5">
                  <c:v>0.66</c:v>
                </c:pt>
                <c:pt idx="6">
                  <c:v>0.87</c:v>
                </c:pt>
                <c:pt idx="7">
                  <c:v>0.81</c:v>
                </c:pt>
                <c:pt idx="8">
                  <c:v>0.83</c:v>
                </c:pt>
                <c:pt idx="9">
                  <c:v>0.83</c:v>
                </c:pt>
                <c:pt idx="10">
                  <c:v>0.68</c:v>
                </c:pt>
                <c:pt idx="11">
                  <c:v>0.51</c:v>
                </c:pt>
                <c:pt idx="12">
                  <c:v>0.66</c:v>
                </c:pt>
                <c:pt idx="13">
                  <c:v>0.59</c:v>
                </c:pt>
                <c:pt idx="14">
                  <c:v>0.74</c:v>
                </c:pt>
                <c:pt idx="15">
                  <c:v>0.64</c:v>
                </c:pt>
                <c:pt idx="16">
                  <c:v>0.56000000000000005</c:v>
                </c:pt>
                <c:pt idx="17">
                  <c:v>0.56999999999999995</c:v>
                </c:pt>
                <c:pt idx="18">
                  <c:v>0.56000000000000005</c:v>
                </c:pt>
                <c:pt idx="19">
                  <c:v>0.7</c:v>
                </c:pt>
                <c:pt idx="20">
                  <c:v>0.9</c:v>
                </c:pt>
                <c:pt idx="21">
                  <c:v>0.77</c:v>
                </c:pt>
                <c:pt idx="22">
                  <c:v>0.75</c:v>
                </c:pt>
                <c:pt idx="23">
                  <c:v>0.62</c:v>
                </c:pt>
                <c:pt idx="24">
                  <c:v>0.6</c:v>
                </c:pt>
                <c:pt idx="25">
                  <c:v>0.56999999999999995</c:v>
                </c:pt>
                <c:pt idx="26">
                  <c:v>0.54</c:v>
                </c:pt>
                <c:pt idx="27">
                  <c:v>0.34</c:v>
                </c:pt>
                <c:pt idx="28">
                  <c:v>0.17</c:v>
                </c:pt>
                <c:pt idx="29">
                  <c:v>0.17</c:v>
                </c:pt>
                <c:pt idx="30">
                  <c:v>0.36</c:v>
                </c:pt>
                <c:pt idx="31">
                  <c:v>0.5</c:v>
                </c:pt>
                <c:pt idx="32">
                  <c:v>0.74</c:v>
                </c:pt>
                <c:pt idx="33">
                  <c:v>0.76</c:v>
                </c:pt>
                <c:pt idx="34">
                  <c:v>0.69</c:v>
                </c:pt>
                <c:pt idx="35">
                  <c:v>0.83</c:v>
                </c:pt>
                <c:pt idx="36">
                  <c:v>0.84</c:v>
                </c:pt>
                <c:pt idx="37">
                  <c:v>0.91</c:v>
                </c:pt>
                <c:pt idx="38">
                  <c:v>0.83</c:v>
                </c:pt>
                <c:pt idx="39">
                  <c:v>0.86</c:v>
                </c:pt>
                <c:pt idx="40">
                  <c:v>0.92</c:v>
                </c:pt>
                <c:pt idx="41">
                  <c:v>0.95</c:v>
                </c:pt>
                <c:pt idx="42">
                  <c:v>0.97</c:v>
                </c:pt>
                <c:pt idx="43">
                  <c:v>0.97</c:v>
                </c:pt>
                <c:pt idx="44">
                  <c:v>0.95</c:v>
                </c:pt>
                <c:pt idx="45">
                  <c:v>0.88</c:v>
                </c:pt>
                <c:pt idx="46">
                  <c:v>0.92</c:v>
                </c:pt>
                <c:pt idx="47">
                  <c:v>0.89</c:v>
                </c:pt>
                <c:pt idx="48">
                  <c:v>0.77</c:v>
                </c:pt>
                <c:pt idx="49">
                  <c:v>0.87</c:v>
                </c:pt>
                <c:pt idx="50">
                  <c:v>0.86</c:v>
                </c:pt>
                <c:pt idx="51">
                  <c:v>0.89</c:v>
                </c:pt>
              </c:numCache>
            </c:numRef>
          </c:val>
          <c:smooth val="0"/>
          <c:extLst>
            <c:ext xmlns:c16="http://schemas.microsoft.com/office/drawing/2014/chart" uri="{C3380CC4-5D6E-409C-BE32-E72D297353CC}">
              <c16:uniqueId val="{00000005-BBE2-480B-AD48-EC0858D2FE18}"/>
            </c:ext>
          </c:extLst>
        </c:ser>
        <c:dLbls>
          <c:showLegendKey val="0"/>
          <c:showVal val="0"/>
          <c:showCatName val="0"/>
          <c:showSerName val="0"/>
          <c:showPercent val="0"/>
          <c:showBubbleSize val="0"/>
        </c:dLbls>
        <c:marker val="1"/>
        <c:smooth val="0"/>
        <c:axId val="599496344"/>
        <c:axId val="599503232"/>
      </c:lineChart>
      <c:catAx>
        <c:axId val="74847584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8482400"/>
        <c:crosses val="autoZero"/>
        <c:auto val="1"/>
        <c:lblAlgn val="ctr"/>
        <c:lblOffset val="100"/>
        <c:tickLblSkip val="3"/>
        <c:noMultiLvlLbl val="0"/>
      </c:catAx>
      <c:valAx>
        <c:axId val="74848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8475840"/>
        <c:crosses val="autoZero"/>
        <c:crossBetween val="between"/>
      </c:valAx>
      <c:valAx>
        <c:axId val="599503232"/>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9496344"/>
        <c:crosses val="max"/>
        <c:crossBetween val="between"/>
      </c:valAx>
      <c:catAx>
        <c:axId val="599496344"/>
        <c:scaling>
          <c:orientation val="minMax"/>
        </c:scaling>
        <c:delete val="1"/>
        <c:axPos val="b"/>
        <c:majorTickMark val="out"/>
        <c:minorTickMark val="none"/>
        <c:tickLblPos val="nextTo"/>
        <c:crossAx val="599503232"/>
        <c:crosses val="autoZero"/>
        <c:auto val="1"/>
        <c:lblAlgn val="ctr"/>
        <c:lblOffset val="100"/>
        <c:noMultiLvlLbl val="0"/>
      </c:catAx>
      <c:spPr>
        <a:noFill/>
        <a:ln>
          <a:noFill/>
        </a:ln>
        <a:effectLst/>
      </c:spPr>
    </c:plotArea>
    <c:legend>
      <c:legendPos val="b"/>
      <c:layout>
        <c:manualLayout>
          <c:xMode val="edge"/>
          <c:yMode val="edge"/>
          <c:x val="0.11254743624977342"/>
          <c:y val="0.92797173571704794"/>
          <c:w val="0.72913950106908199"/>
          <c:h val="5.541910709437183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'Order Fulfillment (2)'!$C$4:$C$5</c:f>
              <c:strCache>
                <c:ptCount val="2"/>
                <c:pt idx="0">
                  <c:v>2013-14</c:v>
                </c:pt>
                <c:pt idx="1">
                  <c:v>CP</c:v>
                </c:pt>
              </c:strCache>
            </c:strRef>
          </c:tx>
          <c:spPr>
            <a:ln w="28575" cap="rnd">
              <a:solidFill>
                <a:srgbClr val="FF0000"/>
              </a:solidFill>
              <a:round/>
            </a:ln>
            <a:effectLst/>
          </c:spPr>
          <c:marker>
            <c:symbol val="none"/>
          </c:marker>
          <c:val>
            <c:numRef>
              <c:f>'Order Fulfillment (2)'!$C$6:$C$57</c:f>
              <c:numCache>
                <c:formatCode>0%</c:formatCode>
                <c:ptCount val="52"/>
                <c:pt idx="0">
                  <c:v>0.74007594062823612</c:v>
                </c:pt>
                <c:pt idx="1">
                  <c:v>0.96433666191155487</c:v>
                </c:pt>
                <c:pt idx="2">
                  <c:v>0.69043862417166302</c:v>
                </c:pt>
                <c:pt idx="3">
                  <c:v>0.70160427807486636</c:v>
                </c:pt>
                <c:pt idx="4">
                  <c:v>0.78963343450852208</c:v>
                </c:pt>
                <c:pt idx="5">
                  <c:v>0.67464925012094823</c:v>
                </c:pt>
                <c:pt idx="6">
                  <c:v>0.90352836087539079</c:v>
                </c:pt>
                <c:pt idx="7">
                  <c:v>0.80659887943556752</c:v>
                </c:pt>
                <c:pt idx="8">
                  <c:v>1.0575057736720554</c:v>
                </c:pt>
                <c:pt idx="9">
                  <c:v>0.85767380848272845</c:v>
                </c:pt>
                <c:pt idx="10">
                  <c:v>0.94679802955665027</c:v>
                </c:pt>
                <c:pt idx="11">
                  <c:v>0.75338280226975118</c:v>
                </c:pt>
                <c:pt idx="12">
                  <c:v>0.46882907752472969</c:v>
                </c:pt>
                <c:pt idx="13">
                  <c:v>0.65545625587958611</c:v>
                </c:pt>
                <c:pt idx="14">
                  <c:v>0.86506511001347108</c:v>
                </c:pt>
                <c:pt idx="15">
                  <c:v>0.64506908051453071</c:v>
                </c:pt>
                <c:pt idx="16">
                  <c:v>0.84677049931287218</c:v>
                </c:pt>
                <c:pt idx="17">
                  <c:v>0.83816758747697973</c:v>
                </c:pt>
                <c:pt idx="18">
                  <c:v>0.51877934272300474</c:v>
                </c:pt>
                <c:pt idx="19">
                  <c:v>0.51</c:v>
                </c:pt>
                <c:pt idx="20">
                  <c:v>0.38223386520600144</c:v>
                </c:pt>
                <c:pt idx="21">
                  <c:v>0.4</c:v>
                </c:pt>
                <c:pt idx="22">
                  <c:v>0.53656532456861139</c:v>
                </c:pt>
                <c:pt idx="23">
                  <c:v>0.39649440918706558</c:v>
                </c:pt>
                <c:pt idx="24">
                  <c:v>0.61881929877135156</c:v>
                </c:pt>
                <c:pt idx="25">
                  <c:v>0.59676927765925025</c:v>
                </c:pt>
                <c:pt idx="26">
                  <c:v>0.7862306368330465</c:v>
                </c:pt>
                <c:pt idx="27">
                  <c:v>0.70526606010476978</c:v>
                </c:pt>
                <c:pt idx="28">
                  <c:v>0.8</c:v>
                </c:pt>
                <c:pt idx="29">
                  <c:v>0.96737263880938751</c:v>
                </c:pt>
                <c:pt idx="30">
                  <c:v>0.73363142765889489</c:v>
                </c:pt>
                <c:pt idx="31">
                  <c:v>0.859375</c:v>
                </c:pt>
                <c:pt idx="32">
                  <c:v>0.76383647798742138</c:v>
                </c:pt>
                <c:pt idx="33">
                  <c:v>0.6722560975609756</c:v>
                </c:pt>
                <c:pt idx="34">
                  <c:v>0.80208075303443149</c:v>
                </c:pt>
                <c:pt idx="35">
                  <c:v>0.68193535593892529</c:v>
                </c:pt>
                <c:pt idx="36">
                  <c:v>0.98038688876947877</c:v>
                </c:pt>
                <c:pt idx="37">
                  <c:v>0.74950884086444003</c:v>
                </c:pt>
                <c:pt idx="38">
                  <c:v>0.85405827263267431</c:v>
                </c:pt>
                <c:pt idx="39">
                  <c:v>0.8380792518434147</c:v>
                </c:pt>
                <c:pt idx="40">
                  <c:v>0.99949698189134806</c:v>
                </c:pt>
                <c:pt idx="41">
                  <c:v>0.94306569343065694</c:v>
                </c:pt>
                <c:pt idx="42">
                  <c:v>0.92611071513423615</c:v>
                </c:pt>
                <c:pt idx="43">
                  <c:v>0.97806823216659278</c:v>
                </c:pt>
                <c:pt idx="44">
                  <c:v>0.83018867924528306</c:v>
                </c:pt>
                <c:pt idx="45">
                  <c:v>0.9044283777677361</c:v>
                </c:pt>
                <c:pt idx="46">
                  <c:v>1.0089352196574832</c:v>
                </c:pt>
                <c:pt idx="47">
                  <c:v>1.0689887640449438</c:v>
                </c:pt>
                <c:pt idx="48">
                  <c:v>1.0406634563937935</c:v>
                </c:pt>
                <c:pt idx="49">
                  <c:v>0.99613020714773504</c:v>
                </c:pt>
                <c:pt idx="50">
                  <c:v>1.0601998537655375</c:v>
                </c:pt>
                <c:pt idx="51">
                  <c:v>0.61898890258939576</c:v>
                </c:pt>
              </c:numCache>
            </c:numRef>
          </c:val>
          <c:smooth val="0"/>
          <c:extLst>
            <c:ext xmlns:c16="http://schemas.microsoft.com/office/drawing/2014/chart" uri="{C3380CC4-5D6E-409C-BE32-E72D297353CC}">
              <c16:uniqueId val="{00000000-B71E-4185-93AF-5976E29898B5}"/>
            </c:ext>
          </c:extLst>
        </c:ser>
        <c:ser>
          <c:idx val="13"/>
          <c:order val="11"/>
          <c:tx>
            <c:strRef>
              <c:f>'Order Fulfillment (2)'!$O$4:$O$5</c:f>
              <c:strCache>
                <c:ptCount val="2"/>
                <c:pt idx="0">
                  <c:v>2017-18</c:v>
                </c:pt>
                <c:pt idx="1">
                  <c:v>CP</c:v>
                </c:pt>
              </c:strCache>
            </c:strRef>
          </c:tx>
          <c:spPr>
            <a:ln w="22225" cap="rnd">
              <a:solidFill>
                <a:schemeClr val="tx1"/>
              </a:solidFill>
              <a:round/>
            </a:ln>
            <a:effectLst/>
          </c:spPr>
          <c:marker>
            <c:symbol val="none"/>
          </c:marker>
          <c:val>
            <c:numRef>
              <c:f>'Order Fulfillment (2)'!$O$6:$O$57</c:f>
              <c:numCache>
                <c:formatCode>0%</c:formatCode>
                <c:ptCount val="52"/>
                <c:pt idx="0">
                  <c:v>0.96</c:v>
                </c:pt>
                <c:pt idx="1">
                  <c:v>0.9</c:v>
                </c:pt>
                <c:pt idx="2">
                  <c:v>0.88</c:v>
                </c:pt>
                <c:pt idx="3">
                  <c:v>0.87</c:v>
                </c:pt>
                <c:pt idx="4">
                  <c:v>0.89</c:v>
                </c:pt>
                <c:pt idx="5">
                  <c:v>0.85</c:v>
                </c:pt>
                <c:pt idx="6">
                  <c:v>0.9</c:v>
                </c:pt>
                <c:pt idx="7">
                  <c:v>0.92</c:v>
                </c:pt>
                <c:pt idx="8">
                  <c:v>0.95</c:v>
                </c:pt>
                <c:pt idx="9">
                  <c:v>0.87</c:v>
                </c:pt>
                <c:pt idx="10">
                  <c:v>0.92</c:v>
                </c:pt>
                <c:pt idx="11">
                  <c:v>0.94</c:v>
                </c:pt>
                <c:pt idx="12">
                  <c:v>0.93</c:v>
                </c:pt>
                <c:pt idx="13">
                  <c:v>0.9</c:v>
                </c:pt>
                <c:pt idx="14">
                  <c:v>0.87</c:v>
                </c:pt>
                <c:pt idx="15">
                  <c:v>0.87</c:v>
                </c:pt>
                <c:pt idx="16">
                  <c:v>0.9</c:v>
                </c:pt>
                <c:pt idx="17">
                  <c:v>0.78</c:v>
                </c:pt>
                <c:pt idx="18">
                  <c:v>0.87</c:v>
                </c:pt>
                <c:pt idx="19">
                  <c:v>0.87</c:v>
                </c:pt>
                <c:pt idx="20">
                  <c:v>0.88</c:v>
                </c:pt>
                <c:pt idx="21">
                  <c:v>0.9</c:v>
                </c:pt>
                <c:pt idx="22">
                  <c:v>0.82</c:v>
                </c:pt>
                <c:pt idx="23">
                  <c:v>0.81</c:v>
                </c:pt>
                <c:pt idx="24">
                  <c:v>0.82</c:v>
                </c:pt>
                <c:pt idx="25">
                  <c:v>0.78</c:v>
                </c:pt>
                <c:pt idx="26">
                  <c:v>0.69</c:v>
                </c:pt>
                <c:pt idx="27">
                  <c:v>0.69</c:v>
                </c:pt>
                <c:pt idx="28">
                  <c:v>0.66</c:v>
                </c:pt>
                <c:pt idx="29">
                  <c:v>0.5</c:v>
                </c:pt>
                <c:pt idx="30">
                  <c:v>0.54</c:v>
                </c:pt>
                <c:pt idx="31">
                  <c:v>0.56999999999999995</c:v>
                </c:pt>
                <c:pt idx="32">
                  <c:v>0.61</c:v>
                </c:pt>
                <c:pt idx="33">
                  <c:v>0.56000000000000005</c:v>
                </c:pt>
                <c:pt idx="34">
                  <c:v>0.69</c:v>
                </c:pt>
                <c:pt idx="35">
                  <c:v>0.53</c:v>
                </c:pt>
                <c:pt idx="36">
                  <c:v>0.61</c:v>
                </c:pt>
                <c:pt idx="37">
                  <c:v>0.53</c:v>
                </c:pt>
                <c:pt idx="38">
                  <c:v>0.7</c:v>
                </c:pt>
                <c:pt idx="39">
                  <c:v>0.76</c:v>
                </c:pt>
                <c:pt idx="40">
                  <c:v>0.84</c:v>
                </c:pt>
                <c:pt idx="41">
                  <c:v>0.96</c:v>
                </c:pt>
                <c:pt idx="42">
                  <c:v>0.97</c:v>
                </c:pt>
                <c:pt idx="43">
                  <c:v>0.91</c:v>
                </c:pt>
                <c:pt idx="44">
                  <c:v>0.92</c:v>
                </c:pt>
                <c:pt idx="45">
                  <c:v>0.96</c:v>
                </c:pt>
                <c:pt idx="46">
                  <c:v>0.94</c:v>
                </c:pt>
                <c:pt idx="47">
                  <c:v>0.94</c:v>
                </c:pt>
                <c:pt idx="48">
                  <c:v>0.91</c:v>
                </c:pt>
                <c:pt idx="49">
                  <c:v>0.87</c:v>
                </c:pt>
                <c:pt idx="50">
                  <c:v>0.86</c:v>
                </c:pt>
                <c:pt idx="51">
                  <c:v>0.89</c:v>
                </c:pt>
              </c:numCache>
            </c:numRef>
          </c:val>
          <c:smooth val="0"/>
          <c:extLst>
            <c:ext xmlns:c16="http://schemas.microsoft.com/office/drawing/2014/chart" uri="{C3380CC4-5D6E-409C-BE32-E72D297353CC}">
              <c16:uniqueId val="{00000001-B71E-4185-93AF-5976E29898B5}"/>
            </c:ext>
          </c:extLst>
        </c:ser>
        <c:ser>
          <c:idx val="7"/>
          <c:order val="12"/>
          <c:tx>
            <c:strRef>
              <c:f>'Order Fulfillment (2)'!$Q$4:$R$4</c:f>
              <c:strCache>
                <c:ptCount val="1"/>
                <c:pt idx="0">
                  <c:v>2018-19</c:v>
                </c:pt>
              </c:strCache>
            </c:strRef>
          </c:tx>
          <c:spPr>
            <a:ln w="44450" cap="rnd">
              <a:solidFill>
                <a:srgbClr val="0070C0"/>
              </a:solidFill>
              <a:round/>
            </a:ln>
            <a:effectLst/>
          </c:spPr>
          <c:marker>
            <c:symbol val="none"/>
          </c:marker>
          <c:val>
            <c:numRef>
              <c:f>'Order Fulfillment (2)'!$R$6:$R$57</c:f>
              <c:numCache>
                <c:formatCode>0%</c:formatCode>
                <c:ptCount val="52"/>
                <c:pt idx="0">
                  <c:v>0.81</c:v>
                </c:pt>
                <c:pt idx="1">
                  <c:v>0.92</c:v>
                </c:pt>
                <c:pt idx="2">
                  <c:v>0.81</c:v>
                </c:pt>
                <c:pt idx="3">
                  <c:v>0.86</c:v>
                </c:pt>
                <c:pt idx="4">
                  <c:v>0.85</c:v>
                </c:pt>
                <c:pt idx="5">
                  <c:v>0.84</c:v>
                </c:pt>
                <c:pt idx="6">
                  <c:v>0.78</c:v>
                </c:pt>
                <c:pt idx="7">
                  <c:v>0.83</c:v>
                </c:pt>
                <c:pt idx="8">
                  <c:v>0.84</c:v>
                </c:pt>
                <c:pt idx="9">
                  <c:v>0.82</c:v>
                </c:pt>
                <c:pt idx="10">
                  <c:v>0.87</c:v>
                </c:pt>
                <c:pt idx="11">
                  <c:v>0.87</c:v>
                </c:pt>
                <c:pt idx="12">
                  <c:v>0.94</c:v>
                </c:pt>
                <c:pt idx="13">
                  <c:v>0.93</c:v>
                </c:pt>
                <c:pt idx="14">
                  <c:v>0.88</c:v>
                </c:pt>
                <c:pt idx="15">
                  <c:v>0.89</c:v>
                </c:pt>
                <c:pt idx="16">
                  <c:v>0.83</c:v>
                </c:pt>
                <c:pt idx="17">
                  <c:v>0.85</c:v>
                </c:pt>
                <c:pt idx="18">
                  <c:v>0.8</c:v>
                </c:pt>
                <c:pt idx="19">
                  <c:v>0.86</c:v>
                </c:pt>
                <c:pt idx="20">
                  <c:v>0.84</c:v>
                </c:pt>
                <c:pt idx="21">
                  <c:v>0.81</c:v>
                </c:pt>
              </c:numCache>
            </c:numRef>
          </c:val>
          <c:smooth val="0"/>
          <c:extLst>
            <c:ext xmlns:c16="http://schemas.microsoft.com/office/drawing/2014/chart" uri="{C3380CC4-5D6E-409C-BE32-E72D297353CC}">
              <c16:uniqueId val="{00000002-B71E-4185-93AF-5976E29898B5}"/>
            </c:ext>
          </c:extLst>
        </c:ser>
        <c:dLbls>
          <c:showLegendKey val="0"/>
          <c:showVal val="0"/>
          <c:showCatName val="0"/>
          <c:showSerName val="0"/>
          <c:showPercent val="0"/>
          <c:showBubbleSize val="0"/>
        </c:dLbls>
        <c:smooth val="0"/>
        <c:axId val="864315152"/>
        <c:axId val="864312200"/>
        <c:extLst>
          <c:ext xmlns:c15="http://schemas.microsoft.com/office/drawing/2012/chart" uri="{02D57815-91ED-43cb-92C2-25804820EDAC}">
            <c15:filteredLineSeries>
              <c15:ser>
                <c:idx val="0"/>
                <c:order val="0"/>
                <c:tx>
                  <c:strRef>
                    <c:extLst>
                      <c:ext uri="{02D57815-91ED-43cb-92C2-25804820EDAC}">
                        <c15:formulaRef>
                          <c15:sqref>'Order Fulfillment (2)'!$B$4:$B$5</c15:sqref>
                        </c15:formulaRef>
                      </c:ext>
                    </c:extLst>
                    <c:strCache>
                      <c:ptCount val="2"/>
                      <c:pt idx="0">
                        <c:v>2013-14</c:v>
                      </c:pt>
                      <c:pt idx="1">
                        <c:v>CN</c:v>
                      </c:pt>
                    </c:strCache>
                  </c:strRef>
                </c:tx>
                <c:spPr>
                  <a:ln w="28575" cap="rnd">
                    <a:solidFill>
                      <a:schemeClr val="accent1"/>
                    </a:solidFill>
                    <a:round/>
                  </a:ln>
                  <a:effectLst/>
                </c:spPr>
                <c:marker>
                  <c:symbol val="none"/>
                </c:marker>
                <c:val>
                  <c:numRef>
                    <c:extLst>
                      <c:ext uri="{02D57815-91ED-43cb-92C2-25804820EDAC}">
                        <c15:formulaRef>
                          <c15:sqref>'Order Fulfillment (2)'!$B$6:$B$57</c15:sqref>
                        </c15:formulaRef>
                      </c:ext>
                    </c:extLst>
                    <c:numCache>
                      <c:formatCode>0%</c:formatCode>
                      <c:ptCount val="52"/>
                      <c:pt idx="0">
                        <c:v>1.1186528497409327</c:v>
                      </c:pt>
                      <c:pt idx="1">
                        <c:v>0.8707395498392283</c:v>
                      </c:pt>
                      <c:pt idx="2">
                        <c:v>1.0676935549250102</c:v>
                      </c:pt>
                      <c:pt idx="3">
                        <c:v>0.73468507333908539</c:v>
                      </c:pt>
                      <c:pt idx="4">
                        <c:v>0.9664292980671414</c:v>
                      </c:pt>
                      <c:pt idx="5">
                        <c:v>0.90416666666666667</c:v>
                      </c:pt>
                      <c:pt idx="6">
                        <c:v>0.94979483466087378</c:v>
                      </c:pt>
                      <c:pt idx="7">
                        <c:v>0.89552880481513331</c:v>
                      </c:pt>
                      <c:pt idx="8">
                        <c:v>1.060833902939166</c:v>
                      </c:pt>
                      <c:pt idx="9">
                        <c:v>0.96582621379454048</c:v>
                      </c:pt>
                      <c:pt idx="10">
                        <c:v>0.64130213631739574</c:v>
                      </c:pt>
                      <c:pt idx="11">
                        <c:v>1.0091519219035998</c:v>
                      </c:pt>
                      <c:pt idx="12">
                        <c:v>1.0609444056757384</c:v>
                      </c:pt>
                      <c:pt idx="13">
                        <c:v>0.91483814903323923</c:v>
                      </c:pt>
                      <c:pt idx="14">
                        <c:v>0.83008061094611796</c:v>
                      </c:pt>
                      <c:pt idx="15">
                        <c:v>0.89598580616544687</c:v>
                      </c:pt>
                      <c:pt idx="16">
                        <c:v>0.79986990459670426</c:v>
                      </c:pt>
                      <c:pt idx="17">
                        <c:v>0.67245266005410276</c:v>
                      </c:pt>
                      <c:pt idx="18">
                        <c:v>0.7279982265573044</c:v>
                      </c:pt>
                      <c:pt idx="19">
                        <c:v>0.44648241206030148</c:v>
                      </c:pt>
                      <c:pt idx="20">
                        <c:v>0.35218728639781272</c:v>
                      </c:pt>
                      <c:pt idx="21">
                        <c:v>0.4</c:v>
                      </c:pt>
                      <c:pt idx="22">
                        <c:v>0.75856105153925979</c:v>
                      </c:pt>
                      <c:pt idx="23">
                        <c:v>0.86557982159335589</c:v>
                      </c:pt>
                      <c:pt idx="24">
                        <c:v>0.82848011363636365</c:v>
                      </c:pt>
                      <c:pt idx="25">
                        <c:v>0.81942135018290652</c:v>
                      </c:pt>
                      <c:pt idx="26">
                        <c:v>0.64977549711353433</c:v>
                      </c:pt>
                      <c:pt idx="27">
                        <c:v>0.61668258516396057</c:v>
                      </c:pt>
                      <c:pt idx="28">
                        <c:v>0.88698505286183016</c:v>
                      </c:pt>
                      <c:pt idx="29">
                        <c:v>0.6774447949526814</c:v>
                      </c:pt>
                      <c:pt idx="30">
                        <c:v>0.73989898989898994</c:v>
                      </c:pt>
                      <c:pt idx="31">
                        <c:v>1.131209818819404</c:v>
                      </c:pt>
                      <c:pt idx="32">
                        <c:v>0.86941848390446519</c:v>
                      </c:pt>
                      <c:pt idx="33">
                        <c:v>0.85429864253393661</c:v>
                      </c:pt>
                      <c:pt idx="34">
                        <c:v>0.91518373006702103</c:v>
                      </c:pt>
                      <c:pt idx="35">
                        <c:v>0.82494924430408301</c:v>
                      </c:pt>
                      <c:pt idx="36">
                        <c:v>0.85261850548540674</c:v>
                      </c:pt>
                      <c:pt idx="37">
                        <c:v>0.96518918918918917</c:v>
                      </c:pt>
                      <c:pt idx="38">
                        <c:v>0.99797251633250728</c:v>
                      </c:pt>
                      <c:pt idx="39">
                        <c:v>0.89580712788259953</c:v>
                      </c:pt>
                      <c:pt idx="40">
                        <c:v>0.98206866389678549</c:v>
                      </c:pt>
                      <c:pt idx="41">
                        <c:v>0.90988818241613678</c:v>
                      </c:pt>
                      <c:pt idx="42">
                        <c:v>0.96694897748399089</c:v>
                      </c:pt>
                      <c:pt idx="43">
                        <c:v>0.84808946877912395</c:v>
                      </c:pt>
                      <c:pt idx="44">
                        <c:v>0.84478021978021978</c:v>
                      </c:pt>
                      <c:pt idx="45">
                        <c:v>0.85492424242424248</c:v>
                      </c:pt>
                      <c:pt idx="46">
                        <c:v>0.77636876006441224</c:v>
                      </c:pt>
                      <c:pt idx="47">
                        <c:v>0.83346613545816728</c:v>
                      </c:pt>
                      <c:pt idx="48">
                        <c:v>0.91543156059285091</c:v>
                      </c:pt>
                      <c:pt idx="49">
                        <c:v>0.92563052381978872</c:v>
                      </c:pt>
                      <c:pt idx="50">
                        <c:v>0.84979838709677424</c:v>
                      </c:pt>
                      <c:pt idx="51">
                        <c:v>0.50056603773584907</c:v>
                      </c:pt>
                    </c:numCache>
                  </c:numRef>
                </c:val>
                <c:smooth val="0"/>
                <c:extLst>
                  <c:ext xmlns:c16="http://schemas.microsoft.com/office/drawing/2014/chart" uri="{C3380CC4-5D6E-409C-BE32-E72D297353CC}">
                    <c16:uniqueId val="{00000003-B71E-4185-93AF-5976E29898B5}"/>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'Order Fulfillment (2)'!$D$4:$D$5</c15:sqref>
                        </c15:formulaRef>
                      </c:ext>
                    </c:extLst>
                    <c:strCache>
                      <c:ptCount val="2"/>
                      <c:pt idx="0">
                        <c:v>2013-14</c:v>
                      </c:pt>
                      <c:pt idx="1">
                        <c:v>CP</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(2)'!$D$6:$D$57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4-B71E-4185-93AF-5976E29898B5}"/>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'Order Fulfillment (2)'!$E$4:$E$5</c15:sqref>
                        </c15:formulaRef>
                      </c:ext>
                    </c:extLst>
                    <c:strCache>
                      <c:ptCount val="2"/>
                      <c:pt idx="0">
                        <c:v>2014-15</c:v>
                      </c:pt>
                      <c:pt idx="1">
                        <c:v>CN</c:v>
                      </c:pt>
                    </c:strCache>
                  </c:strRef>
                </c:tx>
                <c:spPr>
                  <a:ln w="28575" cap="rnd">
                    <a:solidFill>
                      <a:schemeClr val="accent4"/>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(2)'!$E$6:$E$57</c15:sqref>
                        </c15:formulaRef>
                      </c:ext>
                    </c:extLst>
                    <c:numCache>
                      <c:formatCode>0%</c:formatCode>
                      <c:ptCount val="52"/>
                      <c:pt idx="0">
                        <c:v>1.0201881615052921</c:v>
                      </c:pt>
                      <c:pt idx="1">
                        <c:v>0.84074605451936868</c:v>
                      </c:pt>
                      <c:pt idx="2">
                        <c:v>0.85603194619588063</c:v>
                      </c:pt>
                      <c:pt idx="3">
                        <c:v>0.96671742440722208</c:v>
                      </c:pt>
                      <c:pt idx="4">
                        <c:v>0.74956483899042647</c:v>
                      </c:pt>
                      <c:pt idx="5">
                        <c:v>0.89628482972136225</c:v>
                      </c:pt>
                      <c:pt idx="6">
                        <c:v>0.73142509135200973</c:v>
                      </c:pt>
                      <c:pt idx="7">
                        <c:v>0.89087914350422071</c:v>
                      </c:pt>
                      <c:pt idx="8">
                        <c:v>0.79500295101318119</c:v>
                      </c:pt>
                      <c:pt idx="9">
                        <c:v>0.96331384801451325</c:v>
                      </c:pt>
                      <c:pt idx="10">
                        <c:v>1.0210179270554296</c:v>
                      </c:pt>
                      <c:pt idx="11">
                        <c:v>0.95064724919093846</c:v>
                      </c:pt>
                      <c:pt idx="12">
                        <c:v>1.0431926751592357</c:v>
                      </c:pt>
                      <c:pt idx="13" formatCode="General">
                        <c:v>0</c:v>
                      </c:pt>
                      <c:pt idx="50" formatCode="General">
                        <c:v>0</c:v>
                      </c:pt>
                      <c:pt idx="51">
                        <c:v>0.94</c:v>
                      </c:pt>
                    </c:numCache>
                  </c:numRef>
                </c:val>
                <c:smooth val="0"/>
                <c:extLst xmlns:c15="http://schemas.microsoft.com/office/drawing/2012/chart">
                  <c:ext xmlns:c16="http://schemas.microsoft.com/office/drawing/2014/chart" uri="{C3380CC4-5D6E-409C-BE32-E72D297353CC}">
                    <c16:uniqueId val="{00000005-B71E-4185-93AF-5976E29898B5}"/>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'Order Fulfillment (2)'!$F$4:$F$5</c15:sqref>
                        </c15:formulaRef>
                      </c:ext>
                    </c:extLst>
                    <c:strCache>
                      <c:ptCount val="2"/>
                      <c:pt idx="0">
                        <c:v>2014-15</c:v>
                      </c:pt>
                      <c:pt idx="1">
                        <c:v>CP</c:v>
                      </c:pt>
                    </c:strCache>
                  </c:strRef>
                </c:tx>
                <c:spPr>
                  <a:ln w="28575" cap="rnd">
                    <a:solidFill>
                      <a:schemeClr val="accent5"/>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(2)'!$F$6:$F$57</c15:sqref>
                        </c15:formulaRef>
                      </c:ext>
                    </c:extLst>
                    <c:numCache>
                      <c:formatCode>0%</c:formatCode>
                      <c:ptCount val="52"/>
                      <c:pt idx="0">
                        <c:v>1.0461437046802899</c:v>
                      </c:pt>
                      <c:pt idx="1">
                        <c:v>0.76204153778170569</c:v>
                      </c:pt>
                      <c:pt idx="2">
                        <c:v>1.0352045670789725</c:v>
                      </c:pt>
                      <c:pt idx="3">
                        <c:v>0.91956756756756752</c:v>
                      </c:pt>
                      <c:pt idx="4">
                        <c:v>0.88061385691717442</c:v>
                      </c:pt>
                      <c:pt idx="5">
                        <c:v>0.87545609340792996</c:v>
                      </c:pt>
                      <c:pt idx="6">
                        <c:v>1.0031272552321386</c:v>
                      </c:pt>
                      <c:pt idx="7">
                        <c:v>0.99325138587611472</c:v>
                      </c:pt>
                      <c:pt idx="8">
                        <c:v>1.1050564555719196</c:v>
                      </c:pt>
                      <c:pt idx="9">
                        <c:v>1.027027027027027</c:v>
                      </c:pt>
                      <c:pt idx="10">
                        <c:v>1.0260631001371743</c:v>
                      </c:pt>
                      <c:pt idx="11">
                        <c:v>1.0882574805129495</c:v>
                      </c:pt>
                      <c:pt idx="51">
                        <c:v>0.86</c:v>
                      </c:pt>
                    </c:numCache>
                  </c:numRef>
                </c:val>
                <c:smooth val="0"/>
                <c:extLst xmlns:c15="http://schemas.microsoft.com/office/drawing/2012/chart">
                  <c:ext xmlns:c16="http://schemas.microsoft.com/office/drawing/2014/chart" uri="{C3380CC4-5D6E-409C-BE32-E72D297353CC}">
                    <c16:uniqueId val="{00000006-B71E-4185-93AF-5976E29898B5}"/>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'Order Fulfillment (2)'!$G$4:$G$5</c15:sqref>
                        </c15:formulaRef>
                      </c:ext>
                    </c:extLst>
                    <c:strCache>
                      <c:ptCount val="2"/>
                      <c:pt idx="0">
                        <c:v>2014-15</c:v>
                      </c:pt>
                      <c:pt idx="1">
                        <c:v>CP</c:v>
                      </c:pt>
                    </c:strCache>
                  </c:strRef>
                </c:tx>
                <c:spPr>
                  <a:ln w="28575" cap="rnd">
                    <a:solidFill>
                      <a:schemeClr val="accent6"/>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(2)'!$G$6:$G$57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7-B71E-4185-93AF-5976E29898B5}"/>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'Order Fulfillment (2)'!$H$4:$H$5</c15:sqref>
                        </c15:formulaRef>
                      </c:ext>
                    </c:extLst>
                    <c:strCache>
                      <c:ptCount val="2"/>
                      <c:pt idx="0">
                        <c:v>2015-16</c:v>
                      </c:pt>
                      <c:pt idx="1">
                        <c:v>CN</c:v>
                      </c:pt>
                    </c:strCache>
                  </c:strRef>
                </c:tx>
                <c:spPr>
                  <a:ln w="28575" cap="rnd">
                    <a:solidFill>
                      <a:schemeClr val="accent1">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(2)'!$H$6:$H$57</c15:sqref>
                        </c15:formulaRef>
                      </c:ext>
                    </c:extLst>
                    <c:numCache>
                      <c:formatCode>0%</c:formatCode>
                      <c:ptCount val="52"/>
                      <c:pt idx="0">
                        <c:v>0.86</c:v>
                      </c:pt>
                      <c:pt idx="1">
                        <c:v>0.75</c:v>
                      </c:pt>
                      <c:pt idx="2">
                        <c:v>0.89</c:v>
                      </c:pt>
                      <c:pt idx="3">
                        <c:v>0.91</c:v>
                      </c:pt>
                      <c:pt idx="4">
                        <c:v>0.89</c:v>
                      </c:pt>
                      <c:pt idx="5">
                        <c:v>0.93</c:v>
                      </c:pt>
                      <c:pt idx="6">
                        <c:v>0.92</c:v>
                      </c:pt>
                      <c:pt idx="7">
                        <c:v>0.91</c:v>
                      </c:pt>
                      <c:pt idx="8">
                        <c:v>0.94</c:v>
                      </c:pt>
                      <c:pt idx="9">
                        <c:v>0.97</c:v>
                      </c:pt>
                      <c:pt idx="10">
                        <c:v>0.93</c:v>
                      </c:pt>
                      <c:pt idx="11">
                        <c:v>0.95</c:v>
                      </c:pt>
                      <c:pt idx="12">
                        <c:v>0.92</c:v>
                      </c:pt>
                      <c:pt idx="13">
                        <c:v>0.94</c:v>
                      </c:pt>
                      <c:pt idx="14">
                        <c:v>0.89</c:v>
                      </c:pt>
                      <c:pt idx="15">
                        <c:v>0.86</c:v>
                      </c:pt>
                      <c:pt idx="16">
                        <c:v>0.87</c:v>
                      </c:pt>
                      <c:pt idx="17">
                        <c:v>0.91</c:v>
                      </c:pt>
                      <c:pt idx="18">
                        <c:v>0.84</c:v>
                      </c:pt>
                      <c:pt idx="19">
                        <c:v>0.86</c:v>
                      </c:pt>
                      <c:pt idx="20">
                        <c:v>0.89</c:v>
                      </c:pt>
                      <c:pt idx="21">
                        <c:v>0.92</c:v>
                      </c:pt>
                      <c:pt idx="22">
                        <c:v>0.95</c:v>
                      </c:pt>
                      <c:pt idx="23">
                        <c:v>0.95</c:v>
                      </c:pt>
                      <c:pt idx="24">
                        <c:v>0.93</c:v>
                      </c:pt>
                      <c:pt idx="25">
                        <c:v>0.85</c:v>
                      </c:pt>
                      <c:pt idx="26">
                        <c:v>0.85</c:v>
                      </c:pt>
                      <c:pt idx="27">
                        <c:v>0.79</c:v>
                      </c:pt>
                      <c:pt idx="28">
                        <c:v>0.87</c:v>
                      </c:pt>
                      <c:pt idx="29">
                        <c:v>0.98</c:v>
                      </c:pt>
                      <c:pt idx="30">
                        <c:v>0.89</c:v>
                      </c:pt>
                      <c:pt idx="31">
                        <c:v>0.84</c:v>
                      </c:pt>
                      <c:pt idx="32">
                        <c:v>0.83</c:v>
                      </c:pt>
                      <c:pt idx="33">
                        <c:v>0.93</c:v>
                      </c:pt>
                      <c:pt idx="34">
                        <c:v>0.91</c:v>
                      </c:pt>
                      <c:pt idx="35">
                        <c:v>0.93</c:v>
                      </c:pt>
                      <c:pt idx="36">
                        <c:v>0.98</c:v>
                      </c:pt>
                      <c:pt idx="37">
                        <c:v>0.96</c:v>
                      </c:pt>
                      <c:pt idx="38">
                        <c:v>0.95</c:v>
                      </c:pt>
                      <c:pt idx="39">
                        <c:v>0.96</c:v>
                      </c:pt>
                      <c:pt idx="40">
                        <c:v>0.96</c:v>
                      </c:pt>
                      <c:pt idx="41">
                        <c:v>0.99</c:v>
                      </c:pt>
                      <c:pt idx="42">
                        <c:v>0.94</c:v>
                      </c:pt>
                      <c:pt idx="43">
                        <c:v>0.93</c:v>
                      </c:pt>
                      <c:pt idx="44">
                        <c:v>0.98</c:v>
                      </c:pt>
                      <c:pt idx="45">
                        <c:v>0.97</c:v>
                      </c:pt>
                      <c:pt idx="46">
                        <c:v>0.92</c:v>
                      </c:pt>
                      <c:pt idx="47">
                        <c:v>0.87</c:v>
                      </c:pt>
                      <c:pt idx="48">
                        <c:v>0.9</c:v>
                      </c:pt>
                      <c:pt idx="49">
                        <c:v>0.92</c:v>
                      </c:pt>
                      <c:pt idx="50">
                        <c:v>0.89</c:v>
                      </c:pt>
                      <c:pt idx="51">
                        <c:v>0.87</c:v>
                      </c:pt>
                    </c:numCache>
                  </c:numRef>
                </c:val>
                <c:smooth val="0"/>
                <c:extLst xmlns:c15="http://schemas.microsoft.com/office/drawing/2012/chart">
                  <c:ext xmlns:c16="http://schemas.microsoft.com/office/drawing/2014/chart" uri="{C3380CC4-5D6E-409C-BE32-E72D297353CC}">
                    <c16:uniqueId val="{00000008-B71E-4185-93AF-5976E29898B5}"/>
                  </c:ext>
                </c:extLst>
              </c15:ser>
            </c15:filteredLineSeries>
            <c15:filteredLineSeries>
              <c15:ser>
                <c:idx val="8"/>
                <c:order val="7"/>
                <c:tx>
                  <c:strRef>
                    <c:extLst xmlns:c15="http://schemas.microsoft.com/office/drawing/2012/chart">
                      <c:ext xmlns:c15="http://schemas.microsoft.com/office/drawing/2012/chart" uri="{02D57815-91ED-43cb-92C2-25804820EDAC}">
                        <c15:formulaRef>
                          <c15:sqref>'Order Fulfillment (2)'!$J$4:$J$5</c15:sqref>
                        </c15:formulaRef>
                      </c:ext>
                    </c:extLst>
                    <c:strCache>
                      <c:ptCount val="2"/>
                      <c:pt idx="0">
                        <c:v>2015-16</c:v>
                      </c:pt>
                      <c:pt idx="1">
                        <c:v>CP</c:v>
                      </c:pt>
                    </c:strCache>
                  </c:strRef>
                </c:tx>
                <c:spPr>
                  <a:ln w="28575" cap="rnd">
                    <a:solidFill>
                      <a:schemeClr val="accent3">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(2)'!$J$6:$J$57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9-B71E-4185-93AF-5976E29898B5}"/>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'Order Fulfillment (2)'!$K$4:$K$5</c15:sqref>
                        </c15:formulaRef>
                      </c:ext>
                    </c:extLst>
                    <c:strCache>
                      <c:ptCount val="2"/>
                      <c:pt idx="0">
                        <c:v>2016-17</c:v>
                      </c:pt>
                      <c:pt idx="1">
                        <c:v>CN</c:v>
                      </c:pt>
                    </c:strCache>
                  </c:strRef>
                </c:tx>
                <c:spPr>
                  <a:ln w="28575" cap="rnd">
                    <a:solidFill>
                      <a:schemeClr val="accent4">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(2)'!$K$6:$K$57</c15:sqref>
                        </c15:formulaRef>
                      </c:ext>
                    </c:extLst>
                    <c:numCache>
                      <c:formatCode>0%</c:formatCode>
                      <c:ptCount val="52"/>
                      <c:pt idx="0">
                        <c:v>0.94</c:v>
                      </c:pt>
                      <c:pt idx="1">
                        <c:v>0.98</c:v>
                      </c:pt>
                      <c:pt idx="2">
                        <c:v>0.96</c:v>
                      </c:pt>
                      <c:pt idx="3">
                        <c:v>0.89</c:v>
                      </c:pt>
                      <c:pt idx="4">
                        <c:v>0.93</c:v>
                      </c:pt>
                      <c:pt idx="5">
                        <c:v>0.95</c:v>
                      </c:pt>
                      <c:pt idx="6">
                        <c:v>0.93</c:v>
                      </c:pt>
                      <c:pt idx="7">
                        <c:v>0.94</c:v>
                      </c:pt>
                      <c:pt idx="8">
                        <c:v>0.93</c:v>
                      </c:pt>
                      <c:pt idx="9">
                        <c:v>0.9</c:v>
                      </c:pt>
                      <c:pt idx="10">
                        <c:v>0.88</c:v>
                      </c:pt>
                      <c:pt idx="11">
                        <c:v>0.92</c:v>
                      </c:pt>
                      <c:pt idx="12">
                        <c:v>0.91</c:v>
                      </c:pt>
                      <c:pt idx="13">
                        <c:v>0.94</c:v>
                      </c:pt>
                      <c:pt idx="14">
                        <c:v>0.92</c:v>
                      </c:pt>
                      <c:pt idx="15">
                        <c:v>0.87</c:v>
                      </c:pt>
                      <c:pt idx="16">
                        <c:v>0.87</c:v>
                      </c:pt>
                      <c:pt idx="17">
                        <c:v>0.94</c:v>
                      </c:pt>
                      <c:pt idx="18">
                        <c:v>0.8</c:v>
                      </c:pt>
                      <c:pt idx="19">
                        <c:v>0.85</c:v>
                      </c:pt>
                      <c:pt idx="20">
                        <c:v>0.95</c:v>
                      </c:pt>
                      <c:pt idx="21">
                        <c:v>0.88</c:v>
                      </c:pt>
                      <c:pt idx="22">
                        <c:v>0.8</c:v>
                      </c:pt>
                      <c:pt idx="23">
                        <c:v>0.91</c:v>
                      </c:pt>
                      <c:pt idx="24">
                        <c:v>0.93</c:v>
                      </c:pt>
                      <c:pt idx="25">
                        <c:v>0.8</c:v>
                      </c:pt>
                      <c:pt idx="26">
                        <c:v>0.83</c:v>
                      </c:pt>
                      <c:pt idx="27">
                        <c:v>0.74</c:v>
                      </c:pt>
                      <c:pt idx="28">
                        <c:v>0.77</c:v>
                      </c:pt>
                      <c:pt idx="29">
                        <c:v>0.88</c:v>
                      </c:pt>
                      <c:pt idx="30">
                        <c:v>0.91</c:v>
                      </c:pt>
                      <c:pt idx="31">
                        <c:v>0.84</c:v>
                      </c:pt>
                      <c:pt idx="32">
                        <c:v>0.83</c:v>
                      </c:pt>
                      <c:pt idx="33">
                        <c:v>0.93</c:v>
                      </c:pt>
                      <c:pt idx="34">
                        <c:v>0.91</c:v>
                      </c:pt>
                      <c:pt idx="35">
                        <c:v>0.93</c:v>
                      </c:pt>
                      <c:pt idx="36">
                        <c:v>0.98</c:v>
                      </c:pt>
                      <c:pt idx="37">
                        <c:v>0.96</c:v>
                      </c:pt>
                      <c:pt idx="38">
                        <c:v>0.95</c:v>
                      </c:pt>
                      <c:pt idx="39">
                        <c:v>0.92</c:v>
                      </c:pt>
                      <c:pt idx="40">
                        <c:v>0.94</c:v>
                      </c:pt>
                      <c:pt idx="41">
                        <c:v>0.97</c:v>
                      </c:pt>
                      <c:pt idx="42">
                        <c:v>0.97</c:v>
                      </c:pt>
                      <c:pt idx="43">
                        <c:v>0.96</c:v>
                      </c:pt>
                      <c:pt idx="44">
                        <c:v>0.99</c:v>
                      </c:pt>
                      <c:pt idx="45">
                        <c:v>0.98</c:v>
                      </c:pt>
                      <c:pt idx="46">
                        <c:v>0.97</c:v>
                      </c:pt>
                      <c:pt idx="47">
                        <c:v>0.94</c:v>
                      </c:pt>
                      <c:pt idx="48">
                        <c:v>0.96</c:v>
                      </c:pt>
                      <c:pt idx="49">
                        <c:v>0.85</c:v>
                      </c:pt>
                      <c:pt idx="50">
                        <c:v>0.92</c:v>
                      </c:pt>
                      <c:pt idx="51">
                        <c:v>0.9</c:v>
                      </c:pt>
                    </c:numCache>
                  </c:numRef>
                </c:val>
                <c:smooth val="0"/>
                <c:extLst xmlns:c15="http://schemas.microsoft.com/office/drawing/2012/chart">
                  <c:ext xmlns:c16="http://schemas.microsoft.com/office/drawing/2014/chart" uri="{C3380CC4-5D6E-409C-BE32-E72D297353CC}">
                    <c16:uniqueId val="{0000000A-B71E-4185-93AF-5976E29898B5}"/>
                  </c:ext>
                </c:extLst>
              </c15:ser>
            </c15:filteredLineSeries>
            <c15:filteredLineSeries>
              <c15:ser>
                <c:idx val="11"/>
                <c:order val="9"/>
                <c:tx>
                  <c:strRef>
                    <c:extLst xmlns:c15="http://schemas.microsoft.com/office/drawing/2012/chart">
                      <c:ext xmlns:c15="http://schemas.microsoft.com/office/drawing/2012/chart" uri="{02D57815-91ED-43cb-92C2-25804820EDAC}">
                        <c15:formulaRef>
                          <c15:sqref>'Order Fulfillment (2)'!$M$4:$M$5</c15:sqref>
                        </c15:formulaRef>
                      </c:ext>
                    </c:extLst>
                    <c:strCache>
                      <c:ptCount val="2"/>
                      <c:pt idx="0">
                        <c:v>2016-17</c:v>
                      </c:pt>
                      <c:pt idx="1">
                        <c:v>CP</c:v>
                      </c:pt>
                    </c:strCache>
                  </c:strRef>
                </c:tx>
                <c:spPr>
                  <a:ln w="28575" cap="rnd">
                    <a:solidFill>
                      <a:schemeClr val="accent6">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(2)'!$M$6:$M$57</c15:sqref>
                        </c15:formulaRef>
                      </c:ext>
                    </c:extLst>
                    <c:numCache>
                      <c:formatCode>General</c:formatCode>
                      <c:ptCount val="52"/>
                    </c:numCache>
                  </c:numRef>
                </c:val>
                <c:smooth val="0"/>
                <c:extLst xmlns:c15="http://schemas.microsoft.com/office/drawing/2012/chart">
                  <c:ext xmlns:c16="http://schemas.microsoft.com/office/drawing/2014/chart" uri="{C3380CC4-5D6E-409C-BE32-E72D297353CC}">
                    <c16:uniqueId val="{0000000B-B71E-4185-93AF-5976E29898B5}"/>
                  </c:ext>
                </c:extLst>
              </c15:ser>
            </c15:filteredLineSeries>
            <c15:filteredLineSeries>
              <c15:ser>
                <c:idx val="12"/>
                <c:order val="10"/>
                <c:tx>
                  <c:strRef>
                    <c:extLst xmlns:c15="http://schemas.microsoft.com/office/drawing/2012/chart">
                      <c:ext xmlns:c15="http://schemas.microsoft.com/office/drawing/2012/chart" uri="{02D57815-91ED-43cb-92C2-25804820EDAC}">
                        <c15:formulaRef>
                          <c15:sqref>'Order Fulfillment (2)'!$N$4:$N$5</c15:sqref>
                        </c15:formulaRef>
                      </c:ext>
                    </c:extLst>
                    <c:strCache>
                      <c:ptCount val="2"/>
                      <c:pt idx="0">
                        <c:v>2017-18</c:v>
                      </c:pt>
                      <c:pt idx="1">
                        <c:v>CN</c:v>
                      </c:pt>
                    </c:strCache>
                  </c:strRef>
                </c:tx>
                <c:spPr>
                  <a:ln w="28575" cap="rnd">
                    <a:solidFill>
                      <a:schemeClr val="accent1">
                        <a:lumMod val="80000"/>
                        <a:lumOff val="20000"/>
                      </a:schemeClr>
                    </a:solidFill>
                    <a:round/>
                  </a:ln>
                  <a:effectLst/>
                </c:spPr>
                <c:marker>
                  <c:symbol val="none"/>
                </c:marker>
                <c:val>
                  <c:numRef>
                    <c:extLst xmlns:c15="http://schemas.microsoft.com/office/drawing/2012/chart">
                      <c:ext xmlns:c15="http://schemas.microsoft.com/office/drawing/2012/chart" uri="{02D57815-91ED-43cb-92C2-25804820EDAC}">
                        <c15:formulaRef>
                          <c15:sqref>'Order Fulfillment (2)'!$N$6:$N$57</c15:sqref>
                        </c15:formulaRef>
                      </c:ext>
                    </c:extLst>
                    <c:numCache>
                      <c:formatCode>0%</c:formatCode>
                      <c:ptCount val="52"/>
                      <c:pt idx="0">
                        <c:v>0.94</c:v>
                      </c:pt>
                      <c:pt idx="1">
                        <c:v>0.89</c:v>
                      </c:pt>
                      <c:pt idx="2">
                        <c:v>0.94</c:v>
                      </c:pt>
                      <c:pt idx="3">
                        <c:v>0.89</c:v>
                      </c:pt>
                      <c:pt idx="4">
                        <c:v>0.83</c:v>
                      </c:pt>
                      <c:pt idx="5">
                        <c:v>0.66</c:v>
                      </c:pt>
                      <c:pt idx="6">
                        <c:v>0.87</c:v>
                      </c:pt>
                      <c:pt idx="7">
                        <c:v>0.81</c:v>
                      </c:pt>
                      <c:pt idx="8">
                        <c:v>0.83</c:v>
                      </c:pt>
                      <c:pt idx="9">
                        <c:v>0.83</c:v>
                      </c:pt>
                      <c:pt idx="10">
                        <c:v>0.68</c:v>
                      </c:pt>
                      <c:pt idx="11">
                        <c:v>0.51</c:v>
                      </c:pt>
                      <c:pt idx="12">
                        <c:v>0.66</c:v>
                      </c:pt>
                      <c:pt idx="13">
                        <c:v>0.59</c:v>
                      </c:pt>
                      <c:pt idx="14">
                        <c:v>0.74</c:v>
                      </c:pt>
                      <c:pt idx="15">
                        <c:v>0.64</c:v>
                      </c:pt>
                      <c:pt idx="16">
                        <c:v>0.56000000000000005</c:v>
                      </c:pt>
                      <c:pt idx="17">
                        <c:v>0.56999999999999995</c:v>
                      </c:pt>
                      <c:pt idx="18">
                        <c:v>0.56000000000000005</c:v>
                      </c:pt>
                      <c:pt idx="19">
                        <c:v>0.7</c:v>
                      </c:pt>
                      <c:pt idx="20">
                        <c:v>0.9</c:v>
                      </c:pt>
                      <c:pt idx="21">
                        <c:v>0.77</c:v>
                      </c:pt>
                      <c:pt idx="22">
                        <c:v>0.75</c:v>
                      </c:pt>
                      <c:pt idx="23">
                        <c:v>0.62</c:v>
                      </c:pt>
                      <c:pt idx="24">
                        <c:v>0.6</c:v>
                      </c:pt>
                      <c:pt idx="25">
                        <c:v>0.56999999999999995</c:v>
                      </c:pt>
                      <c:pt idx="26">
                        <c:v>0.54</c:v>
                      </c:pt>
                      <c:pt idx="27">
                        <c:v>0.34</c:v>
                      </c:pt>
                      <c:pt idx="28">
                        <c:v>0.17</c:v>
                      </c:pt>
                      <c:pt idx="29">
                        <c:v>0.17</c:v>
                      </c:pt>
                      <c:pt idx="30">
                        <c:v>0.36</c:v>
                      </c:pt>
                      <c:pt idx="31">
                        <c:v>0.5</c:v>
                      </c:pt>
                      <c:pt idx="32">
                        <c:v>0.74</c:v>
                      </c:pt>
                      <c:pt idx="33">
                        <c:v>0.76</c:v>
                      </c:pt>
                      <c:pt idx="34">
                        <c:v>0.69</c:v>
                      </c:pt>
                      <c:pt idx="35">
                        <c:v>0.83</c:v>
                      </c:pt>
                      <c:pt idx="36">
                        <c:v>0.84</c:v>
                      </c:pt>
                      <c:pt idx="37">
                        <c:v>0.91</c:v>
                      </c:pt>
                      <c:pt idx="38">
                        <c:v>0.83</c:v>
                      </c:pt>
                      <c:pt idx="39">
                        <c:v>0.86</c:v>
                      </c:pt>
                      <c:pt idx="40">
                        <c:v>0.92</c:v>
                      </c:pt>
                      <c:pt idx="41">
                        <c:v>0.95</c:v>
                      </c:pt>
                      <c:pt idx="42">
                        <c:v>0.97</c:v>
                      </c:pt>
                      <c:pt idx="43">
                        <c:v>0.97</c:v>
                      </c:pt>
                      <c:pt idx="44">
                        <c:v>0.95</c:v>
                      </c:pt>
                      <c:pt idx="45">
                        <c:v>0.88</c:v>
                      </c:pt>
                      <c:pt idx="46">
                        <c:v>0.92</c:v>
                      </c:pt>
                      <c:pt idx="47">
                        <c:v>0.89</c:v>
                      </c:pt>
                      <c:pt idx="48">
                        <c:v>0.77</c:v>
                      </c:pt>
                      <c:pt idx="49">
                        <c:v>0.86</c:v>
                      </c:pt>
                      <c:pt idx="50">
                        <c:v>0.66</c:v>
                      </c:pt>
                      <c:pt idx="51">
                        <c:v>0.81</c:v>
                      </c:pt>
                    </c:numCache>
                  </c:numRef>
                </c:val>
                <c:smooth val="0"/>
                <c:extLst xmlns:c15="http://schemas.microsoft.com/office/drawing/2012/chart">
                  <c:ext xmlns:c16="http://schemas.microsoft.com/office/drawing/2014/chart" uri="{C3380CC4-5D6E-409C-BE32-E72D297353CC}">
                    <c16:uniqueId val="{0000000C-B71E-4185-93AF-5976E29898B5}"/>
                  </c:ext>
                </c:extLst>
              </c15:ser>
            </c15:filteredLineSeries>
          </c:ext>
        </c:extLst>
      </c:lineChart>
      <c:catAx>
        <c:axId val="8643151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64312200"/>
        <c:crosses val="autoZero"/>
        <c:auto val="1"/>
        <c:lblAlgn val="ctr"/>
        <c:lblOffset val="100"/>
        <c:tickLblSkip val="2"/>
        <c:noMultiLvlLbl val="0"/>
      </c:catAx>
      <c:valAx>
        <c:axId val="864312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6431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3734971067245"/>
          <c:y val="5.3030303030303032E-2"/>
          <c:w val="0.74820008424989815"/>
          <c:h val="0.70494877809275669"/>
        </c:manualLayout>
      </c:layout>
      <c:lineChart>
        <c:grouping val="standard"/>
        <c:varyColors val="0"/>
        <c:ser>
          <c:idx val="2"/>
          <c:order val="2"/>
          <c:tx>
            <c:strRef>
              <c:f>Sheet1!$D$17</c:f>
              <c:strCache>
                <c:ptCount val="1"/>
                <c:pt idx="0">
                  <c:v>Storage Capacity</c:v>
                </c:pt>
              </c:strCache>
            </c:strRef>
          </c:tx>
          <c:spPr>
            <a:ln w="31750" cap="rnd">
              <a:solidFill>
                <a:sysClr val="windowText" lastClr="000000"/>
              </a:solidFill>
              <a:round/>
            </a:ln>
            <a:effectLst/>
          </c:spPr>
          <c:marker>
            <c:symbol val="none"/>
          </c:marker>
          <c:cat>
            <c:strRef>
              <c:f>Sheet1!$E$14:$X$14</c:f>
              <c:strCache>
                <c:ptCount val="20"/>
                <c:pt idx="0">
                  <c:v>1999</c:v>
                </c:pt>
                <c:pt idx="1">
                  <c:v> 1999-00 </c:v>
                </c:pt>
                <c:pt idx="2">
                  <c:v> 2000-01 </c:v>
                </c:pt>
                <c:pt idx="3">
                  <c:v> 2001-02 </c:v>
                </c:pt>
                <c:pt idx="4">
                  <c:v> 2002-03 </c:v>
                </c:pt>
                <c:pt idx="5">
                  <c:v> 2003-04 </c:v>
                </c:pt>
                <c:pt idx="6">
                  <c:v> 2004-05 </c:v>
                </c:pt>
                <c:pt idx="7">
                  <c:v> 2005-06 </c:v>
                </c:pt>
                <c:pt idx="8">
                  <c:v> 2006-07 </c:v>
                </c:pt>
                <c:pt idx="9">
                  <c:v> 2007-08 </c:v>
                </c:pt>
                <c:pt idx="10">
                  <c:v> 2008-09 </c:v>
                </c:pt>
                <c:pt idx="11">
                  <c:v> 2009-10 </c:v>
                </c:pt>
                <c:pt idx="12">
                  <c:v> 2010-11 </c:v>
                </c:pt>
                <c:pt idx="13">
                  <c:v> 2011-12 </c:v>
                </c:pt>
                <c:pt idx="14">
                  <c:v> 2012-13 </c:v>
                </c:pt>
                <c:pt idx="15">
                  <c:v> 2013-14 </c:v>
                </c:pt>
                <c:pt idx="16">
                  <c:v> 2014-15 </c:v>
                </c:pt>
                <c:pt idx="17">
                  <c:v> 2015-16 </c:v>
                </c:pt>
                <c:pt idx="18">
                  <c:v> 2016-17 </c:v>
                </c:pt>
                <c:pt idx="19">
                  <c:v> 2017-18 </c:v>
                </c:pt>
              </c:strCache>
            </c:strRef>
          </c:cat>
          <c:val>
            <c:numRef>
              <c:f>Sheet1!$E$17:$X$17</c:f>
              <c:numCache>
                <c:formatCode>General</c:formatCode>
                <c:ptCount val="20"/>
                <c:pt idx="0">
                  <c:v>7026.59</c:v>
                </c:pt>
                <c:pt idx="1">
                  <c:v>7443.8900000000012</c:v>
                </c:pt>
                <c:pt idx="2">
                  <c:v>7137.03</c:v>
                </c:pt>
                <c:pt idx="3">
                  <c:v>6125.2400000000007</c:v>
                </c:pt>
                <c:pt idx="4">
                  <c:v>5747.3099999999995</c:v>
                </c:pt>
                <c:pt idx="5">
                  <c:v>5688.56</c:v>
                </c:pt>
                <c:pt idx="6">
                  <c:v>5845.55</c:v>
                </c:pt>
                <c:pt idx="7">
                  <c:v>5870.75</c:v>
                </c:pt>
                <c:pt idx="8">
                  <c:v>5808.17</c:v>
                </c:pt>
                <c:pt idx="9">
                  <c:v>5952.49</c:v>
                </c:pt>
                <c:pt idx="10">
                  <c:v>6060.29</c:v>
                </c:pt>
                <c:pt idx="11">
                  <c:v>6343.27</c:v>
                </c:pt>
                <c:pt idx="12">
                  <c:v>6369.38</c:v>
                </c:pt>
                <c:pt idx="13">
                  <c:v>6739.7400000000007</c:v>
                </c:pt>
                <c:pt idx="14">
                  <c:v>6851.89</c:v>
                </c:pt>
                <c:pt idx="15">
                  <c:v>7330.3429999999998</c:v>
                </c:pt>
                <c:pt idx="16">
                  <c:v>7334.7730000000001</c:v>
                </c:pt>
                <c:pt idx="17">
                  <c:v>7844.6129999999985</c:v>
                </c:pt>
                <c:pt idx="18">
                  <c:v>7924.1329999999998</c:v>
                </c:pt>
                <c:pt idx="19">
                  <c:v>8198.0540000000001</c:v>
                </c:pt>
              </c:numCache>
            </c:numRef>
          </c:val>
          <c:smooth val="0"/>
          <c:extLst>
            <c:ext xmlns:c16="http://schemas.microsoft.com/office/drawing/2014/chart" uri="{C3380CC4-5D6E-409C-BE32-E72D297353CC}">
              <c16:uniqueId val="{00000000-31CA-4D87-8FF4-42332036700D}"/>
            </c:ext>
          </c:extLst>
        </c:ser>
        <c:dLbls>
          <c:showLegendKey val="0"/>
          <c:showVal val="0"/>
          <c:showCatName val="0"/>
          <c:showSerName val="0"/>
          <c:showPercent val="0"/>
          <c:showBubbleSize val="0"/>
        </c:dLbls>
        <c:marker val="1"/>
        <c:smooth val="0"/>
        <c:axId val="621851528"/>
        <c:axId val="542752920"/>
      </c:lineChart>
      <c:lineChart>
        <c:grouping val="standard"/>
        <c:varyColors val="0"/>
        <c:ser>
          <c:idx val="0"/>
          <c:order val="0"/>
          <c:tx>
            <c:strRef>
              <c:f>Sheet1!$D$15</c:f>
              <c:strCache>
                <c:ptCount val="1"/>
                <c:pt idx="0">
                  <c:v>Delivery Points</c:v>
                </c:pt>
              </c:strCache>
            </c:strRef>
          </c:tx>
          <c:spPr>
            <a:ln w="31750" cap="rnd">
              <a:solidFill>
                <a:srgbClr val="C00000"/>
              </a:solidFill>
              <a:round/>
            </a:ln>
            <a:effectLst/>
          </c:spPr>
          <c:marker>
            <c:symbol val="none"/>
          </c:marker>
          <c:cat>
            <c:strRef>
              <c:f>Sheet1!$E$14:$X$14</c:f>
              <c:strCache>
                <c:ptCount val="20"/>
                <c:pt idx="0">
                  <c:v>1999</c:v>
                </c:pt>
                <c:pt idx="1">
                  <c:v> 1999-00 </c:v>
                </c:pt>
                <c:pt idx="2">
                  <c:v> 2000-01 </c:v>
                </c:pt>
                <c:pt idx="3">
                  <c:v> 2001-02 </c:v>
                </c:pt>
                <c:pt idx="4">
                  <c:v> 2002-03 </c:v>
                </c:pt>
                <c:pt idx="5">
                  <c:v> 2003-04 </c:v>
                </c:pt>
                <c:pt idx="6">
                  <c:v> 2004-05 </c:v>
                </c:pt>
                <c:pt idx="7">
                  <c:v> 2005-06 </c:v>
                </c:pt>
                <c:pt idx="8">
                  <c:v> 2006-07 </c:v>
                </c:pt>
                <c:pt idx="9">
                  <c:v> 2007-08 </c:v>
                </c:pt>
                <c:pt idx="10">
                  <c:v> 2008-09 </c:v>
                </c:pt>
                <c:pt idx="11">
                  <c:v> 2009-10 </c:v>
                </c:pt>
                <c:pt idx="12">
                  <c:v> 2010-11 </c:v>
                </c:pt>
                <c:pt idx="13">
                  <c:v> 2011-12 </c:v>
                </c:pt>
                <c:pt idx="14">
                  <c:v> 2012-13 </c:v>
                </c:pt>
                <c:pt idx="15">
                  <c:v> 2013-14 </c:v>
                </c:pt>
                <c:pt idx="16">
                  <c:v> 2014-15 </c:v>
                </c:pt>
                <c:pt idx="17">
                  <c:v> 2015-16 </c:v>
                </c:pt>
                <c:pt idx="18">
                  <c:v> 2016-17 </c:v>
                </c:pt>
                <c:pt idx="19">
                  <c:v> 2017-18 </c:v>
                </c:pt>
              </c:strCache>
            </c:strRef>
          </c:cat>
          <c:val>
            <c:numRef>
              <c:f>Sheet1!$E$15:$X$15</c:f>
              <c:numCache>
                <c:formatCode>General</c:formatCode>
                <c:ptCount val="20"/>
                <c:pt idx="0">
                  <c:v>685</c:v>
                </c:pt>
                <c:pt idx="1">
                  <c:v>626</c:v>
                </c:pt>
                <c:pt idx="2">
                  <c:v>543</c:v>
                </c:pt>
                <c:pt idx="3">
                  <c:v>348</c:v>
                </c:pt>
                <c:pt idx="4">
                  <c:v>292</c:v>
                </c:pt>
                <c:pt idx="5">
                  <c:v>288</c:v>
                </c:pt>
                <c:pt idx="6">
                  <c:v>282</c:v>
                </c:pt>
                <c:pt idx="7">
                  <c:v>275</c:v>
                </c:pt>
                <c:pt idx="8">
                  <c:v>272</c:v>
                </c:pt>
                <c:pt idx="9">
                  <c:v>276</c:v>
                </c:pt>
                <c:pt idx="10">
                  <c:v>273</c:v>
                </c:pt>
                <c:pt idx="11">
                  <c:v>274</c:v>
                </c:pt>
                <c:pt idx="12">
                  <c:v>273</c:v>
                </c:pt>
                <c:pt idx="13">
                  <c:v>271</c:v>
                </c:pt>
                <c:pt idx="14">
                  <c:v>274</c:v>
                </c:pt>
                <c:pt idx="15">
                  <c:v>261</c:v>
                </c:pt>
                <c:pt idx="16">
                  <c:v>262</c:v>
                </c:pt>
                <c:pt idx="17">
                  <c:v>271</c:v>
                </c:pt>
                <c:pt idx="18">
                  <c:v>277</c:v>
                </c:pt>
                <c:pt idx="19">
                  <c:v>277</c:v>
                </c:pt>
              </c:numCache>
            </c:numRef>
          </c:val>
          <c:smooth val="0"/>
          <c:extLst>
            <c:ext xmlns:c16="http://schemas.microsoft.com/office/drawing/2014/chart" uri="{C3380CC4-5D6E-409C-BE32-E72D297353CC}">
              <c16:uniqueId val="{00000001-31CA-4D87-8FF4-42332036700D}"/>
            </c:ext>
          </c:extLst>
        </c:ser>
        <c:ser>
          <c:idx val="1"/>
          <c:order val="1"/>
          <c:tx>
            <c:strRef>
              <c:f>Sheet1!$D$16</c:f>
              <c:strCache>
                <c:ptCount val="1"/>
                <c:pt idx="0">
                  <c:v>Elevators</c:v>
                </c:pt>
              </c:strCache>
            </c:strRef>
          </c:tx>
          <c:spPr>
            <a:ln w="31750" cap="rnd">
              <a:solidFill>
                <a:srgbClr val="00B0F0"/>
              </a:solidFill>
              <a:round/>
            </a:ln>
            <a:effectLst/>
          </c:spPr>
          <c:marker>
            <c:symbol val="none"/>
          </c:marker>
          <c:cat>
            <c:strRef>
              <c:f>Sheet1!$E$14:$X$14</c:f>
              <c:strCache>
                <c:ptCount val="20"/>
                <c:pt idx="0">
                  <c:v>1999</c:v>
                </c:pt>
                <c:pt idx="1">
                  <c:v> 1999-00 </c:v>
                </c:pt>
                <c:pt idx="2">
                  <c:v> 2000-01 </c:v>
                </c:pt>
                <c:pt idx="3">
                  <c:v> 2001-02 </c:v>
                </c:pt>
                <c:pt idx="4">
                  <c:v> 2002-03 </c:v>
                </c:pt>
                <c:pt idx="5">
                  <c:v> 2003-04 </c:v>
                </c:pt>
                <c:pt idx="6">
                  <c:v> 2004-05 </c:v>
                </c:pt>
                <c:pt idx="7">
                  <c:v> 2005-06 </c:v>
                </c:pt>
                <c:pt idx="8">
                  <c:v> 2006-07 </c:v>
                </c:pt>
                <c:pt idx="9">
                  <c:v> 2007-08 </c:v>
                </c:pt>
                <c:pt idx="10">
                  <c:v> 2008-09 </c:v>
                </c:pt>
                <c:pt idx="11">
                  <c:v> 2009-10 </c:v>
                </c:pt>
                <c:pt idx="12">
                  <c:v> 2010-11 </c:v>
                </c:pt>
                <c:pt idx="13">
                  <c:v> 2011-12 </c:v>
                </c:pt>
                <c:pt idx="14">
                  <c:v> 2012-13 </c:v>
                </c:pt>
                <c:pt idx="15">
                  <c:v> 2013-14 </c:v>
                </c:pt>
                <c:pt idx="16">
                  <c:v> 2014-15 </c:v>
                </c:pt>
                <c:pt idx="17">
                  <c:v> 2015-16 </c:v>
                </c:pt>
                <c:pt idx="18">
                  <c:v> 2016-17 </c:v>
                </c:pt>
                <c:pt idx="19">
                  <c:v> 2017-18 </c:v>
                </c:pt>
              </c:strCache>
            </c:strRef>
          </c:cat>
          <c:val>
            <c:numRef>
              <c:f>Sheet1!$E$16:$X$16</c:f>
              <c:numCache>
                <c:formatCode>General</c:formatCode>
                <c:ptCount val="20"/>
                <c:pt idx="0">
                  <c:v>1004</c:v>
                </c:pt>
                <c:pt idx="1">
                  <c:v>917</c:v>
                </c:pt>
                <c:pt idx="2">
                  <c:v>781</c:v>
                </c:pt>
                <c:pt idx="3">
                  <c:v>500</c:v>
                </c:pt>
                <c:pt idx="4">
                  <c:v>416</c:v>
                </c:pt>
                <c:pt idx="5">
                  <c:v>404</c:v>
                </c:pt>
                <c:pt idx="6">
                  <c:v>385</c:v>
                </c:pt>
                <c:pt idx="7">
                  <c:v>374</c:v>
                </c:pt>
                <c:pt idx="8">
                  <c:v>371</c:v>
                </c:pt>
                <c:pt idx="9">
                  <c:v>378</c:v>
                </c:pt>
                <c:pt idx="10">
                  <c:v>367</c:v>
                </c:pt>
                <c:pt idx="11">
                  <c:v>366</c:v>
                </c:pt>
                <c:pt idx="12">
                  <c:v>366</c:v>
                </c:pt>
                <c:pt idx="13">
                  <c:v>386</c:v>
                </c:pt>
                <c:pt idx="14">
                  <c:v>391</c:v>
                </c:pt>
                <c:pt idx="15">
                  <c:v>371</c:v>
                </c:pt>
                <c:pt idx="16">
                  <c:v>370</c:v>
                </c:pt>
                <c:pt idx="17">
                  <c:v>383</c:v>
                </c:pt>
                <c:pt idx="18">
                  <c:v>381</c:v>
                </c:pt>
                <c:pt idx="19">
                  <c:v>391</c:v>
                </c:pt>
              </c:numCache>
            </c:numRef>
          </c:val>
          <c:smooth val="0"/>
          <c:extLst>
            <c:ext xmlns:c16="http://schemas.microsoft.com/office/drawing/2014/chart" uri="{C3380CC4-5D6E-409C-BE32-E72D297353CC}">
              <c16:uniqueId val="{00000002-31CA-4D87-8FF4-42332036700D}"/>
            </c:ext>
          </c:extLst>
        </c:ser>
        <c:dLbls>
          <c:showLegendKey val="0"/>
          <c:showVal val="0"/>
          <c:showCatName val="0"/>
          <c:showSerName val="0"/>
          <c:showPercent val="0"/>
          <c:showBubbleSize val="0"/>
        </c:dLbls>
        <c:marker val="1"/>
        <c:smooth val="0"/>
        <c:axId val="551785808"/>
        <c:axId val="419805968"/>
      </c:lineChart>
      <c:valAx>
        <c:axId val="542752920"/>
        <c:scaling>
          <c:orientation val="minMax"/>
          <c:min val="4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1851528"/>
        <c:crosses val="max"/>
        <c:crossBetween val="between"/>
      </c:valAx>
      <c:catAx>
        <c:axId val="621851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42752920"/>
        <c:crosses val="autoZero"/>
        <c:auto val="1"/>
        <c:lblAlgn val="ctr"/>
        <c:lblOffset val="100"/>
        <c:noMultiLvlLbl val="0"/>
      </c:catAx>
      <c:valAx>
        <c:axId val="419805968"/>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1785808"/>
        <c:crosses val="autoZero"/>
        <c:crossBetween val="between"/>
      </c:valAx>
      <c:catAx>
        <c:axId val="551785808"/>
        <c:scaling>
          <c:orientation val="minMax"/>
        </c:scaling>
        <c:delete val="1"/>
        <c:axPos val="b"/>
        <c:numFmt formatCode="General" sourceLinked="1"/>
        <c:majorTickMark val="out"/>
        <c:minorTickMark val="none"/>
        <c:tickLblPos val="nextTo"/>
        <c:crossAx val="4198059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Sheet3!$J$6</c:f>
              <c:strCache>
                <c:ptCount val="1"/>
                <c:pt idx="0">
                  <c:v>New Fleet (100 T)</c:v>
                </c:pt>
              </c:strCache>
            </c:strRef>
          </c:tx>
          <c:spPr>
            <a:solidFill>
              <a:schemeClr val="accent2"/>
            </a:solidFill>
            <a:ln>
              <a:noFill/>
            </a:ln>
            <a:effectLst/>
          </c:spPr>
          <c:invertIfNegative val="0"/>
          <c:cat>
            <c:strRef>
              <c:f>Sheet3!$K$4:$N$4</c:f>
              <c:strCache>
                <c:ptCount val="4"/>
                <c:pt idx="0">
                  <c:v>CN (100 Cars)</c:v>
                </c:pt>
                <c:pt idx="1">
                  <c:v>CP (112 Cars)</c:v>
                </c:pt>
                <c:pt idx="2">
                  <c:v>134 Cars</c:v>
                </c:pt>
                <c:pt idx="3">
                  <c:v>150 Cars</c:v>
                </c:pt>
              </c:strCache>
            </c:strRef>
          </c:cat>
          <c:val>
            <c:numRef>
              <c:f>Sheet3!$K$6:$N$6</c:f>
              <c:numCache>
                <c:formatCode>General</c:formatCode>
                <c:ptCount val="4"/>
                <c:pt idx="0">
                  <c:v>10000</c:v>
                </c:pt>
                <c:pt idx="1">
                  <c:v>11200</c:v>
                </c:pt>
                <c:pt idx="2">
                  <c:v>13400</c:v>
                </c:pt>
                <c:pt idx="3">
                  <c:v>15000</c:v>
                </c:pt>
              </c:numCache>
            </c:numRef>
          </c:val>
          <c:extLst>
            <c:ext xmlns:c16="http://schemas.microsoft.com/office/drawing/2014/chart" uri="{C3380CC4-5D6E-409C-BE32-E72D297353CC}">
              <c16:uniqueId val="{00000000-576E-49B7-9695-80156765585C}"/>
            </c:ext>
          </c:extLst>
        </c:ser>
        <c:dLbls>
          <c:showLegendKey val="0"/>
          <c:showVal val="0"/>
          <c:showCatName val="0"/>
          <c:showSerName val="0"/>
          <c:showPercent val="0"/>
          <c:showBubbleSize val="0"/>
        </c:dLbls>
        <c:gapWidth val="219"/>
        <c:overlap val="-27"/>
        <c:axId val="433394232"/>
        <c:axId val="433394560"/>
      </c:barChart>
      <c:lineChart>
        <c:grouping val="standard"/>
        <c:varyColors val="0"/>
        <c:ser>
          <c:idx val="0"/>
          <c:order val="0"/>
          <c:tx>
            <c:strRef>
              <c:f>Sheet3!$J$5</c:f>
              <c:strCache>
                <c:ptCount val="1"/>
                <c:pt idx="0">
                  <c:v>Existing Fleet (90 T)</c:v>
                </c:pt>
              </c:strCache>
            </c:strRef>
          </c:tx>
          <c:spPr>
            <a:ln w="28575" cap="rnd">
              <a:solidFill>
                <a:schemeClr val="accent1"/>
              </a:solidFill>
              <a:round/>
            </a:ln>
            <a:effectLst/>
          </c:spPr>
          <c:marker>
            <c:symbol val="none"/>
          </c:marker>
          <c:cat>
            <c:strRef>
              <c:f>Sheet3!$K$4:$N$4</c:f>
              <c:strCache>
                <c:ptCount val="4"/>
                <c:pt idx="0">
                  <c:v>CN (100 Cars)</c:v>
                </c:pt>
                <c:pt idx="1">
                  <c:v>CP (112 Cars)</c:v>
                </c:pt>
                <c:pt idx="2">
                  <c:v>134 Cars</c:v>
                </c:pt>
                <c:pt idx="3">
                  <c:v>150 Cars</c:v>
                </c:pt>
              </c:strCache>
            </c:strRef>
          </c:cat>
          <c:val>
            <c:numRef>
              <c:f>Sheet3!$K$5:$N$5</c:f>
              <c:numCache>
                <c:formatCode>General</c:formatCode>
                <c:ptCount val="4"/>
                <c:pt idx="0">
                  <c:v>9000</c:v>
                </c:pt>
                <c:pt idx="1">
                  <c:v>10080</c:v>
                </c:pt>
              </c:numCache>
            </c:numRef>
          </c:val>
          <c:smooth val="0"/>
          <c:extLst>
            <c:ext xmlns:c16="http://schemas.microsoft.com/office/drawing/2014/chart" uri="{C3380CC4-5D6E-409C-BE32-E72D297353CC}">
              <c16:uniqueId val="{00000001-576E-49B7-9695-80156765585C}"/>
            </c:ext>
          </c:extLst>
        </c:ser>
        <c:dLbls>
          <c:showLegendKey val="0"/>
          <c:showVal val="0"/>
          <c:showCatName val="0"/>
          <c:showSerName val="0"/>
          <c:showPercent val="0"/>
          <c:showBubbleSize val="0"/>
        </c:dLbls>
        <c:marker val="1"/>
        <c:smooth val="0"/>
        <c:axId val="433394232"/>
        <c:axId val="433394560"/>
      </c:lineChart>
      <c:catAx>
        <c:axId val="43339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3394560"/>
        <c:crosses val="autoZero"/>
        <c:auto val="1"/>
        <c:lblAlgn val="ctr"/>
        <c:lblOffset val="100"/>
        <c:noMultiLvlLbl val="0"/>
      </c:catAx>
      <c:valAx>
        <c:axId val="433394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3394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image" Target="../media/image17.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DB338-F2F0-4A23-AC80-6BECADBBB073}" type="doc">
      <dgm:prSet loTypeId="urn:microsoft.com/office/officeart/2005/8/layout/hProcess9" loCatId="process" qsTypeId="urn:microsoft.com/office/officeart/2005/8/quickstyle/simple1" qsCatId="simple" csTypeId="urn:microsoft.com/office/officeart/2005/8/colors/accent1_2" csCatId="accent1" phldr="1"/>
      <dgm:spPr/>
    </dgm:pt>
    <dgm:pt modelId="{55363FFB-5EE5-4AA8-90E2-65699F5D77D6}">
      <dgm:prSet custT="1"/>
      <dgm:spPr/>
      <dgm:t>
        <a:bodyPr/>
        <a:lstStyle/>
        <a:p>
          <a:r>
            <a:rPr lang="en-US" sz="1200" dirty="0">
              <a:latin typeface="Arial" pitchFamily="34" charset="0"/>
              <a:cs typeface="Arial" pitchFamily="34" charset="0"/>
            </a:rPr>
            <a:t>1961-62</a:t>
          </a:r>
        </a:p>
        <a:p>
          <a:r>
            <a:rPr lang="en-US" sz="1200" dirty="0">
              <a:latin typeface="Arial" pitchFamily="34" charset="0"/>
              <a:cs typeface="Arial" pitchFamily="34" charset="0"/>
            </a:rPr>
            <a:t>McPherson</a:t>
          </a:r>
        </a:p>
      </dgm:t>
    </dgm:pt>
    <dgm:pt modelId="{2DF94924-228F-46D4-B545-586AE6E2D132}" type="parTrans" cxnId="{561E9807-2DFD-412A-86FA-C463F362B12C}">
      <dgm:prSet/>
      <dgm:spPr/>
      <dgm:t>
        <a:bodyPr/>
        <a:lstStyle/>
        <a:p>
          <a:endParaRPr lang="en-US" sz="1200"/>
        </a:p>
      </dgm:t>
    </dgm:pt>
    <dgm:pt modelId="{0298EC5F-408A-4E5B-AAF4-0B73377B81A1}" type="sibTrans" cxnId="{561E9807-2DFD-412A-86FA-C463F362B12C}">
      <dgm:prSet/>
      <dgm:spPr/>
      <dgm:t>
        <a:bodyPr/>
        <a:lstStyle/>
        <a:p>
          <a:endParaRPr lang="en-US" sz="1200"/>
        </a:p>
      </dgm:t>
    </dgm:pt>
    <dgm:pt modelId="{D7422942-D612-4CC8-9E17-09E3B88CD9F3}">
      <dgm:prSet custT="1"/>
      <dgm:spPr/>
      <dgm:t>
        <a:bodyPr/>
        <a:lstStyle/>
        <a:p>
          <a:r>
            <a:rPr lang="en-US" sz="1200" dirty="0">
              <a:latin typeface="Arial" pitchFamily="34" charset="0"/>
              <a:cs typeface="Arial" pitchFamily="34" charset="0"/>
            </a:rPr>
            <a:t>1975</a:t>
          </a:r>
        </a:p>
        <a:p>
          <a:r>
            <a:rPr lang="en-US" sz="1200" dirty="0" err="1">
              <a:latin typeface="Arial" pitchFamily="34" charset="0"/>
              <a:cs typeface="Arial" pitchFamily="34" charset="0"/>
            </a:rPr>
            <a:t>Snavely</a:t>
          </a:r>
          <a:endParaRPr lang="en-US" sz="1200" dirty="0">
            <a:latin typeface="Arial" pitchFamily="34" charset="0"/>
            <a:cs typeface="Arial" pitchFamily="34" charset="0"/>
          </a:endParaRPr>
        </a:p>
      </dgm:t>
    </dgm:pt>
    <dgm:pt modelId="{2AEF71F9-5A6D-4E11-98D7-DCEEE16EDD27}" type="parTrans" cxnId="{4C5785BA-1BB1-4536-A494-92A503816A33}">
      <dgm:prSet/>
      <dgm:spPr/>
      <dgm:t>
        <a:bodyPr/>
        <a:lstStyle/>
        <a:p>
          <a:endParaRPr lang="en-US" sz="1200"/>
        </a:p>
      </dgm:t>
    </dgm:pt>
    <dgm:pt modelId="{0BB1E5B4-3A80-4AFA-A788-9607701A214A}" type="sibTrans" cxnId="{4C5785BA-1BB1-4536-A494-92A503816A33}">
      <dgm:prSet/>
      <dgm:spPr/>
      <dgm:t>
        <a:bodyPr/>
        <a:lstStyle/>
        <a:p>
          <a:endParaRPr lang="en-US" sz="1200"/>
        </a:p>
      </dgm:t>
    </dgm:pt>
    <dgm:pt modelId="{0AEAB441-3CFC-4860-AFBA-B05DC8047281}">
      <dgm:prSet custT="1"/>
      <dgm:spPr/>
      <dgm:t>
        <a:bodyPr/>
        <a:lstStyle/>
        <a:p>
          <a:r>
            <a:rPr lang="en-US" sz="1200" dirty="0">
              <a:latin typeface="Arial" pitchFamily="34" charset="0"/>
              <a:cs typeface="Arial" pitchFamily="34" charset="0"/>
            </a:rPr>
            <a:t>1975</a:t>
          </a:r>
        </a:p>
        <a:p>
          <a:r>
            <a:rPr lang="en-US" sz="1200" dirty="0">
              <a:latin typeface="Arial" pitchFamily="34" charset="0"/>
              <a:cs typeface="Arial" pitchFamily="34" charset="0"/>
            </a:rPr>
            <a:t>Hall</a:t>
          </a:r>
        </a:p>
      </dgm:t>
    </dgm:pt>
    <dgm:pt modelId="{5FA44FFF-E19D-4CB1-8C9C-9717E99DFA65}" type="parTrans" cxnId="{4649F5B5-EB95-4A1A-8CD8-72C277A7F276}">
      <dgm:prSet/>
      <dgm:spPr/>
      <dgm:t>
        <a:bodyPr/>
        <a:lstStyle/>
        <a:p>
          <a:endParaRPr lang="en-US" sz="1200"/>
        </a:p>
      </dgm:t>
    </dgm:pt>
    <dgm:pt modelId="{55679428-0053-4647-923A-D196ECE1B659}" type="sibTrans" cxnId="{4649F5B5-EB95-4A1A-8CD8-72C277A7F276}">
      <dgm:prSet/>
      <dgm:spPr/>
      <dgm:t>
        <a:bodyPr/>
        <a:lstStyle/>
        <a:p>
          <a:endParaRPr lang="en-US" sz="1200"/>
        </a:p>
      </dgm:t>
    </dgm:pt>
    <dgm:pt modelId="{67EB7830-B5B4-4428-BD6E-130972238097}">
      <dgm:prSet custT="1"/>
      <dgm:spPr/>
      <dgm:t>
        <a:bodyPr/>
        <a:lstStyle/>
        <a:p>
          <a:r>
            <a:rPr lang="en-US" sz="1200" dirty="0">
              <a:latin typeface="Arial" pitchFamily="34" charset="0"/>
              <a:cs typeface="Arial" pitchFamily="34" charset="0"/>
            </a:rPr>
            <a:t>1982</a:t>
          </a:r>
        </a:p>
        <a:p>
          <a:r>
            <a:rPr lang="en-US" sz="1200" dirty="0">
              <a:latin typeface="Arial" pitchFamily="34" charset="0"/>
              <a:cs typeface="Arial" pitchFamily="34" charset="0"/>
            </a:rPr>
            <a:t>Gilson Report</a:t>
          </a:r>
        </a:p>
      </dgm:t>
    </dgm:pt>
    <dgm:pt modelId="{A9553E77-CC81-4BAD-A10D-573115C90830}" type="parTrans" cxnId="{81005444-DE65-4B94-AC89-E7D05C114A08}">
      <dgm:prSet/>
      <dgm:spPr/>
      <dgm:t>
        <a:bodyPr/>
        <a:lstStyle/>
        <a:p>
          <a:endParaRPr lang="en-US" sz="1200"/>
        </a:p>
      </dgm:t>
    </dgm:pt>
    <dgm:pt modelId="{8A909558-8BC7-4111-9B13-B102C710ADAB}" type="sibTrans" cxnId="{81005444-DE65-4B94-AC89-E7D05C114A08}">
      <dgm:prSet/>
      <dgm:spPr/>
      <dgm:t>
        <a:bodyPr/>
        <a:lstStyle/>
        <a:p>
          <a:endParaRPr lang="en-US" sz="1200"/>
        </a:p>
      </dgm:t>
    </dgm:pt>
    <dgm:pt modelId="{959E35B7-1E39-4768-A15F-F7FCD9FEB3FE}">
      <dgm:prSet custT="1"/>
      <dgm:spPr/>
      <dgm:t>
        <a:bodyPr/>
        <a:lstStyle/>
        <a:p>
          <a:r>
            <a:rPr lang="en-US" sz="1200" dirty="0">
              <a:latin typeface="Arial" pitchFamily="34" charset="0"/>
              <a:cs typeface="Arial" pitchFamily="34" charset="0"/>
            </a:rPr>
            <a:t>1984</a:t>
          </a:r>
        </a:p>
        <a:p>
          <a:r>
            <a:rPr lang="en-US" sz="1200" b="1" dirty="0">
              <a:latin typeface="Arial" pitchFamily="34" charset="0"/>
              <a:cs typeface="Arial" pitchFamily="34" charset="0"/>
            </a:rPr>
            <a:t>WGTA Established</a:t>
          </a:r>
        </a:p>
      </dgm:t>
    </dgm:pt>
    <dgm:pt modelId="{BEAD8646-023E-449D-B1C3-FB1F82CE2C32}" type="parTrans" cxnId="{5324FD33-E21F-4629-AE89-321013204A7D}">
      <dgm:prSet/>
      <dgm:spPr/>
      <dgm:t>
        <a:bodyPr/>
        <a:lstStyle/>
        <a:p>
          <a:endParaRPr lang="en-US" sz="1200"/>
        </a:p>
      </dgm:t>
    </dgm:pt>
    <dgm:pt modelId="{5A4B284A-F207-4E2E-9FF3-C06CA0027DEF}" type="sibTrans" cxnId="{5324FD33-E21F-4629-AE89-321013204A7D}">
      <dgm:prSet/>
      <dgm:spPr/>
      <dgm:t>
        <a:bodyPr/>
        <a:lstStyle/>
        <a:p>
          <a:endParaRPr lang="en-US" sz="1200"/>
        </a:p>
      </dgm:t>
    </dgm:pt>
    <dgm:pt modelId="{9D85F151-0E45-4874-98C2-8BCEBD6595CB}">
      <dgm:prSet custT="1"/>
      <dgm:spPr/>
      <dgm:t>
        <a:bodyPr/>
        <a:lstStyle/>
        <a:p>
          <a:r>
            <a:rPr lang="en-US" sz="1200" dirty="0">
              <a:latin typeface="Arial" pitchFamily="34" charset="0"/>
              <a:cs typeface="Arial" pitchFamily="34" charset="0"/>
            </a:rPr>
            <a:t>1995-96</a:t>
          </a:r>
        </a:p>
        <a:p>
          <a:r>
            <a:rPr lang="en-US" sz="1200" b="1" dirty="0">
              <a:latin typeface="Arial" pitchFamily="34" charset="0"/>
              <a:cs typeface="Arial" pitchFamily="34" charset="0"/>
            </a:rPr>
            <a:t>Crow eliminated</a:t>
          </a:r>
        </a:p>
      </dgm:t>
    </dgm:pt>
    <dgm:pt modelId="{0F421AC3-FB12-4787-B199-50A36F643840}" type="parTrans" cxnId="{13D86B5C-1FAA-42DD-A9E1-A9A3142CD8F9}">
      <dgm:prSet/>
      <dgm:spPr/>
      <dgm:t>
        <a:bodyPr/>
        <a:lstStyle/>
        <a:p>
          <a:endParaRPr lang="en-US" sz="1200"/>
        </a:p>
      </dgm:t>
    </dgm:pt>
    <dgm:pt modelId="{C9AE5EA4-1D65-42E1-8990-213AEFBB057D}" type="sibTrans" cxnId="{13D86B5C-1FAA-42DD-A9E1-A9A3142CD8F9}">
      <dgm:prSet/>
      <dgm:spPr/>
      <dgm:t>
        <a:bodyPr/>
        <a:lstStyle/>
        <a:p>
          <a:endParaRPr lang="en-US" sz="1200"/>
        </a:p>
      </dgm:t>
    </dgm:pt>
    <dgm:pt modelId="{0FEAFA27-60FA-48FF-A442-912EF49325C0}">
      <dgm:prSet custT="1"/>
      <dgm:spPr/>
      <dgm:t>
        <a:bodyPr/>
        <a:lstStyle/>
        <a:p>
          <a:r>
            <a:rPr lang="en-US" sz="1200" dirty="0">
              <a:latin typeface="Arial" pitchFamily="34" charset="0"/>
              <a:cs typeface="Arial" pitchFamily="34" charset="0"/>
            </a:rPr>
            <a:t>1995</a:t>
          </a:r>
        </a:p>
        <a:p>
          <a:r>
            <a:rPr lang="en-US" sz="1200" dirty="0">
              <a:latin typeface="Arial" pitchFamily="34" charset="0"/>
              <a:cs typeface="Arial" pitchFamily="34" charset="0"/>
            </a:rPr>
            <a:t>WGTA disbanded</a:t>
          </a:r>
        </a:p>
      </dgm:t>
    </dgm:pt>
    <dgm:pt modelId="{97D7BE37-18FF-43EC-B1ED-969A3F5EE925}" type="parTrans" cxnId="{8FE2BD6A-CA74-4765-ACFA-481989A7756B}">
      <dgm:prSet/>
      <dgm:spPr/>
      <dgm:t>
        <a:bodyPr/>
        <a:lstStyle/>
        <a:p>
          <a:endParaRPr lang="en-US" sz="1200"/>
        </a:p>
      </dgm:t>
    </dgm:pt>
    <dgm:pt modelId="{A09B3EBA-5834-4905-BEA2-2262C135152B}" type="sibTrans" cxnId="{8FE2BD6A-CA74-4765-ACFA-481989A7756B}">
      <dgm:prSet/>
      <dgm:spPr/>
      <dgm:t>
        <a:bodyPr/>
        <a:lstStyle/>
        <a:p>
          <a:endParaRPr lang="en-US" sz="1200"/>
        </a:p>
      </dgm:t>
    </dgm:pt>
    <dgm:pt modelId="{E9717DC8-C7B9-4341-9990-3E769D85B7C2}">
      <dgm:prSet custT="1"/>
      <dgm:spPr/>
      <dgm:t>
        <a:bodyPr/>
        <a:lstStyle/>
        <a:p>
          <a:r>
            <a:rPr lang="en-US" sz="1200" dirty="0">
              <a:latin typeface="Arial" pitchFamily="34" charset="0"/>
              <a:cs typeface="Arial" pitchFamily="34" charset="0"/>
            </a:rPr>
            <a:t>1998-99</a:t>
          </a:r>
        </a:p>
        <a:p>
          <a:r>
            <a:rPr lang="en-US" sz="1200" b="1" dirty="0" err="1">
              <a:latin typeface="Arial" pitchFamily="34" charset="0"/>
              <a:cs typeface="Arial" pitchFamily="34" charset="0"/>
            </a:rPr>
            <a:t>Estey</a:t>
          </a:r>
          <a:r>
            <a:rPr lang="en-US" sz="1200" b="1" dirty="0">
              <a:latin typeface="Arial" pitchFamily="34" charset="0"/>
              <a:cs typeface="Arial" pitchFamily="34" charset="0"/>
            </a:rPr>
            <a:t>/ </a:t>
          </a:r>
          <a:r>
            <a:rPr lang="en-US" sz="1200" b="1" dirty="0" err="1">
              <a:latin typeface="Arial" pitchFamily="34" charset="0"/>
              <a:cs typeface="Arial" pitchFamily="34" charset="0"/>
            </a:rPr>
            <a:t>Kroeger</a:t>
          </a:r>
          <a:endParaRPr lang="en-US" sz="1200" b="1" dirty="0">
            <a:latin typeface="Arial" pitchFamily="34" charset="0"/>
            <a:cs typeface="Arial" pitchFamily="34" charset="0"/>
          </a:endParaRPr>
        </a:p>
      </dgm:t>
    </dgm:pt>
    <dgm:pt modelId="{D9E2E1D5-DF35-47F2-AD00-20E402B1CA53}" type="parTrans" cxnId="{00772C5A-ACEC-464F-9BA5-9A421512C500}">
      <dgm:prSet/>
      <dgm:spPr/>
      <dgm:t>
        <a:bodyPr/>
        <a:lstStyle/>
        <a:p>
          <a:endParaRPr lang="en-US" sz="1200"/>
        </a:p>
      </dgm:t>
    </dgm:pt>
    <dgm:pt modelId="{DA767AF7-CE89-4EA5-81C7-D6E3EAF3D82C}" type="sibTrans" cxnId="{00772C5A-ACEC-464F-9BA5-9A421512C500}">
      <dgm:prSet/>
      <dgm:spPr/>
      <dgm:t>
        <a:bodyPr/>
        <a:lstStyle/>
        <a:p>
          <a:endParaRPr lang="en-US" sz="1200"/>
        </a:p>
      </dgm:t>
    </dgm:pt>
    <dgm:pt modelId="{2C9E2CA6-BDFA-4846-A77A-3E00E146392E}" type="pres">
      <dgm:prSet presAssocID="{D51DB338-F2F0-4A23-AC80-6BECADBBB073}" presName="CompostProcess" presStyleCnt="0">
        <dgm:presLayoutVars>
          <dgm:dir/>
          <dgm:resizeHandles val="exact"/>
        </dgm:presLayoutVars>
      </dgm:prSet>
      <dgm:spPr/>
    </dgm:pt>
    <dgm:pt modelId="{94B79AC0-C9D3-4C7B-9066-EBAFAD091406}" type="pres">
      <dgm:prSet presAssocID="{D51DB338-F2F0-4A23-AC80-6BECADBBB073}" presName="arrow" presStyleLbl="bgShp" presStyleIdx="0" presStyleCnt="1" custScaleX="117647" custLinFactNeighborX="-41" custLinFactNeighborY="18800"/>
      <dgm:spPr>
        <a:solidFill>
          <a:schemeClr val="accent6">
            <a:lumMod val="75000"/>
          </a:schemeClr>
        </a:solidFill>
      </dgm:spPr>
    </dgm:pt>
    <dgm:pt modelId="{D423E8B9-A6B0-4608-869A-AEE5ABEF7F02}" type="pres">
      <dgm:prSet presAssocID="{D51DB338-F2F0-4A23-AC80-6BECADBBB073}" presName="linearProcess" presStyleCnt="0"/>
      <dgm:spPr/>
    </dgm:pt>
    <dgm:pt modelId="{68F6CD90-8A59-4232-BA74-BEFCE041480D}" type="pres">
      <dgm:prSet presAssocID="{55363FFB-5EE5-4AA8-90E2-65699F5D77D6}" presName="textNode" presStyleLbl="node1" presStyleIdx="0" presStyleCnt="8" custScaleX="218867" custScaleY="150000">
        <dgm:presLayoutVars>
          <dgm:bulletEnabled val="1"/>
        </dgm:presLayoutVars>
      </dgm:prSet>
      <dgm:spPr/>
    </dgm:pt>
    <dgm:pt modelId="{A595CA4A-C659-465F-804C-4CA9305F5E69}" type="pres">
      <dgm:prSet presAssocID="{0298EC5F-408A-4E5B-AAF4-0B73377B81A1}" presName="sibTrans" presStyleCnt="0"/>
      <dgm:spPr/>
    </dgm:pt>
    <dgm:pt modelId="{72300BDD-DB2D-4F95-B292-D0FE57B02E4E}" type="pres">
      <dgm:prSet presAssocID="{D7422942-D612-4CC8-9E17-09E3B88CD9F3}" presName="textNode" presStyleLbl="node1" presStyleIdx="1" presStyleCnt="8" custScaleX="153914" custScaleY="150000" custLinFactNeighborX="58751">
        <dgm:presLayoutVars>
          <dgm:bulletEnabled val="1"/>
        </dgm:presLayoutVars>
      </dgm:prSet>
      <dgm:spPr/>
    </dgm:pt>
    <dgm:pt modelId="{CC7D142D-A880-4AB3-8C9B-A784741CC2AA}" type="pres">
      <dgm:prSet presAssocID="{0BB1E5B4-3A80-4AFA-A788-9607701A214A}" presName="sibTrans" presStyleCnt="0"/>
      <dgm:spPr/>
    </dgm:pt>
    <dgm:pt modelId="{4F4DC67C-B3EE-412F-A102-80177E3D7D84}" type="pres">
      <dgm:prSet presAssocID="{0AEAB441-3CFC-4860-AFBA-B05DC8047281}" presName="textNode" presStyleLbl="node1" presStyleIdx="2" presStyleCnt="8" custScaleX="121239" custScaleY="150000" custLinFactNeighborX="32877" custLinFactNeighborY="1142">
        <dgm:presLayoutVars>
          <dgm:bulletEnabled val="1"/>
        </dgm:presLayoutVars>
      </dgm:prSet>
      <dgm:spPr/>
    </dgm:pt>
    <dgm:pt modelId="{CA0046EB-2893-498D-B62C-0D7F451305D0}" type="pres">
      <dgm:prSet presAssocID="{55679428-0053-4647-923A-D196ECE1B659}" presName="sibTrans" presStyleCnt="0"/>
      <dgm:spPr/>
    </dgm:pt>
    <dgm:pt modelId="{F99078BF-3952-46D6-B900-7116B387F19B}" type="pres">
      <dgm:prSet presAssocID="{67EB7830-B5B4-4428-BD6E-130972238097}" presName="textNode" presStyleLbl="node1" presStyleIdx="3" presStyleCnt="8" custScaleX="148789" custScaleY="150000" custLinFactNeighborX="-50186">
        <dgm:presLayoutVars>
          <dgm:bulletEnabled val="1"/>
        </dgm:presLayoutVars>
      </dgm:prSet>
      <dgm:spPr/>
    </dgm:pt>
    <dgm:pt modelId="{C19EC766-8934-483D-890D-8624288981AF}" type="pres">
      <dgm:prSet presAssocID="{8A909558-8BC7-4111-9B13-B102C710ADAB}" presName="sibTrans" presStyleCnt="0"/>
      <dgm:spPr/>
    </dgm:pt>
    <dgm:pt modelId="{1B068CAE-57D6-4A7B-99FB-60B8ABA2A1C6}" type="pres">
      <dgm:prSet presAssocID="{959E35B7-1E39-4768-A15F-F7FCD9FEB3FE}" presName="textNode" presStyleLbl="node1" presStyleIdx="4" presStyleCnt="8" custScaleX="216527" custScaleY="150000" custLinFactX="-4638" custLinFactNeighborX="-100000" custLinFactNeighborY="-1142">
        <dgm:presLayoutVars>
          <dgm:bulletEnabled val="1"/>
        </dgm:presLayoutVars>
      </dgm:prSet>
      <dgm:spPr/>
    </dgm:pt>
    <dgm:pt modelId="{16B04ED1-F217-4593-AD45-82F6F9AAAE13}" type="pres">
      <dgm:prSet presAssocID="{5A4B284A-F207-4E2E-9FF3-C06CA0027DEF}" presName="sibTrans" presStyleCnt="0"/>
      <dgm:spPr/>
    </dgm:pt>
    <dgm:pt modelId="{1A883673-08DF-4001-9E21-ED48562CAB24}" type="pres">
      <dgm:prSet presAssocID="{9D85F151-0E45-4874-98C2-8BCEBD6595CB}" presName="textNode" presStyleLbl="node1" presStyleIdx="5" presStyleCnt="8" custScaleX="195868" custScaleY="150000" custLinFactX="-13797" custLinFactNeighborX="-100000">
        <dgm:presLayoutVars>
          <dgm:bulletEnabled val="1"/>
        </dgm:presLayoutVars>
      </dgm:prSet>
      <dgm:spPr/>
    </dgm:pt>
    <dgm:pt modelId="{779B06AF-E953-4D1A-9B55-DEBCB1EDC1E3}" type="pres">
      <dgm:prSet presAssocID="{C9AE5EA4-1D65-42E1-8990-213AEFBB057D}" presName="sibTrans" presStyleCnt="0"/>
      <dgm:spPr/>
    </dgm:pt>
    <dgm:pt modelId="{3E8580FD-6F19-4E48-B5FE-66040D2BCF7F}" type="pres">
      <dgm:prSet presAssocID="{0FEAFA27-60FA-48FF-A442-912EF49325C0}" presName="textNode" presStyleLbl="node1" presStyleIdx="6" presStyleCnt="8" custScaleX="186838" custScaleY="150000" custLinFactX="-17814" custLinFactNeighborX="-100000">
        <dgm:presLayoutVars>
          <dgm:bulletEnabled val="1"/>
        </dgm:presLayoutVars>
      </dgm:prSet>
      <dgm:spPr/>
    </dgm:pt>
    <dgm:pt modelId="{378641C4-75FE-45D5-BFD0-F2D5981B5763}" type="pres">
      <dgm:prSet presAssocID="{A09B3EBA-5834-4905-BEA2-2262C135152B}" presName="sibTrans" presStyleCnt="0"/>
      <dgm:spPr/>
    </dgm:pt>
    <dgm:pt modelId="{3999A29D-351A-4C0F-A22A-CA63CBBABCC6}" type="pres">
      <dgm:prSet presAssocID="{E9717DC8-C7B9-4341-9990-3E769D85B7C2}" presName="textNode" presStyleLbl="node1" presStyleIdx="7" presStyleCnt="8" custScaleX="158661" custScaleY="150000" custLinFactX="-31057" custLinFactNeighborX="-100000" custLinFactNeighborY="0">
        <dgm:presLayoutVars>
          <dgm:bulletEnabled val="1"/>
        </dgm:presLayoutVars>
      </dgm:prSet>
      <dgm:spPr/>
    </dgm:pt>
  </dgm:ptLst>
  <dgm:cxnLst>
    <dgm:cxn modelId="{561E9807-2DFD-412A-86FA-C463F362B12C}" srcId="{D51DB338-F2F0-4A23-AC80-6BECADBBB073}" destId="{55363FFB-5EE5-4AA8-90E2-65699F5D77D6}" srcOrd="0" destOrd="0" parTransId="{2DF94924-228F-46D4-B545-586AE6E2D132}" sibTransId="{0298EC5F-408A-4E5B-AAF4-0B73377B81A1}"/>
    <dgm:cxn modelId="{6F9C560D-8AF3-47C0-8ACD-B4DC639ECD91}" type="presOf" srcId="{D7422942-D612-4CC8-9E17-09E3B88CD9F3}" destId="{72300BDD-DB2D-4F95-B292-D0FE57B02E4E}" srcOrd="0" destOrd="0" presId="urn:microsoft.com/office/officeart/2005/8/layout/hProcess9"/>
    <dgm:cxn modelId="{CCCD8D0F-EC22-484B-8060-CF32917DFF33}" type="presOf" srcId="{67EB7830-B5B4-4428-BD6E-130972238097}" destId="{F99078BF-3952-46D6-B900-7116B387F19B}" srcOrd="0" destOrd="0" presId="urn:microsoft.com/office/officeart/2005/8/layout/hProcess9"/>
    <dgm:cxn modelId="{5CBBCF19-564E-4B8D-85DB-0932AD7089EE}" type="presOf" srcId="{55363FFB-5EE5-4AA8-90E2-65699F5D77D6}" destId="{68F6CD90-8A59-4232-BA74-BEFCE041480D}" srcOrd="0" destOrd="0" presId="urn:microsoft.com/office/officeart/2005/8/layout/hProcess9"/>
    <dgm:cxn modelId="{5C55812C-855E-4067-BD94-B702D6D54E5C}" type="presOf" srcId="{D51DB338-F2F0-4A23-AC80-6BECADBBB073}" destId="{2C9E2CA6-BDFA-4846-A77A-3E00E146392E}" srcOrd="0" destOrd="0" presId="urn:microsoft.com/office/officeart/2005/8/layout/hProcess9"/>
    <dgm:cxn modelId="{5324FD33-E21F-4629-AE89-321013204A7D}" srcId="{D51DB338-F2F0-4A23-AC80-6BECADBBB073}" destId="{959E35B7-1E39-4768-A15F-F7FCD9FEB3FE}" srcOrd="4" destOrd="0" parTransId="{BEAD8646-023E-449D-B1C3-FB1F82CE2C32}" sibTransId="{5A4B284A-F207-4E2E-9FF3-C06CA0027DEF}"/>
    <dgm:cxn modelId="{13D86B5C-1FAA-42DD-A9E1-A9A3142CD8F9}" srcId="{D51DB338-F2F0-4A23-AC80-6BECADBBB073}" destId="{9D85F151-0E45-4874-98C2-8BCEBD6595CB}" srcOrd="5" destOrd="0" parTransId="{0F421AC3-FB12-4787-B199-50A36F643840}" sibTransId="{C9AE5EA4-1D65-42E1-8990-213AEFBB057D}"/>
    <dgm:cxn modelId="{81005444-DE65-4B94-AC89-E7D05C114A08}" srcId="{D51DB338-F2F0-4A23-AC80-6BECADBBB073}" destId="{67EB7830-B5B4-4428-BD6E-130972238097}" srcOrd="3" destOrd="0" parTransId="{A9553E77-CC81-4BAD-A10D-573115C90830}" sibTransId="{8A909558-8BC7-4111-9B13-B102C710ADAB}"/>
    <dgm:cxn modelId="{F318FC66-79D9-45E8-A1FD-D2710CDEC588}" type="presOf" srcId="{E9717DC8-C7B9-4341-9990-3E769D85B7C2}" destId="{3999A29D-351A-4C0F-A22A-CA63CBBABCC6}" srcOrd="0" destOrd="0" presId="urn:microsoft.com/office/officeart/2005/8/layout/hProcess9"/>
    <dgm:cxn modelId="{8FE2BD6A-CA74-4765-ACFA-481989A7756B}" srcId="{D51DB338-F2F0-4A23-AC80-6BECADBBB073}" destId="{0FEAFA27-60FA-48FF-A442-912EF49325C0}" srcOrd="6" destOrd="0" parTransId="{97D7BE37-18FF-43EC-B1ED-969A3F5EE925}" sibTransId="{A09B3EBA-5834-4905-BEA2-2262C135152B}"/>
    <dgm:cxn modelId="{6BB6C86D-CBFC-4FEE-A2C0-9CBBDBECA8E3}" type="presOf" srcId="{0FEAFA27-60FA-48FF-A442-912EF49325C0}" destId="{3E8580FD-6F19-4E48-B5FE-66040D2BCF7F}" srcOrd="0" destOrd="0" presId="urn:microsoft.com/office/officeart/2005/8/layout/hProcess9"/>
    <dgm:cxn modelId="{00772C5A-ACEC-464F-9BA5-9A421512C500}" srcId="{D51DB338-F2F0-4A23-AC80-6BECADBBB073}" destId="{E9717DC8-C7B9-4341-9990-3E769D85B7C2}" srcOrd="7" destOrd="0" parTransId="{D9E2E1D5-DF35-47F2-AD00-20E402B1CA53}" sibTransId="{DA767AF7-CE89-4EA5-81C7-D6E3EAF3D82C}"/>
    <dgm:cxn modelId="{4649F5B5-EB95-4A1A-8CD8-72C277A7F276}" srcId="{D51DB338-F2F0-4A23-AC80-6BECADBBB073}" destId="{0AEAB441-3CFC-4860-AFBA-B05DC8047281}" srcOrd="2" destOrd="0" parTransId="{5FA44FFF-E19D-4CB1-8C9C-9717E99DFA65}" sibTransId="{55679428-0053-4647-923A-D196ECE1B659}"/>
    <dgm:cxn modelId="{4C5785BA-1BB1-4536-A494-92A503816A33}" srcId="{D51DB338-F2F0-4A23-AC80-6BECADBBB073}" destId="{D7422942-D612-4CC8-9E17-09E3B88CD9F3}" srcOrd="1" destOrd="0" parTransId="{2AEF71F9-5A6D-4E11-98D7-DCEEE16EDD27}" sibTransId="{0BB1E5B4-3A80-4AFA-A788-9607701A214A}"/>
    <dgm:cxn modelId="{A995FAC3-8DE4-4948-8150-462C54AFCD6E}" type="presOf" srcId="{959E35B7-1E39-4768-A15F-F7FCD9FEB3FE}" destId="{1B068CAE-57D6-4A7B-99FB-60B8ABA2A1C6}" srcOrd="0" destOrd="0" presId="urn:microsoft.com/office/officeart/2005/8/layout/hProcess9"/>
    <dgm:cxn modelId="{FC93B3E4-CE3E-4B17-A8B0-615F01329C7E}" type="presOf" srcId="{9D85F151-0E45-4874-98C2-8BCEBD6595CB}" destId="{1A883673-08DF-4001-9E21-ED48562CAB24}" srcOrd="0" destOrd="0" presId="urn:microsoft.com/office/officeart/2005/8/layout/hProcess9"/>
    <dgm:cxn modelId="{86A09AEF-CB73-474B-AC19-2CF000B3D1D2}" type="presOf" srcId="{0AEAB441-3CFC-4860-AFBA-B05DC8047281}" destId="{4F4DC67C-B3EE-412F-A102-80177E3D7D84}" srcOrd="0" destOrd="0" presId="urn:microsoft.com/office/officeart/2005/8/layout/hProcess9"/>
    <dgm:cxn modelId="{FE5171BF-8FD3-4FD2-9239-8E2C3F2ACC1B}" type="presParOf" srcId="{2C9E2CA6-BDFA-4846-A77A-3E00E146392E}" destId="{94B79AC0-C9D3-4C7B-9066-EBAFAD091406}" srcOrd="0" destOrd="0" presId="urn:microsoft.com/office/officeart/2005/8/layout/hProcess9"/>
    <dgm:cxn modelId="{33E31DB4-DCDD-40D6-B9FC-590AF640A351}" type="presParOf" srcId="{2C9E2CA6-BDFA-4846-A77A-3E00E146392E}" destId="{D423E8B9-A6B0-4608-869A-AEE5ABEF7F02}" srcOrd="1" destOrd="0" presId="urn:microsoft.com/office/officeart/2005/8/layout/hProcess9"/>
    <dgm:cxn modelId="{BB39E094-8BBA-4A57-9F90-D824718B8950}" type="presParOf" srcId="{D423E8B9-A6B0-4608-869A-AEE5ABEF7F02}" destId="{68F6CD90-8A59-4232-BA74-BEFCE041480D}" srcOrd="0" destOrd="0" presId="urn:microsoft.com/office/officeart/2005/8/layout/hProcess9"/>
    <dgm:cxn modelId="{38435A0A-3135-4607-B9B1-5A4DE07A25F4}" type="presParOf" srcId="{D423E8B9-A6B0-4608-869A-AEE5ABEF7F02}" destId="{A595CA4A-C659-465F-804C-4CA9305F5E69}" srcOrd="1" destOrd="0" presId="urn:microsoft.com/office/officeart/2005/8/layout/hProcess9"/>
    <dgm:cxn modelId="{7F6D81C1-5629-4A7E-A777-DC2FF21DE7C8}" type="presParOf" srcId="{D423E8B9-A6B0-4608-869A-AEE5ABEF7F02}" destId="{72300BDD-DB2D-4F95-B292-D0FE57B02E4E}" srcOrd="2" destOrd="0" presId="urn:microsoft.com/office/officeart/2005/8/layout/hProcess9"/>
    <dgm:cxn modelId="{C6929B9D-8A82-4C7B-A247-D4D54A1F51C3}" type="presParOf" srcId="{D423E8B9-A6B0-4608-869A-AEE5ABEF7F02}" destId="{CC7D142D-A880-4AB3-8C9B-A784741CC2AA}" srcOrd="3" destOrd="0" presId="urn:microsoft.com/office/officeart/2005/8/layout/hProcess9"/>
    <dgm:cxn modelId="{0E34E364-6831-4D58-A194-CB57E4635FA0}" type="presParOf" srcId="{D423E8B9-A6B0-4608-869A-AEE5ABEF7F02}" destId="{4F4DC67C-B3EE-412F-A102-80177E3D7D84}" srcOrd="4" destOrd="0" presId="urn:microsoft.com/office/officeart/2005/8/layout/hProcess9"/>
    <dgm:cxn modelId="{57D8956C-6C7B-4AC5-B2F8-7A7DDCF427FA}" type="presParOf" srcId="{D423E8B9-A6B0-4608-869A-AEE5ABEF7F02}" destId="{CA0046EB-2893-498D-B62C-0D7F451305D0}" srcOrd="5" destOrd="0" presId="urn:microsoft.com/office/officeart/2005/8/layout/hProcess9"/>
    <dgm:cxn modelId="{6AFCB619-FE50-4F2C-A89F-FF1EA95C5140}" type="presParOf" srcId="{D423E8B9-A6B0-4608-869A-AEE5ABEF7F02}" destId="{F99078BF-3952-46D6-B900-7116B387F19B}" srcOrd="6" destOrd="0" presId="urn:microsoft.com/office/officeart/2005/8/layout/hProcess9"/>
    <dgm:cxn modelId="{B2A6F287-87E7-4CB7-B2E9-2D80EE983372}" type="presParOf" srcId="{D423E8B9-A6B0-4608-869A-AEE5ABEF7F02}" destId="{C19EC766-8934-483D-890D-8624288981AF}" srcOrd="7" destOrd="0" presId="urn:microsoft.com/office/officeart/2005/8/layout/hProcess9"/>
    <dgm:cxn modelId="{7A8C77B0-DA0A-4A93-A01B-196CBAE3554A}" type="presParOf" srcId="{D423E8B9-A6B0-4608-869A-AEE5ABEF7F02}" destId="{1B068CAE-57D6-4A7B-99FB-60B8ABA2A1C6}" srcOrd="8" destOrd="0" presId="urn:microsoft.com/office/officeart/2005/8/layout/hProcess9"/>
    <dgm:cxn modelId="{DCF001F0-D838-487A-8EDF-7A2BFCD8729D}" type="presParOf" srcId="{D423E8B9-A6B0-4608-869A-AEE5ABEF7F02}" destId="{16B04ED1-F217-4593-AD45-82F6F9AAAE13}" srcOrd="9" destOrd="0" presId="urn:microsoft.com/office/officeart/2005/8/layout/hProcess9"/>
    <dgm:cxn modelId="{F30903D6-8347-4871-B6D2-5909A5D7AF1E}" type="presParOf" srcId="{D423E8B9-A6B0-4608-869A-AEE5ABEF7F02}" destId="{1A883673-08DF-4001-9E21-ED48562CAB24}" srcOrd="10" destOrd="0" presId="urn:microsoft.com/office/officeart/2005/8/layout/hProcess9"/>
    <dgm:cxn modelId="{62BDFF6C-2C80-424A-A0B1-2F855646912F}" type="presParOf" srcId="{D423E8B9-A6B0-4608-869A-AEE5ABEF7F02}" destId="{779B06AF-E953-4D1A-9B55-DEBCB1EDC1E3}" srcOrd="11" destOrd="0" presId="urn:microsoft.com/office/officeart/2005/8/layout/hProcess9"/>
    <dgm:cxn modelId="{059EB87B-CB9E-45C1-AF09-1D461497D4D2}" type="presParOf" srcId="{D423E8B9-A6B0-4608-869A-AEE5ABEF7F02}" destId="{3E8580FD-6F19-4E48-B5FE-66040D2BCF7F}" srcOrd="12" destOrd="0" presId="urn:microsoft.com/office/officeart/2005/8/layout/hProcess9"/>
    <dgm:cxn modelId="{4405B47B-E202-4682-B41A-F6B5697EE833}" type="presParOf" srcId="{D423E8B9-A6B0-4608-869A-AEE5ABEF7F02}" destId="{378641C4-75FE-45D5-BFD0-F2D5981B5763}" srcOrd="13" destOrd="0" presId="urn:microsoft.com/office/officeart/2005/8/layout/hProcess9"/>
    <dgm:cxn modelId="{DE5CFC30-C20B-4B3B-A435-18B323586A48}" type="presParOf" srcId="{D423E8B9-A6B0-4608-869A-AEE5ABEF7F02}" destId="{3999A29D-351A-4C0F-A22A-CA63CBBABCC6}"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1DB338-F2F0-4A23-AC80-6BECADBBB073}" type="doc">
      <dgm:prSet loTypeId="urn:microsoft.com/office/officeart/2005/8/layout/hProcess9" loCatId="process" qsTypeId="urn:microsoft.com/office/officeart/2005/8/quickstyle/simple1" qsCatId="simple" csTypeId="urn:microsoft.com/office/officeart/2005/8/colors/accent1_2" csCatId="accent1" phldr="1"/>
      <dgm:spPr/>
    </dgm:pt>
    <dgm:pt modelId="{182F2124-B93D-490C-9A31-220C0A5B75F0}">
      <dgm:prSet phldrT="[Text]" custT="1"/>
      <dgm:spPr/>
      <dgm:t>
        <a:bodyPr/>
        <a:lstStyle/>
        <a:p>
          <a:r>
            <a:rPr lang="en-US" sz="1200" dirty="0">
              <a:latin typeface="Arial" pitchFamily="34" charset="0"/>
              <a:cs typeface="Arial" pitchFamily="34" charset="0"/>
            </a:rPr>
            <a:t>1895</a:t>
          </a:r>
        </a:p>
        <a:p>
          <a:r>
            <a:rPr lang="en-US" sz="1200" dirty="0">
              <a:latin typeface="Arial" pitchFamily="34" charset="0"/>
              <a:cs typeface="Arial" pitchFamily="34" charset="0"/>
            </a:rPr>
            <a:t>Railway Rates</a:t>
          </a:r>
        </a:p>
      </dgm:t>
    </dgm:pt>
    <dgm:pt modelId="{DFDC4AF3-A870-4FA6-AEA6-BCBFEC774478}" type="parTrans" cxnId="{0BC9AA8E-E0ED-4CC5-A0CC-0B72373A22C0}">
      <dgm:prSet/>
      <dgm:spPr/>
      <dgm:t>
        <a:bodyPr/>
        <a:lstStyle/>
        <a:p>
          <a:endParaRPr lang="en-US" sz="1200"/>
        </a:p>
      </dgm:t>
    </dgm:pt>
    <dgm:pt modelId="{A72D28E5-6E13-4A5A-923F-58881A9911E9}" type="sibTrans" cxnId="{0BC9AA8E-E0ED-4CC5-A0CC-0B72373A22C0}">
      <dgm:prSet/>
      <dgm:spPr/>
      <dgm:t>
        <a:bodyPr/>
        <a:lstStyle/>
        <a:p>
          <a:endParaRPr lang="en-US" sz="1200"/>
        </a:p>
      </dgm:t>
    </dgm:pt>
    <dgm:pt modelId="{937BCEEB-47D1-4A4B-ACF6-8B87278CBA5B}">
      <dgm:prSet phldrT="[Text]" custT="1"/>
      <dgm:spPr/>
      <dgm:t>
        <a:bodyPr/>
        <a:lstStyle/>
        <a:p>
          <a:r>
            <a:rPr lang="en-US" sz="1200" dirty="0">
              <a:latin typeface="Arial" pitchFamily="34" charset="0"/>
              <a:cs typeface="Arial" pitchFamily="34" charset="0"/>
            </a:rPr>
            <a:t>1897</a:t>
          </a:r>
        </a:p>
        <a:p>
          <a:r>
            <a:rPr lang="en-US" sz="1200" b="1" dirty="0">
              <a:latin typeface="Arial" pitchFamily="34" charset="0"/>
              <a:cs typeface="Arial" pitchFamily="34" charset="0"/>
            </a:rPr>
            <a:t>Crows Nest Pass Agreement </a:t>
          </a:r>
        </a:p>
      </dgm:t>
    </dgm:pt>
    <dgm:pt modelId="{D6BC5756-DBDC-480B-8809-79C76A72EB49}" type="parTrans" cxnId="{8036D86A-4EE2-4CDA-9B5D-D6AD080CE048}">
      <dgm:prSet/>
      <dgm:spPr/>
      <dgm:t>
        <a:bodyPr/>
        <a:lstStyle/>
        <a:p>
          <a:endParaRPr lang="en-US" sz="1200"/>
        </a:p>
      </dgm:t>
    </dgm:pt>
    <dgm:pt modelId="{A74E00CD-0BE5-4226-BEB4-99FD41B84120}" type="sibTrans" cxnId="{8036D86A-4EE2-4CDA-9B5D-D6AD080CE048}">
      <dgm:prSet/>
      <dgm:spPr/>
      <dgm:t>
        <a:bodyPr/>
        <a:lstStyle/>
        <a:p>
          <a:endParaRPr lang="en-US" sz="1200"/>
        </a:p>
      </dgm:t>
    </dgm:pt>
    <dgm:pt modelId="{138B5F26-FEF3-4032-B511-0BD3374DCC1A}">
      <dgm:prSet phldrT="[Text]" custT="1"/>
      <dgm:spPr/>
      <dgm:t>
        <a:bodyPr/>
        <a:lstStyle/>
        <a:p>
          <a:r>
            <a:rPr lang="en-US" sz="1200" dirty="0">
              <a:latin typeface="Arial" pitchFamily="34" charset="0"/>
              <a:cs typeface="Arial" pitchFamily="34" charset="0"/>
            </a:rPr>
            <a:t>1901</a:t>
          </a:r>
        </a:p>
        <a:p>
          <a:r>
            <a:rPr lang="en-US" sz="1200" dirty="0">
              <a:latin typeface="Arial" pitchFamily="34" charset="0"/>
              <a:cs typeface="Arial" pitchFamily="34" charset="0"/>
            </a:rPr>
            <a:t>Montreal Grain Inspectors</a:t>
          </a:r>
        </a:p>
      </dgm:t>
    </dgm:pt>
    <dgm:pt modelId="{DE13DE64-365B-463E-93B9-7E5C0CDBE19D}" type="parTrans" cxnId="{268FC1F7-D2D8-4644-80FC-93DD4D57238C}">
      <dgm:prSet/>
      <dgm:spPr/>
      <dgm:t>
        <a:bodyPr/>
        <a:lstStyle/>
        <a:p>
          <a:endParaRPr lang="en-US" sz="1200"/>
        </a:p>
      </dgm:t>
    </dgm:pt>
    <dgm:pt modelId="{1C3927B0-A400-4CC7-872C-CAB32FF2E3E7}" type="sibTrans" cxnId="{268FC1F7-D2D8-4644-80FC-93DD4D57238C}">
      <dgm:prSet/>
      <dgm:spPr/>
      <dgm:t>
        <a:bodyPr/>
        <a:lstStyle/>
        <a:p>
          <a:endParaRPr lang="en-US" sz="1200"/>
        </a:p>
      </dgm:t>
    </dgm:pt>
    <dgm:pt modelId="{7586D588-166E-45D4-86FC-EC29B96D0B97}">
      <dgm:prSet phldrT="[Text]" custT="1"/>
      <dgm:spPr/>
      <dgm:t>
        <a:bodyPr/>
        <a:lstStyle/>
        <a:p>
          <a:r>
            <a:rPr lang="en-US" sz="1200" dirty="0">
              <a:latin typeface="Arial" pitchFamily="34" charset="0"/>
              <a:cs typeface="Arial" pitchFamily="34" charset="0"/>
            </a:rPr>
            <a:t>1888</a:t>
          </a:r>
        </a:p>
        <a:p>
          <a:r>
            <a:rPr lang="en-US" sz="1200" dirty="0">
              <a:latin typeface="Arial" pitchFamily="34" charset="0"/>
              <a:cs typeface="Arial" pitchFamily="34" charset="0"/>
            </a:rPr>
            <a:t>Galt</a:t>
          </a:r>
        </a:p>
      </dgm:t>
    </dgm:pt>
    <dgm:pt modelId="{0E8BEEF8-991B-49A2-94B4-69B4BC519D07}" type="parTrans" cxnId="{83994FB7-B1A0-4B13-ACFA-2D32F8D61BD8}">
      <dgm:prSet/>
      <dgm:spPr/>
      <dgm:t>
        <a:bodyPr/>
        <a:lstStyle/>
        <a:p>
          <a:endParaRPr lang="en-US" sz="1200"/>
        </a:p>
      </dgm:t>
    </dgm:pt>
    <dgm:pt modelId="{F602641D-8ED4-4E16-B30C-395736468B5E}" type="sibTrans" cxnId="{83994FB7-B1A0-4B13-ACFA-2D32F8D61BD8}">
      <dgm:prSet/>
      <dgm:spPr/>
      <dgm:t>
        <a:bodyPr/>
        <a:lstStyle/>
        <a:p>
          <a:endParaRPr lang="en-US" sz="1200"/>
        </a:p>
      </dgm:t>
    </dgm:pt>
    <dgm:pt modelId="{C6605EAF-B477-4566-8691-C0D81CC8CF57}">
      <dgm:prSet phldrT="[Text]" custT="1"/>
      <dgm:spPr/>
      <dgm:t>
        <a:bodyPr/>
        <a:lstStyle/>
        <a:p>
          <a:r>
            <a:rPr lang="en-US" sz="1200" dirty="0">
              <a:latin typeface="Arial" pitchFamily="34" charset="0"/>
              <a:cs typeface="Arial" pitchFamily="34" charset="0"/>
            </a:rPr>
            <a:t>1908</a:t>
          </a:r>
        </a:p>
        <a:p>
          <a:r>
            <a:rPr lang="en-US" sz="1200" dirty="0">
              <a:latin typeface="Arial" pitchFamily="34" charset="0"/>
              <a:cs typeface="Arial" pitchFamily="34" charset="0"/>
            </a:rPr>
            <a:t>on Grain Trade</a:t>
          </a:r>
        </a:p>
      </dgm:t>
    </dgm:pt>
    <dgm:pt modelId="{52FBDCD3-EBF6-4448-9EAC-3815477C8C00}" type="parTrans" cxnId="{11220576-50F5-4582-9F0C-0198EDBBAF3E}">
      <dgm:prSet/>
      <dgm:spPr/>
      <dgm:t>
        <a:bodyPr/>
        <a:lstStyle/>
        <a:p>
          <a:endParaRPr lang="en-US" sz="1200"/>
        </a:p>
      </dgm:t>
    </dgm:pt>
    <dgm:pt modelId="{E49B6BD7-4364-4E86-826F-28EEA0B8AD3D}" type="sibTrans" cxnId="{11220576-50F5-4582-9F0C-0198EDBBAF3E}">
      <dgm:prSet/>
      <dgm:spPr/>
      <dgm:t>
        <a:bodyPr/>
        <a:lstStyle/>
        <a:p>
          <a:endParaRPr lang="en-US" sz="1200"/>
        </a:p>
      </dgm:t>
    </dgm:pt>
    <dgm:pt modelId="{62011B43-D23B-4F13-BCAC-7684ED7EDDA1}">
      <dgm:prSet phldrT="[Text]" custT="1"/>
      <dgm:spPr/>
      <dgm:t>
        <a:bodyPr/>
        <a:lstStyle/>
        <a:p>
          <a:r>
            <a:rPr lang="en-US" sz="1200" b="1" dirty="0">
              <a:latin typeface="Arial" pitchFamily="34" charset="0"/>
              <a:cs typeface="Arial" pitchFamily="34" charset="0"/>
            </a:rPr>
            <a:t>1917</a:t>
          </a:r>
        </a:p>
        <a:p>
          <a:r>
            <a:rPr lang="en-US" sz="1200" b="1" dirty="0" err="1">
              <a:latin typeface="Arial" pitchFamily="34" charset="0"/>
              <a:cs typeface="Arial" pitchFamily="34" charset="0"/>
            </a:rPr>
            <a:t>Sintaluta</a:t>
          </a:r>
          <a:endParaRPr lang="en-US" sz="1200" b="1" dirty="0">
            <a:latin typeface="Arial" pitchFamily="34" charset="0"/>
            <a:cs typeface="Arial" pitchFamily="34" charset="0"/>
          </a:endParaRPr>
        </a:p>
      </dgm:t>
    </dgm:pt>
    <dgm:pt modelId="{EBB46720-DC6C-410F-8FBD-0EBEF189D2BF}" type="parTrans" cxnId="{E7A218FD-60F0-49F1-9B8E-4C3E01D259B6}">
      <dgm:prSet/>
      <dgm:spPr/>
      <dgm:t>
        <a:bodyPr/>
        <a:lstStyle/>
        <a:p>
          <a:endParaRPr lang="en-US" sz="1200"/>
        </a:p>
      </dgm:t>
    </dgm:pt>
    <dgm:pt modelId="{D8D14FAC-CBA6-496F-857F-E0CB780F1C6F}" type="sibTrans" cxnId="{E7A218FD-60F0-49F1-9B8E-4C3E01D259B6}">
      <dgm:prSet/>
      <dgm:spPr/>
      <dgm:t>
        <a:bodyPr/>
        <a:lstStyle/>
        <a:p>
          <a:endParaRPr lang="en-US" sz="1200"/>
        </a:p>
      </dgm:t>
    </dgm:pt>
    <dgm:pt modelId="{7B220165-0B12-4DD0-B00E-355DD5AF7B2A}">
      <dgm:prSet phldrT="[Text]" custT="1"/>
      <dgm:spPr/>
      <dgm:t>
        <a:bodyPr/>
        <a:lstStyle/>
        <a:p>
          <a:r>
            <a:rPr lang="en-US" sz="1200" dirty="0">
              <a:latin typeface="Arial" pitchFamily="34" charset="0"/>
              <a:cs typeface="Arial" pitchFamily="34" charset="0"/>
            </a:rPr>
            <a:t>1959</a:t>
          </a:r>
        </a:p>
        <a:p>
          <a:r>
            <a:rPr lang="en-US" sz="1200" dirty="0">
              <a:latin typeface="Arial" pitchFamily="34" charset="0"/>
              <a:cs typeface="Arial" pitchFamily="34" charset="0"/>
            </a:rPr>
            <a:t>Bracken on Costs</a:t>
          </a:r>
        </a:p>
      </dgm:t>
    </dgm:pt>
    <dgm:pt modelId="{10ED2FF0-928B-4595-8CBA-07B6C66853F1}" type="parTrans" cxnId="{1BA5DDBD-4C08-494D-B0F6-7F9E7074E66B}">
      <dgm:prSet/>
      <dgm:spPr/>
      <dgm:t>
        <a:bodyPr/>
        <a:lstStyle/>
        <a:p>
          <a:endParaRPr lang="en-US" sz="1200"/>
        </a:p>
      </dgm:t>
    </dgm:pt>
    <dgm:pt modelId="{298F510F-6BFF-4BD4-8777-31BCA8419373}" type="sibTrans" cxnId="{1BA5DDBD-4C08-494D-B0F6-7F9E7074E66B}">
      <dgm:prSet/>
      <dgm:spPr/>
      <dgm:t>
        <a:bodyPr/>
        <a:lstStyle/>
        <a:p>
          <a:endParaRPr lang="en-US" sz="1200"/>
        </a:p>
      </dgm:t>
    </dgm:pt>
    <dgm:pt modelId="{4FA83C04-D65A-43F3-B227-B50A7B1D93D5}">
      <dgm:prSet phldrT="[Text]" custT="1"/>
      <dgm:spPr/>
      <dgm:t>
        <a:bodyPr/>
        <a:lstStyle/>
        <a:p>
          <a:r>
            <a:rPr lang="en-US" sz="1200" dirty="0">
              <a:latin typeface="Arial" pitchFamily="34" charset="0"/>
              <a:cs typeface="Arial" pitchFamily="34" charset="0"/>
            </a:rPr>
            <a:t>1943</a:t>
          </a:r>
        </a:p>
        <a:p>
          <a:r>
            <a:rPr lang="en-US" sz="1200" dirty="0">
              <a:latin typeface="Arial" pitchFamily="34" charset="0"/>
              <a:cs typeface="Arial" pitchFamily="34" charset="0"/>
            </a:rPr>
            <a:t>CWB</a:t>
          </a:r>
        </a:p>
      </dgm:t>
    </dgm:pt>
    <dgm:pt modelId="{854E6B9C-886D-426D-883F-9877A497CA66}" type="parTrans" cxnId="{FBB481CF-7B65-4D85-ABFA-5E5324450487}">
      <dgm:prSet/>
      <dgm:spPr/>
      <dgm:t>
        <a:bodyPr/>
        <a:lstStyle/>
        <a:p>
          <a:endParaRPr lang="en-US" sz="1200"/>
        </a:p>
      </dgm:t>
    </dgm:pt>
    <dgm:pt modelId="{C3FB74E6-643D-4CD4-A48B-2D0036279E3A}" type="sibTrans" cxnId="{FBB481CF-7B65-4D85-ABFA-5E5324450487}">
      <dgm:prSet/>
      <dgm:spPr/>
      <dgm:t>
        <a:bodyPr/>
        <a:lstStyle/>
        <a:p>
          <a:endParaRPr lang="en-US" sz="1200"/>
        </a:p>
      </dgm:t>
    </dgm:pt>
    <dgm:pt modelId="{7A7E18F5-BB41-4EF8-AE59-FC24CAB1BB55}">
      <dgm:prSet phldrT="[Text]" custT="1"/>
      <dgm:spPr/>
      <dgm:t>
        <a:bodyPr/>
        <a:lstStyle/>
        <a:p>
          <a:r>
            <a:rPr lang="en-US" sz="1200" dirty="0">
              <a:latin typeface="Arial" pitchFamily="34" charset="0"/>
              <a:cs typeface="Arial" pitchFamily="34" charset="0"/>
            </a:rPr>
            <a:t>1954</a:t>
          </a:r>
        </a:p>
        <a:p>
          <a:r>
            <a:rPr lang="en-US" sz="1200" b="1" dirty="0">
              <a:latin typeface="Arial" pitchFamily="34" charset="0"/>
              <a:cs typeface="Arial" pitchFamily="34" charset="0"/>
            </a:rPr>
            <a:t>CWB Act</a:t>
          </a:r>
        </a:p>
      </dgm:t>
    </dgm:pt>
    <dgm:pt modelId="{DC15C343-5850-471B-A768-564D617D84D3}" type="parTrans" cxnId="{792AC0EA-B69D-4C2C-B69E-B3FED725C30A}">
      <dgm:prSet/>
      <dgm:spPr/>
      <dgm:t>
        <a:bodyPr/>
        <a:lstStyle/>
        <a:p>
          <a:endParaRPr lang="en-US" sz="1200"/>
        </a:p>
      </dgm:t>
    </dgm:pt>
    <dgm:pt modelId="{5E90AE4E-7EF4-4C32-B475-60F2413F0BB3}" type="sibTrans" cxnId="{792AC0EA-B69D-4C2C-B69E-B3FED725C30A}">
      <dgm:prSet/>
      <dgm:spPr/>
      <dgm:t>
        <a:bodyPr/>
        <a:lstStyle/>
        <a:p>
          <a:endParaRPr lang="en-US" sz="1200"/>
        </a:p>
      </dgm:t>
    </dgm:pt>
    <dgm:pt modelId="{2C9E2CA6-BDFA-4846-A77A-3E00E146392E}" type="pres">
      <dgm:prSet presAssocID="{D51DB338-F2F0-4A23-AC80-6BECADBBB073}" presName="CompostProcess" presStyleCnt="0">
        <dgm:presLayoutVars>
          <dgm:dir/>
          <dgm:resizeHandles val="exact"/>
        </dgm:presLayoutVars>
      </dgm:prSet>
      <dgm:spPr/>
    </dgm:pt>
    <dgm:pt modelId="{94B79AC0-C9D3-4C7B-9066-EBAFAD091406}" type="pres">
      <dgm:prSet presAssocID="{D51DB338-F2F0-4A23-AC80-6BECADBBB073}" presName="arrow" presStyleLbl="bgShp" presStyleIdx="0" presStyleCnt="1" custScaleX="117647"/>
      <dgm:spPr>
        <a:solidFill>
          <a:schemeClr val="accent6">
            <a:lumMod val="75000"/>
          </a:schemeClr>
        </a:solidFill>
      </dgm:spPr>
    </dgm:pt>
    <dgm:pt modelId="{D423E8B9-A6B0-4608-869A-AEE5ABEF7F02}" type="pres">
      <dgm:prSet presAssocID="{D51DB338-F2F0-4A23-AC80-6BECADBBB073}" presName="linearProcess" presStyleCnt="0"/>
      <dgm:spPr/>
    </dgm:pt>
    <dgm:pt modelId="{AD3AE962-1C40-4133-A76B-10D77042FEF2}" type="pres">
      <dgm:prSet presAssocID="{7586D588-166E-45D4-86FC-EC29B96D0B97}" presName="textNode" presStyleLbl="node1" presStyleIdx="0" presStyleCnt="9" custScaleY="153174">
        <dgm:presLayoutVars>
          <dgm:bulletEnabled val="1"/>
        </dgm:presLayoutVars>
      </dgm:prSet>
      <dgm:spPr/>
    </dgm:pt>
    <dgm:pt modelId="{259BFF80-AE56-457A-B03E-890125938E0E}" type="pres">
      <dgm:prSet presAssocID="{F602641D-8ED4-4E16-B30C-395736468B5E}" presName="sibTrans" presStyleCnt="0"/>
      <dgm:spPr/>
    </dgm:pt>
    <dgm:pt modelId="{9AAE6828-9CC7-4C03-AD75-7B0285CD058A}" type="pres">
      <dgm:prSet presAssocID="{182F2124-B93D-490C-9A31-220C0A5B75F0}" presName="textNode" presStyleLbl="node1" presStyleIdx="1" presStyleCnt="9" custScaleX="127192" custScaleY="153174" custLinFactNeighborX="47827" custLinFactNeighborY="-40">
        <dgm:presLayoutVars>
          <dgm:bulletEnabled val="1"/>
        </dgm:presLayoutVars>
      </dgm:prSet>
      <dgm:spPr/>
    </dgm:pt>
    <dgm:pt modelId="{24BDAB9A-A477-42CC-9CA0-34CD22E54436}" type="pres">
      <dgm:prSet presAssocID="{A72D28E5-6E13-4A5A-923F-58881A9911E9}" presName="sibTrans" presStyleCnt="0"/>
      <dgm:spPr/>
    </dgm:pt>
    <dgm:pt modelId="{0D6D3446-FF84-4DBE-91AF-3B2F8B62FF1D}" type="pres">
      <dgm:prSet presAssocID="{937BCEEB-47D1-4A4B-ACF6-8B87278CBA5B}" presName="textNode" presStyleLbl="node1" presStyleIdx="2" presStyleCnt="9" custScaleX="171268" custScaleY="153174" custLinFactNeighborX="54757" custLinFactNeighborY="-40">
        <dgm:presLayoutVars>
          <dgm:bulletEnabled val="1"/>
        </dgm:presLayoutVars>
      </dgm:prSet>
      <dgm:spPr/>
    </dgm:pt>
    <dgm:pt modelId="{6F74F419-CE81-427C-A145-2D41BA4A3914}" type="pres">
      <dgm:prSet presAssocID="{A74E00CD-0BE5-4226-BEB4-99FD41B84120}" presName="sibTrans" presStyleCnt="0"/>
      <dgm:spPr/>
    </dgm:pt>
    <dgm:pt modelId="{32C4B64F-5279-408A-AEE9-18E568CBC19A}" type="pres">
      <dgm:prSet presAssocID="{138B5F26-FEF3-4032-B511-0BD3374DCC1A}" presName="textNode" presStyleLbl="node1" presStyleIdx="3" presStyleCnt="9" custScaleX="154088" custScaleY="153174" custLinFactNeighborX="3481" custLinFactNeighborY="-40">
        <dgm:presLayoutVars>
          <dgm:bulletEnabled val="1"/>
        </dgm:presLayoutVars>
      </dgm:prSet>
      <dgm:spPr/>
    </dgm:pt>
    <dgm:pt modelId="{3328646F-3EFB-4345-A356-BC25AB43E3D7}" type="pres">
      <dgm:prSet presAssocID="{1C3927B0-A400-4CC7-872C-CAB32FF2E3E7}" presName="sibTrans" presStyleCnt="0"/>
      <dgm:spPr/>
    </dgm:pt>
    <dgm:pt modelId="{C10DEC91-3E68-4A51-B387-1734E6FDA78D}" type="pres">
      <dgm:prSet presAssocID="{C6605EAF-B477-4566-8691-C0D81CC8CF57}" presName="textNode" presStyleLbl="node1" presStyleIdx="4" presStyleCnt="9" custScaleY="153174" custLinFactNeighborX="-20764" custLinFactNeighborY="-40">
        <dgm:presLayoutVars>
          <dgm:bulletEnabled val="1"/>
        </dgm:presLayoutVars>
      </dgm:prSet>
      <dgm:spPr/>
    </dgm:pt>
    <dgm:pt modelId="{F3EE5F30-1856-4DAF-A4E5-D58B80B8B836}" type="pres">
      <dgm:prSet presAssocID="{E49B6BD7-4364-4E86-826F-28EEA0B8AD3D}" presName="sibTrans" presStyleCnt="0"/>
      <dgm:spPr/>
    </dgm:pt>
    <dgm:pt modelId="{2995076E-7FBE-44A0-8006-E0F88DC5B738}" type="pres">
      <dgm:prSet presAssocID="{62011B43-D23B-4F13-BCAC-7684ED7EDDA1}" presName="textNode" presStyleLbl="node1" presStyleIdx="5" presStyleCnt="9" custScaleX="143657" custScaleY="153174" custLinFactX="-326" custLinFactNeighborX="-100000" custLinFactNeighborY="-40">
        <dgm:presLayoutVars>
          <dgm:bulletEnabled val="1"/>
        </dgm:presLayoutVars>
      </dgm:prSet>
      <dgm:spPr/>
    </dgm:pt>
    <dgm:pt modelId="{06AF1277-3B9B-45B4-8071-7815DC241D1A}" type="pres">
      <dgm:prSet presAssocID="{D8D14FAC-CBA6-496F-857F-E0CB780F1C6F}" presName="sibTrans" presStyleCnt="0"/>
      <dgm:spPr/>
    </dgm:pt>
    <dgm:pt modelId="{B22DDE34-5FB5-4969-9EB6-CFA75F420642}" type="pres">
      <dgm:prSet presAssocID="{4FA83C04-D65A-43F3-B227-B50A7B1D93D5}" presName="textNode" presStyleLbl="node1" presStyleIdx="6" presStyleCnt="9" custScaleY="153174" custLinFactX="-9483" custLinFactNeighborX="-100000" custLinFactNeighborY="-40">
        <dgm:presLayoutVars>
          <dgm:bulletEnabled val="1"/>
        </dgm:presLayoutVars>
      </dgm:prSet>
      <dgm:spPr/>
    </dgm:pt>
    <dgm:pt modelId="{6CF35C35-377E-4B11-A921-6F657FED839A}" type="pres">
      <dgm:prSet presAssocID="{C3FB74E6-643D-4CD4-A48B-2D0036279E3A}" presName="sibTrans" presStyleCnt="0"/>
      <dgm:spPr/>
    </dgm:pt>
    <dgm:pt modelId="{F5875687-292D-4432-9090-9985F2CE7703}" type="pres">
      <dgm:prSet presAssocID="{7A7E18F5-BB41-4EF8-AE59-FC24CAB1BB55}" presName="textNode" presStyleLbl="node1" presStyleIdx="7" presStyleCnt="9" custScaleY="153174" custLinFactX="-13121" custLinFactNeighborX="-100000" custLinFactNeighborY="-40">
        <dgm:presLayoutVars>
          <dgm:bulletEnabled val="1"/>
        </dgm:presLayoutVars>
      </dgm:prSet>
      <dgm:spPr/>
    </dgm:pt>
    <dgm:pt modelId="{25E190D8-928C-4ED8-AC63-D0C25EE68570}" type="pres">
      <dgm:prSet presAssocID="{5E90AE4E-7EF4-4C32-B475-60F2413F0BB3}" presName="sibTrans" presStyleCnt="0"/>
      <dgm:spPr/>
    </dgm:pt>
    <dgm:pt modelId="{05BB8C12-DF35-41EA-ADBF-2C4BF92DD3E4}" type="pres">
      <dgm:prSet presAssocID="{7B220165-0B12-4DD0-B00E-355DD5AF7B2A}" presName="textNode" presStyleLbl="node1" presStyleIdx="8" presStyleCnt="9" custScaleX="124036" custScaleY="153174" custLinFactX="-21706" custLinFactNeighborX="-100000">
        <dgm:presLayoutVars>
          <dgm:bulletEnabled val="1"/>
        </dgm:presLayoutVars>
      </dgm:prSet>
      <dgm:spPr/>
    </dgm:pt>
  </dgm:ptLst>
  <dgm:cxnLst>
    <dgm:cxn modelId="{DBB6F03E-B915-4DFE-B74D-12046D6893E7}" type="presOf" srcId="{4FA83C04-D65A-43F3-B227-B50A7B1D93D5}" destId="{B22DDE34-5FB5-4969-9EB6-CFA75F420642}" srcOrd="0" destOrd="0" presId="urn:microsoft.com/office/officeart/2005/8/layout/hProcess9"/>
    <dgm:cxn modelId="{6A3C624A-2F93-4636-BF4E-55403424AA85}" type="presOf" srcId="{62011B43-D23B-4F13-BCAC-7684ED7EDDA1}" destId="{2995076E-7FBE-44A0-8006-E0F88DC5B738}" srcOrd="0" destOrd="0" presId="urn:microsoft.com/office/officeart/2005/8/layout/hProcess9"/>
    <dgm:cxn modelId="{8036D86A-4EE2-4CDA-9B5D-D6AD080CE048}" srcId="{D51DB338-F2F0-4A23-AC80-6BECADBBB073}" destId="{937BCEEB-47D1-4A4B-ACF6-8B87278CBA5B}" srcOrd="2" destOrd="0" parTransId="{D6BC5756-DBDC-480B-8809-79C76A72EB49}" sibTransId="{A74E00CD-0BE5-4226-BEB4-99FD41B84120}"/>
    <dgm:cxn modelId="{3AA22355-BCD4-440C-BDC2-2A28C3857828}" type="presOf" srcId="{182F2124-B93D-490C-9A31-220C0A5B75F0}" destId="{9AAE6828-9CC7-4C03-AD75-7B0285CD058A}" srcOrd="0" destOrd="0" presId="urn:microsoft.com/office/officeart/2005/8/layout/hProcess9"/>
    <dgm:cxn modelId="{11220576-50F5-4582-9F0C-0198EDBBAF3E}" srcId="{D51DB338-F2F0-4A23-AC80-6BECADBBB073}" destId="{C6605EAF-B477-4566-8691-C0D81CC8CF57}" srcOrd="4" destOrd="0" parTransId="{52FBDCD3-EBF6-4448-9EAC-3815477C8C00}" sibTransId="{E49B6BD7-4364-4E86-826F-28EEA0B8AD3D}"/>
    <dgm:cxn modelId="{6794D080-5968-4033-94ED-E92DD9B0091D}" type="presOf" srcId="{D51DB338-F2F0-4A23-AC80-6BECADBBB073}" destId="{2C9E2CA6-BDFA-4846-A77A-3E00E146392E}" srcOrd="0" destOrd="0" presId="urn:microsoft.com/office/officeart/2005/8/layout/hProcess9"/>
    <dgm:cxn modelId="{ED2CD580-0C8C-49E1-85AF-2C2127D67049}" type="presOf" srcId="{C6605EAF-B477-4566-8691-C0D81CC8CF57}" destId="{C10DEC91-3E68-4A51-B387-1734E6FDA78D}" srcOrd="0" destOrd="0" presId="urn:microsoft.com/office/officeart/2005/8/layout/hProcess9"/>
    <dgm:cxn modelId="{0BC9AA8E-E0ED-4CC5-A0CC-0B72373A22C0}" srcId="{D51DB338-F2F0-4A23-AC80-6BECADBBB073}" destId="{182F2124-B93D-490C-9A31-220C0A5B75F0}" srcOrd="1" destOrd="0" parTransId="{DFDC4AF3-A870-4FA6-AEA6-BCBFEC774478}" sibTransId="{A72D28E5-6E13-4A5A-923F-58881A9911E9}"/>
    <dgm:cxn modelId="{B1EEF7A1-4391-40EC-9F0A-93317F135F99}" type="presOf" srcId="{7586D588-166E-45D4-86FC-EC29B96D0B97}" destId="{AD3AE962-1C40-4133-A76B-10D77042FEF2}" srcOrd="0" destOrd="0" presId="urn:microsoft.com/office/officeart/2005/8/layout/hProcess9"/>
    <dgm:cxn modelId="{83994FB7-B1A0-4B13-ACFA-2D32F8D61BD8}" srcId="{D51DB338-F2F0-4A23-AC80-6BECADBBB073}" destId="{7586D588-166E-45D4-86FC-EC29B96D0B97}" srcOrd="0" destOrd="0" parTransId="{0E8BEEF8-991B-49A2-94B4-69B4BC519D07}" sibTransId="{F602641D-8ED4-4E16-B30C-395736468B5E}"/>
    <dgm:cxn modelId="{1BA5DDBD-4C08-494D-B0F6-7F9E7074E66B}" srcId="{D51DB338-F2F0-4A23-AC80-6BECADBBB073}" destId="{7B220165-0B12-4DD0-B00E-355DD5AF7B2A}" srcOrd="8" destOrd="0" parTransId="{10ED2FF0-928B-4595-8CBA-07B6C66853F1}" sibTransId="{298F510F-6BFF-4BD4-8777-31BCA8419373}"/>
    <dgm:cxn modelId="{FBB481CF-7B65-4D85-ABFA-5E5324450487}" srcId="{D51DB338-F2F0-4A23-AC80-6BECADBBB073}" destId="{4FA83C04-D65A-43F3-B227-B50A7B1D93D5}" srcOrd="6" destOrd="0" parTransId="{854E6B9C-886D-426D-883F-9877A497CA66}" sibTransId="{C3FB74E6-643D-4CD4-A48B-2D0036279E3A}"/>
    <dgm:cxn modelId="{90367FDA-4BE7-41EC-BF01-1903E0CF2D12}" type="presOf" srcId="{138B5F26-FEF3-4032-B511-0BD3374DCC1A}" destId="{32C4B64F-5279-408A-AEE9-18E568CBC19A}" srcOrd="0" destOrd="0" presId="urn:microsoft.com/office/officeart/2005/8/layout/hProcess9"/>
    <dgm:cxn modelId="{6B7B21DD-F6E9-4FFE-BEFA-502641A3FD41}" type="presOf" srcId="{7B220165-0B12-4DD0-B00E-355DD5AF7B2A}" destId="{05BB8C12-DF35-41EA-ADBF-2C4BF92DD3E4}" srcOrd="0" destOrd="0" presId="urn:microsoft.com/office/officeart/2005/8/layout/hProcess9"/>
    <dgm:cxn modelId="{7D877CDD-67C2-49C0-BAEB-DDAEEE3BE955}" type="presOf" srcId="{7A7E18F5-BB41-4EF8-AE59-FC24CAB1BB55}" destId="{F5875687-292D-4432-9090-9985F2CE7703}" srcOrd="0" destOrd="0" presId="urn:microsoft.com/office/officeart/2005/8/layout/hProcess9"/>
    <dgm:cxn modelId="{792AC0EA-B69D-4C2C-B69E-B3FED725C30A}" srcId="{D51DB338-F2F0-4A23-AC80-6BECADBBB073}" destId="{7A7E18F5-BB41-4EF8-AE59-FC24CAB1BB55}" srcOrd="7" destOrd="0" parTransId="{DC15C343-5850-471B-A768-564D617D84D3}" sibTransId="{5E90AE4E-7EF4-4C32-B475-60F2413F0BB3}"/>
    <dgm:cxn modelId="{C041CFF2-F335-47F0-802C-0B7ACFC16486}" type="presOf" srcId="{937BCEEB-47D1-4A4B-ACF6-8B87278CBA5B}" destId="{0D6D3446-FF84-4DBE-91AF-3B2F8B62FF1D}" srcOrd="0" destOrd="0" presId="urn:microsoft.com/office/officeart/2005/8/layout/hProcess9"/>
    <dgm:cxn modelId="{268FC1F7-D2D8-4644-80FC-93DD4D57238C}" srcId="{D51DB338-F2F0-4A23-AC80-6BECADBBB073}" destId="{138B5F26-FEF3-4032-B511-0BD3374DCC1A}" srcOrd="3" destOrd="0" parTransId="{DE13DE64-365B-463E-93B9-7E5C0CDBE19D}" sibTransId="{1C3927B0-A400-4CC7-872C-CAB32FF2E3E7}"/>
    <dgm:cxn modelId="{E7A218FD-60F0-49F1-9B8E-4C3E01D259B6}" srcId="{D51DB338-F2F0-4A23-AC80-6BECADBBB073}" destId="{62011B43-D23B-4F13-BCAC-7684ED7EDDA1}" srcOrd="5" destOrd="0" parTransId="{EBB46720-DC6C-410F-8FBD-0EBEF189D2BF}" sibTransId="{D8D14FAC-CBA6-496F-857F-E0CB780F1C6F}"/>
    <dgm:cxn modelId="{0649EB89-D5F4-4702-970C-505DCC410092}" type="presParOf" srcId="{2C9E2CA6-BDFA-4846-A77A-3E00E146392E}" destId="{94B79AC0-C9D3-4C7B-9066-EBAFAD091406}" srcOrd="0" destOrd="0" presId="urn:microsoft.com/office/officeart/2005/8/layout/hProcess9"/>
    <dgm:cxn modelId="{38E88387-9008-4843-9684-2A28D3DA4849}" type="presParOf" srcId="{2C9E2CA6-BDFA-4846-A77A-3E00E146392E}" destId="{D423E8B9-A6B0-4608-869A-AEE5ABEF7F02}" srcOrd="1" destOrd="0" presId="urn:microsoft.com/office/officeart/2005/8/layout/hProcess9"/>
    <dgm:cxn modelId="{E7689E43-17FE-451D-B3F9-CD3B22B20D69}" type="presParOf" srcId="{D423E8B9-A6B0-4608-869A-AEE5ABEF7F02}" destId="{AD3AE962-1C40-4133-A76B-10D77042FEF2}" srcOrd="0" destOrd="0" presId="urn:microsoft.com/office/officeart/2005/8/layout/hProcess9"/>
    <dgm:cxn modelId="{AA62C960-3C3A-411F-B42E-E5DFEF36FB01}" type="presParOf" srcId="{D423E8B9-A6B0-4608-869A-AEE5ABEF7F02}" destId="{259BFF80-AE56-457A-B03E-890125938E0E}" srcOrd="1" destOrd="0" presId="urn:microsoft.com/office/officeart/2005/8/layout/hProcess9"/>
    <dgm:cxn modelId="{29F567E1-DD8B-46CD-9B90-D9EF7B368375}" type="presParOf" srcId="{D423E8B9-A6B0-4608-869A-AEE5ABEF7F02}" destId="{9AAE6828-9CC7-4C03-AD75-7B0285CD058A}" srcOrd="2" destOrd="0" presId="urn:microsoft.com/office/officeart/2005/8/layout/hProcess9"/>
    <dgm:cxn modelId="{1F7188BC-ED37-45FC-A132-39C64E1BDEE8}" type="presParOf" srcId="{D423E8B9-A6B0-4608-869A-AEE5ABEF7F02}" destId="{24BDAB9A-A477-42CC-9CA0-34CD22E54436}" srcOrd="3" destOrd="0" presId="urn:microsoft.com/office/officeart/2005/8/layout/hProcess9"/>
    <dgm:cxn modelId="{76D3F396-9759-4C30-8042-7A48177E778D}" type="presParOf" srcId="{D423E8B9-A6B0-4608-869A-AEE5ABEF7F02}" destId="{0D6D3446-FF84-4DBE-91AF-3B2F8B62FF1D}" srcOrd="4" destOrd="0" presId="urn:microsoft.com/office/officeart/2005/8/layout/hProcess9"/>
    <dgm:cxn modelId="{C9390A28-DBCC-4B74-A0CB-B4FCAE73C955}" type="presParOf" srcId="{D423E8B9-A6B0-4608-869A-AEE5ABEF7F02}" destId="{6F74F419-CE81-427C-A145-2D41BA4A3914}" srcOrd="5" destOrd="0" presId="urn:microsoft.com/office/officeart/2005/8/layout/hProcess9"/>
    <dgm:cxn modelId="{F7C9FC20-EC68-46CA-9D71-CEE386B5929D}" type="presParOf" srcId="{D423E8B9-A6B0-4608-869A-AEE5ABEF7F02}" destId="{32C4B64F-5279-408A-AEE9-18E568CBC19A}" srcOrd="6" destOrd="0" presId="urn:microsoft.com/office/officeart/2005/8/layout/hProcess9"/>
    <dgm:cxn modelId="{DF66F463-C74B-4AF6-A480-B2881BEAC8B0}" type="presParOf" srcId="{D423E8B9-A6B0-4608-869A-AEE5ABEF7F02}" destId="{3328646F-3EFB-4345-A356-BC25AB43E3D7}" srcOrd="7" destOrd="0" presId="urn:microsoft.com/office/officeart/2005/8/layout/hProcess9"/>
    <dgm:cxn modelId="{191CA8BA-128E-4481-89F3-D66BDAD8406C}" type="presParOf" srcId="{D423E8B9-A6B0-4608-869A-AEE5ABEF7F02}" destId="{C10DEC91-3E68-4A51-B387-1734E6FDA78D}" srcOrd="8" destOrd="0" presId="urn:microsoft.com/office/officeart/2005/8/layout/hProcess9"/>
    <dgm:cxn modelId="{B2D65BC6-F4B5-4AF3-A6D0-EB2061EB2B8B}" type="presParOf" srcId="{D423E8B9-A6B0-4608-869A-AEE5ABEF7F02}" destId="{F3EE5F30-1856-4DAF-A4E5-D58B80B8B836}" srcOrd="9" destOrd="0" presId="urn:microsoft.com/office/officeart/2005/8/layout/hProcess9"/>
    <dgm:cxn modelId="{F679A7CC-64E2-41E1-BB69-7267E43573C1}" type="presParOf" srcId="{D423E8B9-A6B0-4608-869A-AEE5ABEF7F02}" destId="{2995076E-7FBE-44A0-8006-E0F88DC5B738}" srcOrd="10" destOrd="0" presId="urn:microsoft.com/office/officeart/2005/8/layout/hProcess9"/>
    <dgm:cxn modelId="{52796970-BFA6-4520-AF83-3AD8DAB208E2}" type="presParOf" srcId="{D423E8B9-A6B0-4608-869A-AEE5ABEF7F02}" destId="{06AF1277-3B9B-45B4-8071-7815DC241D1A}" srcOrd="11" destOrd="0" presId="urn:microsoft.com/office/officeart/2005/8/layout/hProcess9"/>
    <dgm:cxn modelId="{0AB84B3A-27FD-4257-A097-6BE466DB7495}" type="presParOf" srcId="{D423E8B9-A6B0-4608-869A-AEE5ABEF7F02}" destId="{B22DDE34-5FB5-4969-9EB6-CFA75F420642}" srcOrd="12" destOrd="0" presId="urn:microsoft.com/office/officeart/2005/8/layout/hProcess9"/>
    <dgm:cxn modelId="{E7BFB33F-E2C9-44A8-88A5-22CFEC283F3A}" type="presParOf" srcId="{D423E8B9-A6B0-4608-869A-AEE5ABEF7F02}" destId="{6CF35C35-377E-4B11-A921-6F657FED839A}" srcOrd="13" destOrd="0" presId="urn:microsoft.com/office/officeart/2005/8/layout/hProcess9"/>
    <dgm:cxn modelId="{4E3B31E2-4F81-4AC7-B56F-1351C514501D}" type="presParOf" srcId="{D423E8B9-A6B0-4608-869A-AEE5ABEF7F02}" destId="{F5875687-292D-4432-9090-9985F2CE7703}" srcOrd="14" destOrd="0" presId="urn:microsoft.com/office/officeart/2005/8/layout/hProcess9"/>
    <dgm:cxn modelId="{B3919073-42A0-4641-B0BF-D6D4E6520456}" type="presParOf" srcId="{D423E8B9-A6B0-4608-869A-AEE5ABEF7F02}" destId="{25E190D8-928C-4ED8-AC63-D0C25EE68570}" srcOrd="15" destOrd="0" presId="urn:microsoft.com/office/officeart/2005/8/layout/hProcess9"/>
    <dgm:cxn modelId="{D04FFE91-B4CE-4E6A-8984-6E8D10070CFF}" type="presParOf" srcId="{D423E8B9-A6B0-4608-869A-AEE5ABEF7F02}" destId="{05BB8C12-DF35-41EA-ADBF-2C4BF92DD3E4}" srcOrd="1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1DB338-F2F0-4A23-AC80-6BECADBBB073}" type="doc">
      <dgm:prSet loTypeId="urn:microsoft.com/office/officeart/2005/8/layout/hProcess9" loCatId="process" qsTypeId="urn:microsoft.com/office/officeart/2005/8/quickstyle/simple1" qsCatId="simple" csTypeId="urn:microsoft.com/office/officeart/2005/8/colors/accent1_2" csCatId="accent1" phldr="1"/>
      <dgm:spPr/>
    </dgm:pt>
    <dgm:pt modelId="{55363FFB-5EE5-4AA8-90E2-65699F5D77D6}">
      <dgm:prSet custT="1"/>
      <dgm:spPr/>
      <dgm:t>
        <a:bodyPr/>
        <a:lstStyle/>
        <a:p>
          <a:r>
            <a:rPr lang="en-US" sz="1200" dirty="0">
              <a:latin typeface="Arial" pitchFamily="34" charset="0"/>
              <a:cs typeface="Arial" pitchFamily="34" charset="0"/>
            </a:rPr>
            <a:t>CTAR 2001</a:t>
          </a:r>
        </a:p>
      </dgm:t>
    </dgm:pt>
    <dgm:pt modelId="{2DF94924-228F-46D4-B545-586AE6E2D132}" type="parTrans" cxnId="{561E9807-2DFD-412A-86FA-C463F362B12C}">
      <dgm:prSet/>
      <dgm:spPr/>
      <dgm:t>
        <a:bodyPr/>
        <a:lstStyle/>
        <a:p>
          <a:endParaRPr lang="en-US" sz="1200"/>
        </a:p>
      </dgm:t>
    </dgm:pt>
    <dgm:pt modelId="{0298EC5F-408A-4E5B-AAF4-0B73377B81A1}" type="sibTrans" cxnId="{561E9807-2DFD-412A-86FA-C463F362B12C}">
      <dgm:prSet/>
      <dgm:spPr/>
      <dgm:t>
        <a:bodyPr/>
        <a:lstStyle/>
        <a:p>
          <a:endParaRPr lang="en-US" sz="1200"/>
        </a:p>
      </dgm:t>
    </dgm:pt>
    <dgm:pt modelId="{1BEB0BD0-E0BB-461D-A840-709610993916}">
      <dgm:prSet custT="1"/>
      <dgm:spPr/>
      <dgm:t>
        <a:bodyPr/>
        <a:lstStyle/>
        <a:p>
          <a:r>
            <a:rPr lang="en-US" sz="1200" dirty="0">
              <a:latin typeface="Arial" pitchFamily="34" charset="0"/>
              <a:cs typeface="Arial" pitchFamily="34" charset="0"/>
            </a:rPr>
            <a:t>Fair Rail for Farmers 2014</a:t>
          </a:r>
        </a:p>
      </dgm:t>
    </dgm:pt>
    <dgm:pt modelId="{9BADC46E-B361-4B2C-9936-21652D37BF89}" type="parTrans" cxnId="{7062D126-4034-44B1-9AAF-C3B147F2AFC7}">
      <dgm:prSet/>
      <dgm:spPr/>
      <dgm:t>
        <a:bodyPr/>
        <a:lstStyle/>
        <a:p>
          <a:endParaRPr lang="en-CA"/>
        </a:p>
      </dgm:t>
    </dgm:pt>
    <dgm:pt modelId="{17601FFB-186A-49E2-B829-2ABB38262DEC}" type="sibTrans" cxnId="{7062D126-4034-44B1-9AAF-C3B147F2AFC7}">
      <dgm:prSet/>
      <dgm:spPr/>
      <dgm:t>
        <a:bodyPr/>
        <a:lstStyle/>
        <a:p>
          <a:endParaRPr lang="en-CA"/>
        </a:p>
      </dgm:t>
    </dgm:pt>
    <dgm:pt modelId="{1769C10A-E745-4E6A-9445-8B909D798BF2}">
      <dgm:prSet custT="1"/>
      <dgm:spPr/>
      <dgm:t>
        <a:bodyPr/>
        <a:lstStyle/>
        <a:p>
          <a:r>
            <a:rPr lang="en-US" sz="1200" dirty="0">
              <a:latin typeface="Arial" pitchFamily="34" charset="0"/>
              <a:cs typeface="Arial" pitchFamily="34" charset="0"/>
            </a:rPr>
            <a:t>Removal of CWB Single Desk 2012</a:t>
          </a:r>
        </a:p>
      </dgm:t>
    </dgm:pt>
    <dgm:pt modelId="{7DA21D08-0C2A-4DBE-9643-1AD48AF09F7C}" type="parTrans" cxnId="{CCD1990F-32D9-4915-BDD7-8D911E5FB6DE}">
      <dgm:prSet/>
      <dgm:spPr/>
      <dgm:t>
        <a:bodyPr/>
        <a:lstStyle/>
        <a:p>
          <a:endParaRPr lang="en-CA"/>
        </a:p>
      </dgm:t>
    </dgm:pt>
    <dgm:pt modelId="{8ADB11F9-4872-49EF-9529-758C70503B82}" type="sibTrans" cxnId="{CCD1990F-32D9-4915-BDD7-8D911E5FB6DE}">
      <dgm:prSet/>
      <dgm:spPr/>
      <dgm:t>
        <a:bodyPr/>
        <a:lstStyle/>
        <a:p>
          <a:endParaRPr lang="en-CA"/>
        </a:p>
      </dgm:t>
    </dgm:pt>
    <dgm:pt modelId="{0620B655-220B-410D-8C4D-DC09AA29CF8E}">
      <dgm:prSet custT="1"/>
      <dgm:spPr/>
      <dgm:t>
        <a:bodyPr/>
        <a:lstStyle/>
        <a:p>
          <a:r>
            <a:rPr lang="en-US" sz="1200" dirty="0">
              <a:latin typeface="Arial" pitchFamily="34" charset="0"/>
              <a:cs typeface="Arial" pitchFamily="34" charset="0"/>
            </a:rPr>
            <a:t>CTA Act Revision 2004</a:t>
          </a:r>
        </a:p>
      </dgm:t>
    </dgm:pt>
    <dgm:pt modelId="{17CB3F6C-3516-449E-8DE9-309EC3068781}" type="parTrans" cxnId="{4A66007E-5AF9-40E1-BA9D-7C41FCC3BA35}">
      <dgm:prSet/>
      <dgm:spPr/>
      <dgm:t>
        <a:bodyPr/>
        <a:lstStyle/>
        <a:p>
          <a:endParaRPr lang="en-CA"/>
        </a:p>
      </dgm:t>
    </dgm:pt>
    <dgm:pt modelId="{586EAC91-FBCE-4BAC-A83C-821D93A6EEF1}" type="sibTrans" cxnId="{4A66007E-5AF9-40E1-BA9D-7C41FCC3BA35}">
      <dgm:prSet/>
      <dgm:spPr/>
      <dgm:t>
        <a:bodyPr/>
        <a:lstStyle/>
        <a:p>
          <a:endParaRPr lang="en-CA"/>
        </a:p>
      </dgm:t>
    </dgm:pt>
    <dgm:pt modelId="{1B8997C0-EF66-42DF-A1E6-1C55C26D3B3D}">
      <dgm:prSet custT="1"/>
      <dgm:spPr/>
      <dgm:t>
        <a:bodyPr/>
        <a:lstStyle/>
        <a:p>
          <a:r>
            <a:rPr lang="en-US" sz="1200" dirty="0">
              <a:latin typeface="Arial" pitchFamily="34" charset="0"/>
              <a:cs typeface="Arial" pitchFamily="34" charset="0"/>
            </a:rPr>
            <a:t>Rail Freight Service Review 2008</a:t>
          </a:r>
        </a:p>
      </dgm:t>
    </dgm:pt>
    <dgm:pt modelId="{2375959C-7DAA-44B3-A55A-08703B21F30F}" type="parTrans" cxnId="{4A1EB7B5-E46D-45EA-ADA1-26FF8F3086C7}">
      <dgm:prSet/>
      <dgm:spPr/>
      <dgm:t>
        <a:bodyPr/>
        <a:lstStyle/>
        <a:p>
          <a:endParaRPr lang="en-CA"/>
        </a:p>
      </dgm:t>
    </dgm:pt>
    <dgm:pt modelId="{E2D931D3-A50C-4743-B5D2-126652954189}" type="sibTrans" cxnId="{4A1EB7B5-E46D-45EA-ADA1-26FF8F3086C7}">
      <dgm:prSet/>
      <dgm:spPr/>
      <dgm:t>
        <a:bodyPr/>
        <a:lstStyle/>
        <a:p>
          <a:endParaRPr lang="en-CA"/>
        </a:p>
      </dgm:t>
    </dgm:pt>
    <dgm:pt modelId="{08DA5B91-7CD7-4122-BA22-19EFAFFD7225}">
      <dgm:prSet custT="1"/>
      <dgm:spPr/>
      <dgm:t>
        <a:bodyPr/>
        <a:lstStyle/>
        <a:p>
          <a:r>
            <a:rPr lang="en-US" sz="1200" dirty="0">
              <a:latin typeface="Arial" pitchFamily="34" charset="0"/>
              <a:cs typeface="Arial" pitchFamily="34" charset="0"/>
            </a:rPr>
            <a:t>Shipper Protection 2010</a:t>
          </a:r>
        </a:p>
      </dgm:t>
    </dgm:pt>
    <dgm:pt modelId="{50CCC982-2B78-49DA-BF01-5D7A84FBC3F3}" type="parTrans" cxnId="{7C16B2C9-77A0-453F-A7AA-81B1D1679791}">
      <dgm:prSet/>
      <dgm:spPr/>
      <dgm:t>
        <a:bodyPr/>
        <a:lstStyle/>
        <a:p>
          <a:endParaRPr lang="en-CA"/>
        </a:p>
      </dgm:t>
    </dgm:pt>
    <dgm:pt modelId="{811FBDE4-AD61-487B-AD8C-90F09F6FC502}" type="sibTrans" cxnId="{7C16B2C9-77A0-453F-A7AA-81B1D1679791}">
      <dgm:prSet/>
      <dgm:spPr/>
      <dgm:t>
        <a:bodyPr/>
        <a:lstStyle/>
        <a:p>
          <a:endParaRPr lang="en-CA"/>
        </a:p>
      </dgm:t>
    </dgm:pt>
    <dgm:pt modelId="{4B1001F9-E0B0-4DF1-B859-B588D3DB9CCF}">
      <dgm:prSet custT="1"/>
      <dgm:spPr/>
      <dgm:t>
        <a:bodyPr/>
        <a:lstStyle/>
        <a:p>
          <a:r>
            <a:rPr lang="en-US" sz="1200" dirty="0">
              <a:latin typeface="Arial" pitchFamily="34" charset="0"/>
              <a:cs typeface="Arial" pitchFamily="34" charset="0"/>
            </a:rPr>
            <a:t>CTAR 2015</a:t>
          </a:r>
        </a:p>
      </dgm:t>
    </dgm:pt>
    <dgm:pt modelId="{4AA5A338-F525-4BE7-9A6F-08A87B5D7581}" type="parTrans" cxnId="{09CA5881-C1DD-45BB-836A-1E6C6D87A952}">
      <dgm:prSet/>
      <dgm:spPr/>
      <dgm:t>
        <a:bodyPr/>
        <a:lstStyle/>
        <a:p>
          <a:endParaRPr lang="en-CA"/>
        </a:p>
      </dgm:t>
    </dgm:pt>
    <dgm:pt modelId="{3E0AB2D7-7D9C-48CE-87C4-F2FEEA46E23C}" type="sibTrans" cxnId="{09CA5881-C1DD-45BB-836A-1E6C6D87A952}">
      <dgm:prSet/>
      <dgm:spPr/>
      <dgm:t>
        <a:bodyPr/>
        <a:lstStyle/>
        <a:p>
          <a:endParaRPr lang="en-CA"/>
        </a:p>
      </dgm:t>
    </dgm:pt>
    <dgm:pt modelId="{497ED29C-57A9-425C-91D9-086410A7FBD0}">
      <dgm:prSet custT="1"/>
      <dgm:spPr/>
      <dgm:t>
        <a:bodyPr/>
        <a:lstStyle/>
        <a:p>
          <a:r>
            <a:rPr lang="en-US" sz="1200" dirty="0">
              <a:latin typeface="Arial" pitchFamily="34" charset="0"/>
              <a:cs typeface="Arial" pitchFamily="34" charset="0"/>
            </a:rPr>
            <a:t>2000-01</a:t>
          </a:r>
        </a:p>
        <a:p>
          <a:r>
            <a:rPr lang="en-US" sz="1200" dirty="0">
              <a:latin typeface="Arial" pitchFamily="34" charset="0"/>
              <a:cs typeface="Arial" pitchFamily="34" charset="0"/>
            </a:rPr>
            <a:t>CTA 2000</a:t>
          </a:r>
        </a:p>
      </dgm:t>
    </dgm:pt>
    <dgm:pt modelId="{E5A62C0A-D616-43DB-AFD7-482E946E76FB}" type="parTrans" cxnId="{5BF1C84C-8F85-4C0C-BC4C-C146022970CB}">
      <dgm:prSet/>
      <dgm:spPr/>
      <dgm:t>
        <a:bodyPr/>
        <a:lstStyle/>
        <a:p>
          <a:endParaRPr lang="en-CA"/>
        </a:p>
      </dgm:t>
    </dgm:pt>
    <dgm:pt modelId="{61B6DA72-7211-4566-B1CF-1918E674AC4A}" type="sibTrans" cxnId="{5BF1C84C-8F85-4C0C-BC4C-C146022970CB}">
      <dgm:prSet/>
      <dgm:spPr/>
      <dgm:t>
        <a:bodyPr/>
        <a:lstStyle/>
        <a:p>
          <a:endParaRPr lang="en-CA"/>
        </a:p>
      </dgm:t>
    </dgm:pt>
    <dgm:pt modelId="{2C9E2CA6-BDFA-4846-A77A-3E00E146392E}" type="pres">
      <dgm:prSet presAssocID="{D51DB338-F2F0-4A23-AC80-6BECADBBB073}" presName="CompostProcess" presStyleCnt="0">
        <dgm:presLayoutVars>
          <dgm:dir/>
          <dgm:resizeHandles val="exact"/>
        </dgm:presLayoutVars>
      </dgm:prSet>
      <dgm:spPr/>
    </dgm:pt>
    <dgm:pt modelId="{94B79AC0-C9D3-4C7B-9066-EBAFAD091406}" type="pres">
      <dgm:prSet presAssocID="{D51DB338-F2F0-4A23-AC80-6BECADBBB073}" presName="arrow" presStyleLbl="bgShp" presStyleIdx="0" presStyleCnt="1" custScaleX="117647" custLinFactNeighborX="0" custLinFactNeighborY="-1507"/>
      <dgm:spPr>
        <a:solidFill>
          <a:schemeClr val="accent6">
            <a:lumMod val="75000"/>
          </a:schemeClr>
        </a:solidFill>
      </dgm:spPr>
    </dgm:pt>
    <dgm:pt modelId="{D423E8B9-A6B0-4608-869A-AEE5ABEF7F02}" type="pres">
      <dgm:prSet presAssocID="{D51DB338-F2F0-4A23-AC80-6BECADBBB073}" presName="linearProcess" presStyleCnt="0"/>
      <dgm:spPr/>
    </dgm:pt>
    <dgm:pt modelId="{CC387675-45CC-408E-A016-FBDBC22470F1}" type="pres">
      <dgm:prSet presAssocID="{497ED29C-57A9-425C-91D9-086410A7FBD0}" presName="textNode" presStyleLbl="node1" presStyleIdx="0" presStyleCnt="8" custScaleX="55653" custScaleY="150405">
        <dgm:presLayoutVars>
          <dgm:bulletEnabled val="1"/>
        </dgm:presLayoutVars>
      </dgm:prSet>
      <dgm:spPr/>
    </dgm:pt>
    <dgm:pt modelId="{FB007317-0C2A-43B5-B5E2-7E1BD2F9B870}" type="pres">
      <dgm:prSet presAssocID="{61B6DA72-7211-4566-B1CF-1918E674AC4A}" presName="sibTrans" presStyleCnt="0"/>
      <dgm:spPr/>
    </dgm:pt>
    <dgm:pt modelId="{68F6CD90-8A59-4232-BA74-BEFCE041480D}" type="pres">
      <dgm:prSet presAssocID="{55363FFB-5EE5-4AA8-90E2-65699F5D77D6}" presName="textNode" presStyleLbl="node1" presStyleIdx="1" presStyleCnt="8" custScaleX="53661" custScaleY="150000" custLinFactNeighborX="-80144" custLinFactNeighborY="-1387">
        <dgm:presLayoutVars>
          <dgm:bulletEnabled val="1"/>
        </dgm:presLayoutVars>
      </dgm:prSet>
      <dgm:spPr/>
    </dgm:pt>
    <dgm:pt modelId="{A595CA4A-C659-465F-804C-4CA9305F5E69}" type="pres">
      <dgm:prSet presAssocID="{0298EC5F-408A-4E5B-AAF4-0B73377B81A1}" presName="sibTrans" presStyleCnt="0"/>
      <dgm:spPr/>
    </dgm:pt>
    <dgm:pt modelId="{F66B5E2C-A7EB-4B0A-AE5C-3D00B81335C6}" type="pres">
      <dgm:prSet presAssocID="{0620B655-220B-410D-8C4D-DC09AA29CF8E}" presName="textNode" presStyleLbl="node1" presStyleIdx="2" presStyleCnt="8" custScaleX="73270" custScaleY="150000" custLinFactX="-8161" custLinFactNeighborX="-100000" custLinFactNeighborY="-1387">
        <dgm:presLayoutVars>
          <dgm:bulletEnabled val="1"/>
        </dgm:presLayoutVars>
      </dgm:prSet>
      <dgm:spPr/>
    </dgm:pt>
    <dgm:pt modelId="{FC7CD811-F827-4849-BDE2-7F50DBD332BF}" type="pres">
      <dgm:prSet presAssocID="{586EAC91-FBCE-4BAC-A83C-821D93A6EEF1}" presName="sibTrans" presStyleCnt="0"/>
      <dgm:spPr/>
    </dgm:pt>
    <dgm:pt modelId="{0D528065-FF3B-42C2-96A4-0D20B20C8644}" type="pres">
      <dgm:prSet presAssocID="{1B8997C0-EF66-42DF-A1E6-1C55C26D3B3D}" presName="textNode" presStyleLbl="node1" presStyleIdx="3" presStyleCnt="8" custScaleX="74225" custScaleY="150000" custLinFactX="-18946" custLinFactNeighborX="-100000" custLinFactNeighborY="-1387">
        <dgm:presLayoutVars>
          <dgm:bulletEnabled val="1"/>
        </dgm:presLayoutVars>
      </dgm:prSet>
      <dgm:spPr/>
    </dgm:pt>
    <dgm:pt modelId="{034204AA-F27D-4191-9651-B421A41F1CB8}" type="pres">
      <dgm:prSet presAssocID="{E2D931D3-A50C-4743-B5D2-126652954189}" presName="sibTrans" presStyleCnt="0"/>
      <dgm:spPr/>
    </dgm:pt>
    <dgm:pt modelId="{D0AFEFCF-E35A-48C6-A8FE-96EA823AE5FB}" type="pres">
      <dgm:prSet presAssocID="{08DA5B91-7CD7-4122-BA22-19EFAFFD7225}" presName="textNode" presStyleLbl="node1" presStyleIdx="4" presStyleCnt="8" custScaleX="80898" custScaleY="150000" custLinFactX="-28862" custLinFactNeighborX="-100000" custLinFactNeighborY="-1387">
        <dgm:presLayoutVars>
          <dgm:bulletEnabled val="1"/>
        </dgm:presLayoutVars>
      </dgm:prSet>
      <dgm:spPr/>
    </dgm:pt>
    <dgm:pt modelId="{38E33727-F67C-4E55-98D1-995E15899192}" type="pres">
      <dgm:prSet presAssocID="{811FBDE4-AD61-487B-AD8C-90F09F6FC502}" presName="sibTrans" presStyleCnt="0"/>
      <dgm:spPr/>
    </dgm:pt>
    <dgm:pt modelId="{5D4D9654-4BA8-40CE-98DD-2E669156CA1C}" type="pres">
      <dgm:prSet presAssocID="{1769C10A-E745-4E6A-9445-8B909D798BF2}" presName="textNode" presStyleLbl="node1" presStyleIdx="5" presStyleCnt="8" custScaleX="73904" custScaleY="150000" custLinFactX="-38139" custLinFactNeighborX="-100000" custLinFactNeighborY="-1387">
        <dgm:presLayoutVars>
          <dgm:bulletEnabled val="1"/>
        </dgm:presLayoutVars>
      </dgm:prSet>
      <dgm:spPr/>
    </dgm:pt>
    <dgm:pt modelId="{F6A23199-276A-4DC0-96C8-077D0689FF35}" type="pres">
      <dgm:prSet presAssocID="{8ADB11F9-4872-49EF-9529-758C70503B82}" presName="sibTrans" presStyleCnt="0"/>
      <dgm:spPr/>
    </dgm:pt>
    <dgm:pt modelId="{234B75E3-43C1-4EF1-86B3-F383EBC92926}" type="pres">
      <dgm:prSet presAssocID="{1BEB0BD0-E0BB-461D-A840-709610993916}" presName="textNode" presStyleLbl="node1" presStyleIdx="6" presStyleCnt="8" custScaleX="67142" custScaleY="152628" custLinFactX="-48588" custLinFactNeighborX="-100000" custLinFactNeighborY="-1928">
        <dgm:presLayoutVars>
          <dgm:bulletEnabled val="1"/>
        </dgm:presLayoutVars>
      </dgm:prSet>
      <dgm:spPr/>
    </dgm:pt>
    <dgm:pt modelId="{080C705C-7020-4B74-9CBA-A043D71B92E9}" type="pres">
      <dgm:prSet presAssocID="{17601FFB-186A-49E2-B829-2ABB38262DEC}" presName="sibTrans" presStyleCnt="0"/>
      <dgm:spPr/>
    </dgm:pt>
    <dgm:pt modelId="{5F9FA9F9-FA38-4C7F-9950-E6E0731F5939}" type="pres">
      <dgm:prSet presAssocID="{4B1001F9-E0B0-4DF1-B859-B588D3DB9CCF}" presName="textNode" presStyleLbl="node1" presStyleIdx="7" presStyleCnt="8" custScaleX="53021" custScaleY="152628" custLinFactX="-57320" custLinFactNeighborX="-100000" custLinFactNeighborY="-2701">
        <dgm:presLayoutVars>
          <dgm:bulletEnabled val="1"/>
        </dgm:presLayoutVars>
      </dgm:prSet>
      <dgm:spPr/>
    </dgm:pt>
  </dgm:ptLst>
  <dgm:cxnLst>
    <dgm:cxn modelId="{7522AF03-0FC1-4F7F-96FB-45D24CE49064}" type="presOf" srcId="{497ED29C-57A9-425C-91D9-086410A7FBD0}" destId="{CC387675-45CC-408E-A016-FBDBC22470F1}" srcOrd="0" destOrd="0" presId="urn:microsoft.com/office/officeart/2005/8/layout/hProcess9"/>
    <dgm:cxn modelId="{561E9807-2DFD-412A-86FA-C463F362B12C}" srcId="{D51DB338-F2F0-4A23-AC80-6BECADBBB073}" destId="{55363FFB-5EE5-4AA8-90E2-65699F5D77D6}" srcOrd="1" destOrd="0" parTransId="{2DF94924-228F-46D4-B545-586AE6E2D132}" sibTransId="{0298EC5F-408A-4E5B-AAF4-0B73377B81A1}"/>
    <dgm:cxn modelId="{241DDC08-0F19-424A-AD3E-32B38380697B}" type="presOf" srcId="{55363FFB-5EE5-4AA8-90E2-65699F5D77D6}" destId="{68F6CD90-8A59-4232-BA74-BEFCE041480D}" srcOrd="0" destOrd="0" presId="urn:microsoft.com/office/officeart/2005/8/layout/hProcess9"/>
    <dgm:cxn modelId="{CCD1990F-32D9-4915-BDD7-8D911E5FB6DE}" srcId="{D51DB338-F2F0-4A23-AC80-6BECADBBB073}" destId="{1769C10A-E745-4E6A-9445-8B909D798BF2}" srcOrd="5" destOrd="0" parTransId="{7DA21D08-0C2A-4DBE-9643-1AD48AF09F7C}" sibTransId="{8ADB11F9-4872-49EF-9529-758C70503B82}"/>
    <dgm:cxn modelId="{C515F214-EC36-443F-909C-880C608B4465}" type="presOf" srcId="{0620B655-220B-410D-8C4D-DC09AA29CF8E}" destId="{F66B5E2C-A7EB-4B0A-AE5C-3D00B81335C6}" srcOrd="0" destOrd="0" presId="urn:microsoft.com/office/officeart/2005/8/layout/hProcess9"/>
    <dgm:cxn modelId="{6517541A-D0B6-404F-8983-5D88CBC3A4DC}" type="presOf" srcId="{1B8997C0-EF66-42DF-A1E6-1C55C26D3B3D}" destId="{0D528065-FF3B-42C2-96A4-0D20B20C8644}" srcOrd="0" destOrd="0" presId="urn:microsoft.com/office/officeart/2005/8/layout/hProcess9"/>
    <dgm:cxn modelId="{7062D126-4034-44B1-9AAF-C3B147F2AFC7}" srcId="{D51DB338-F2F0-4A23-AC80-6BECADBBB073}" destId="{1BEB0BD0-E0BB-461D-A840-709610993916}" srcOrd="6" destOrd="0" parTransId="{9BADC46E-B361-4B2C-9936-21652D37BF89}" sibTransId="{17601FFB-186A-49E2-B829-2ABB38262DEC}"/>
    <dgm:cxn modelId="{5BF1C84C-8F85-4C0C-BC4C-C146022970CB}" srcId="{D51DB338-F2F0-4A23-AC80-6BECADBBB073}" destId="{497ED29C-57A9-425C-91D9-086410A7FBD0}" srcOrd="0" destOrd="0" parTransId="{E5A62C0A-D616-43DB-AFD7-482E946E76FB}" sibTransId="{61B6DA72-7211-4566-B1CF-1918E674AC4A}"/>
    <dgm:cxn modelId="{4A66007E-5AF9-40E1-BA9D-7C41FCC3BA35}" srcId="{D51DB338-F2F0-4A23-AC80-6BECADBBB073}" destId="{0620B655-220B-410D-8C4D-DC09AA29CF8E}" srcOrd="2" destOrd="0" parTransId="{17CB3F6C-3516-449E-8DE9-309EC3068781}" sibTransId="{586EAC91-FBCE-4BAC-A83C-821D93A6EEF1}"/>
    <dgm:cxn modelId="{27804A81-CD5C-48E3-981B-CCE091F5FCE7}" type="presOf" srcId="{1769C10A-E745-4E6A-9445-8B909D798BF2}" destId="{5D4D9654-4BA8-40CE-98DD-2E669156CA1C}" srcOrd="0" destOrd="0" presId="urn:microsoft.com/office/officeart/2005/8/layout/hProcess9"/>
    <dgm:cxn modelId="{09CA5881-C1DD-45BB-836A-1E6C6D87A952}" srcId="{D51DB338-F2F0-4A23-AC80-6BECADBBB073}" destId="{4B1001F9-E0B0-4DF1-B859-B588D3DB9CCF}" srcOrd="7" destOrd="0" parTransId="{4AA5A338-F525-4BE7-9A6F-08A87B5D7581}" sibTransId="{3E0AB2D7-7D9C-48CE-87C4-F2FEEA46E23C}"/>
    <dgm:cxn modelId="{5F3FC1A7-B5D7-4BCA-9405-AA91C30BDE7B}" type="presOf" srcId="{08DA5B91-7CD7-4122-BA22-19EFAFFD7225}" destId="{D0AFEFCF-E35A-48C6-A8FE-96EA823AE5FB}" srcOrd="0" destOrd="0" presId="urn:microsoft.com/office/officeart/2005/8/layout/hProcess9"/>
    <dgm:cxn modelId="{917945AE-1F45-4E65-937F-6D805A140299}" type="presOf" srcId="{D51DB338-F2F0-4A23-AC80-6BECADBBB073}" destId="{2C9E2CA6-BDFA-4846-A77A-3E00E146392E}" srcOrd="0" destOrd="0" presId="urn:microsoft.com/office/officeart/2005/8/layout/hProcess9"/>
    <dgm:cxn modelId="{4A1EB7B5-E46D-45EA-ADA1-26FF8F3086C7}" srcId="{D51DB338-F2F0-4A23-AC80-6BECADBBB073}" destId="{1B8997C0-EF66-42DF-A1E6-1C55C26D3B3D}" srcOrd="3" destOrd="0" parTransId="{2375959C-7DAA-44B3-A55A-08703B21F30F}" sibTransId="{E2D931D3-A50C-4743-B5D2-126652954189}"/>
    <dgm:cxn modelId="{7383E4B6-251E-4AA9-A14E-F6DBD13179E2}" type="presOf" srcId="{1BEB0BD0-E0BB-461D-A840-709610993916}" destId="{234B75E3-43C1-4EF1-86B3-F383EBC92926}" srcOrd="0" destOrd="0" presId="urn:microsoft.com/office/officeart/2005/8/layout/hProcess9"/>
    <dgm:cxn modelId="{7C16B2C9-77A0-453F-A7AA-81B1D1679791}" srcId="{D51DB338-F2F0-4A23-AC80-6BECADBBB073}" destId="{08DA5B91-7CD7-4122-BA22-19EFAFFD7225}" srcOrd="4" destOrd="0" parTransId="{50CCC982-2B78-49DA-BF01-5D7A84FBC3F3}" sibTransId="{811FBDE4-AD61-487B-AD8C-90F09F6FC502}"/>
    <dgm:cxn modelId="{046B30F6-7789-44CB-BA35-8EE05E24D4BA}" type="presOf" srcId="{4B1001F9-E0B0-4DF1-B859-B588D3DB9CCF}" destId="{5F9FA9F9-FA38-4C7F-9950-E6E0731F5939}" srcOrd="0" destOrd="0" presId="urn:microsoft.com/office/officeart/2005/8/layout/hProcess9"/>
    <dgm:cxn modelId="{E4B06AD1-7893-4F33-B2D4-804F5089067E}" type="presParOf" srcId="{2C9E2CA6-BDFA-4846-A77A-3E00E146392E}" destId="{94B79AC0-C9D3-4C7B-9066-EBAFAD091406}" srcOrd="0" destOrd="0" presId="urn:microsoft.com/office/officeart/2005/8/layout/hProcess9"/>
    <dgm:cxn modelId="{B4B7C77C-DFC4-445D-B8C3-0E1F5FDA22C1}" type="presParOf" srcId="{2C9E2CA6-BDFA-4846-A77A-3E00E146392E}" destId="{D423E8B9-A6B0-4608-869A-AEE5ABEF7F02}" srcOrd="1" destOrd="0" presId="urn:microsoft.com/office/officeart/2005/8/layout/hProcess9"/>
    <dgm:cxn modelId="{284C31D9-42F6-4CFC-B79E-51923C8EF4A1}" type="presParOf" srcId="{D423E8B9-A6B0-4608-869A-AEE5ABEF7F02}" destId="{CC387675-45CC-408E-A016-FBDBC22470F1}" srcOrd="0" destOrd="0" presId="urn:microsoft.com/office/officeart/2005/8/layout/hProcess9"/>
    <dgm:cxn modelId="{DF71A807-EBC2-478D-8FDD-BC2B448FD3B8}" type="presParOf" srcId="{D423E8B9-A6B0-4608-869A-AEE5ABEF7F02}" destId="{FB007317-0C2A-43B5-B5E2-7E1BD2F9B870}" srcOrd="1" destOrd="0" presId="urn:microsoft.com/office/officeart/2005/8/layout/hProcess9"/>
    <dgm:cxn modelId="{DCD82C09-59E0-4B39-BF16-EAD04C939F16}" type="presParOf" srcId="{D423E8B9-A6B0-4608-869A-AEE5ABEF7F02}" destId="{68F6CD90-8A59-4232-BA74-BEFCE041480D}" srcOrd="2" destOrd="0" presId="urn:microsoft.com/office/officeart/2005/8/layout/hProcess9"/>
    <dgm:cxn modelId="{54368BFD-0470-420F-9E1F-77894B83F70B}" type="presParOf" srcId="{D423E8B9-A6B0-4608-869A-AEE5ABEF7F02}" destId="{A595CA4A-C659-465F-804C-4CA9305F5E69}" srcOrd="3" destOrd="0" presId="urn:microsoft.com/office/officeart/2005/8/layout/hProcess9"/>
    <dgm:cxn modelId="{6962E0FC-6A48-4698-9EFF-4F519DB9F1D1}" type="presParOf" srcId="{D423E8B9-A6B0-4608-869A-AEE5ABEF7F02}" destId="{F66B5E2C-A7EB-4B0A-AE5C-3D00B81335C6}" srcOrd="4" destOrd="0" presId="urn:microsoft.com/office/officeart/2005/8/layout/hProcess9"/>
    <dgm:cxn modelId="{CD99B8C2-543B-42BB-AA58-9506B4E9602B}" type="presParOf" srcId="{D423E8B9-A6B0-4608-869A-AEE5ABEF7F02}" destId="{FC7CD811-F827-4849-BDE2-7F50DBD332BF}" srcOrd="5" destOrd="0" presId="urn:microsoft.com/office/officeart/2005/8/layout/hProcess9"/>
    <dgm:cxn modelId="{1F2BAC12-C191-48E6-9201-67CF17BB7259}" type="presParOf" srcId="{D423E8B9-A6B0-4608-869A-AEE5ABEF7F02}" destId="{0D528065-FF3B-42C2-96A4-0D20B20C8644}" srcOrd="6" destOrd="0" presId="urn:microsoft.com/office/officeart/2005/8/layout/hProcess9"/>
    <dgm:cxn modelId="{AC6C1CFD-79D0-4575-8590-312B03D665A7}" type="presParOf" srcId="{D423E8B9-A6B0-4608-869A-AEE5ABEF7F02}" destId="{034204AA-F27D-4191-9651-B421A41F1CB8}" srcOrd="7" destOrd="0" presId="urn:microsoft.com/office/officeart/2005/8/layout/hProcess9"/>
    <dgm:cxn modelId="{C87ED015-0A11-4A67-AB38-B42F9D96BF41}" type="presParOf" srcId="{D423E8B9-A6B0-4608-869A-AEE5ABEF7F02}" destId="{D0AFEFCF-E35A-48C6-A8FE-96EA823AE5FB}" srcOrd="8" destOrd="0" presId="urn:microsoft.com/office/officeart/2005/8/layout/hProcess9"/>
    <dgm:cxn modelId="{DB7A5BFB-98B4-4B62-8A49-D0AB7AAA67F6}" type="presParOf" srcId="{D423E8B9-A6B0-4608-869A-AEE5ABEF7F02}" destId="{38E33727-F67C-4E55-98D1-995E15899192}" srcOrd="9" destOrd="0" presId="urn:microsoft.com/office/officeart/2005/8/layout/hProcess9"/>
    <dgm:cxn modelId="{BE64E8D1-1F67-48A7-A794-5F656C0F713A}" type="presParOf" srcId="{D423E8B9-A6B0-4608-869A-AEE5ABEF7F02}" destId="{5D4D9654-4BA8-40CE-98DD-2E669156CA1C}" srcOrd="10" destOrd="0" presId="urn:microsoft.com/office/officeart/2005/8/layout/hProcess9"/>
    <dgm:cxn modelId="{DDEA1B95-7FA2-47F0-84A4-A8381D05BCA6}" type="presParOf" srcId="{D423E8B9-A6B0-4608-869A-AEE5ABEF7F02}" destId="{F6A23199-276A-4DC0-96C8-077D0689FF35}" srcOrd="11" destOrd="0" presId="urn:microsoft.com/office/officeart/2005/8/layout/hProcess9"/>
    <dgm:cxn modelId="{A4243EEF-8B51-4C4F-A09C-ABFE1A1B3DE5}" type="presParOf" srcId="{D423E8B9-A6B0-4608-869A-AEE5ABEF7F02}" destId="{234B75E3-43C1-4EF1-86B3-F383EBC92926}" srcOrd="12" destOrd="0" presId="urn:microsoft.com/office/officeart/2005/8/layout/hProcess9"/>
    <dgm:cxn modelId="{2F3DA51B-D23A-4F77-936E-FB45EA146BB6}" type="presParOf" srcId="{D423E8B9-A6B0-4608-869A-AEE5ABEF7F02}" destId="{080C705C-7020-4B74-9CBA-A043D71B92E9}" srcOrd="13" destOrd="0" presId="urn:microsoft.com/office/officeart/2005/8/layout/hProcess9"/>
    <dgm:cxn modelId="{7B6009A5-7AE0-4A9B-B935-D2B79560A047}" type="presParOf" srcId="{D423E8B9-A6B0-4608-869A-AEE5ABEF7F02}" destId="{5F9FA9F9-FA38-4C7F-9950-E6E0731F5939}" srcOrd="1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B9B03B-618B-4350-8D8B-3E957C5BA179}" type="doc">
      <dgm:prSet loTypeId="urn:microsoft.com/office/officeart/2005/8/layout/hChevron3" loCatId="process" qsTypeId="urn:microsoft.com/office/officeart/2005/8/quickstyle/simple1" qsCatId="simple" csTypeId="urn:microsoft.com/office/officeart/2005/8/colors/accent1_2" csCatId="accent1" phldr="1"/>
      <dgm:spPr/>
    </dgm:pt>
    <dgm:pt modelId="{D449045A-46D9-4387-93ED-DAB8F7BA1111}">
      <dgm:prSet phldrT="[Text]"/>
      <dgm:spPr>
        <a:solidFill>
          <a:srgbClr val="00B050"/>
        </a:solidFill>
      </dgm:spPr>
      <dgm:t>
        <a:bodyPr/>
        <a:lstStyle/>
        <a:p>
          <a:r>
            <a:rPr lang="en-US" dirty="0">
              <a:latin typeface="Arial" pitchFamily="34" charset="0"/>
              <a:cs typeface="Arial" pitchFamily="34" charset="0"/>
            </a:rPr>
            <a:t>Production/ Manufacturer</a:t>
          </a:r>
        </a:p>
      </dgm:t>
    </dgm:pt>
    <dgm:pt modelId="{3EA16FA4-9BE9-44CF-814B-28162DCA1D88}" type="parTrans" cxnId="{8D9E226F-0F4E-461C-B6D1-B94DE60B22B3}">
      <dgm:prSet/>
      <dgm:spPr/>
      <dgm:t>
        <a:bodyPr/>
        <a:lstStyle/>
        <a:p>
          <a:endParaRPr lang="en-US">
            <a:latin typeface="Arial" pitchFamily="34" charset="0"/>
            <a:cs typeface="Arial" pitchFamily="34" charset="0"/>
          </a:endParaRPr>
        </a:p>
      </dgm:t>
    </dgm:pt>
    <dgm:pt modelId="{8E7C6DD6-C13F-48EE-A6A0-B57BF998FA63}" type="sibTrans" cxnId="{8D9E226F-0F4E-461C-B6D1-B94DE60B22B3}">
      <dgm:prSet/>
      <dgm:spPr/>
      <dgm:t>
        <a:bodyPr/>
        <a:lstStyle/>
        <a:p>
          <a:endParaRPr lang="en-US">
            <a:latin typeface="Arial" pitchFamily="34" charset="0"/>
            <a:cs typeface="Arial" pitchFamily="34" charset="0"/>
          </a:endParaRPr>
        </a:p>
      </dgm:t>
    </dgm:pt>
    <dgm:pt modelId="{6461AA31-D60F-4D14-A11F-08FAB2B25836}">
      <dgm:prSet phldrT="[Text]"/>
      <dgm:spPr>
        <a:solidFill>
          <a:schemeClr val="accent6">
            <a:lumMod val="75000"/>
          </a:schemeClr>
        </a:solidFill>
      </dgm:spPr>
      <dgm:t>
        <a:bodyPr/>
        <a:lstStyle/>
        <a:p>
          <a:r>
            <a:rPr lang="en-US" dirty="0">
              <a:latin typeface="Arial" pitchFamily="34" charset="0"/>
              <a:cs typeface="Arial" pitchFamily="34" charset="0"/>
            </a:rPr>
            <a:t>Transportation</a:t>
          </a:r>
        </a:p>
        <a:p>
          <a:r>
            <a:rPr lang="en-US" dirty="0">
              <a:latin typeface="Arial" pitchFamily="34" charset="0"/>
              <a:cs typeface="Arial" pitchFamily="34" charset="0"/>
            </a:rPr>
            <a:t>Provider</a:t>
          </a:r>
        </a:p>
      </dgm:t>
    </dgm:pt>
    <dgm:pt modelId="{D5B55769-F952-4A33-BD93-CF19E2D1C762}" type="parTrans" cxnId="{1886AB18-52F9-4F49-85B0-61528535F993}">
      <dgm:prSet/>
      <dgm:spPr/>
      <dgm:t>
        <a:bodyPr/>
        <a:lstStyle/>
        <a:p>
          <a:endParaRPr lang="en-US">
            <a:latin typeface="Arial" pitchFamily="34" charset="0"/>
            <a:cs typeface="Arial" pitchFamily="34" charset="0"/>
          </a:endParaRPr>
        </a:p>
      </dgm:t>
    </dgm:pt>
    <dgm:pt modelId="{62BA1210-07AA-4278-B74A-79F2D0798103}" type="sibTrans" cxnId="{1886AB18-52F9-4F49-85B0-61528535F993}">
      <dgm:prSet/>
      <dgm:spPr/>
      <dgm:t>
        <a:bodyPr/>
        <a:lstStyle/>
        <a:p>
          <a:endParaRPr lang="en-US">
            <a:latin typeface="Arial" pitchFamily="34" charset="0"/>
            <a:cs typeface="Arial" pitchFamily="34" charset="0"/>
          </a:endParaRPr>
        </a:p>
      </dgm:t>
    </dgm:pt>
    <dgm:pt modelId="{F22D1734-7899-416D-8877-DB8E0BA1DA71}">
      <dgm:prSet phldrT="[Text]"/>
      <dgm:spPr/>
      <dgm:t>
        <a:bodyPr/>
        <a:lstStyle/>
        <a:p>
          <a:r>
            <a:rPr lang="en-US" dirty="0">
              <a:latin typeface="Arial" pitchFamily="34" charset="0"/>
              <a:cs typeface="Arial" pitchFamily="34" charset="0"/>
            </a:rPr>
            <a:t>Distributor</a:t>
          </a:r>
        </a:p>
      </dgm:t>
    </dgm:pt>
    <dgm:pt modelId="{13683645-6CA4-40D3-9A3D-F79A57046F7D}" type="parTrans" cxnId="{4D2C9584-8B59-42FF-82BE-0444709803C2}">
      <dgm:prSet/>
      <dgm:spPr/>
      <dgm:t>
        <a:bodyPr/>
        <a:lstStyle/>
        <a:p>
          <a:endParaRPr lang="en-US">
            <a:latin typeface="Arial" pitchFamily="34" charset="0"/>
            <a:cs typeface="Arial" pitchFamily="34" charset="0"/>
          </a:endParaRPr>
        </a:p>
      </dgm:t>
    </dgm:pt>
    <dgm:pt modelId="{CEF8A54B-1143-494F-9D29-E44B597B6869}" type="sibTrans" cxnId="{4D2C9584-8B59-42FF-82BE-0444709803C2}">
      <dgm:prSet/>
      <dgm:spPr/>
      <dgm:t>
        <a:bodyPr/>
        <a:lstStyle/>
        <a:p>
          <a:endParaRPr lang="en-US">
            <a:latin typeface="Arial" pitchFamily="34" charset="0"/>
            <a:cs typeface="Arial" pitchFamily="34" charset="0"/>
          </a:endParaRPr>
        </a:p>
      </dgm:t>
    </dgm:pt>
    <dgm:pt modelId="{78F20C07-95E3-4D61-A03C-6AC70220D78D}">
      <dgm:prSet phldrT="[Text]"/>
      <dgm:spPr>
        <a:solidFill>
          <a:schemeClr val="accent6">
            <a:lumMod val="75000"/>
          </a:schemeClr>
        </a:solidFill>
      </dgm:spPr>
      <dgm:t>
        <a:bodyPr/>
        <a:lstStyle/>
        <a:p>
          <a:r>
            <a:rPr lang="en-US" dirty="0">
              <a:latin typeface="Arial" pitchFamily="34" charset="0"/>
              <a:cs typeface="Arial" pitchFamily="34" charset="0"/>
            </a:rPr>
            <a:t>Transportation</a:t>
          </a:r>
        </a:p>
        <a:p>
          <a:r>
            <a:rPr lang="en-US" dirty="0">
              <a:latin typeface="Arial" pitchFamily="34" charset="0"/>
              <a:cs typeface="Arial" pitchFamily="34" charset="0"/>
            </a:rPr>
            <a:t>Provider</a:t>
          </a:r>
        </a:p>
      </dgm:t>
    </dgm:pt>
    <dgm:pt modelId="{2EE02CEC-47F4-4864-A7CA-C71C86137752}" type="parTrans" cxnId="{7E8B60CA-94DD-487C-B908-2F254A090156}">
      <dgm:prSet/>
      <dgm:spPr/>
      <dgm:t>
        <a:bodyPr/>
        <a:lstStyle/>
        <a:p>
          <a:endParaRPr lang="en-US">
            <a:latin typeface="Arial" pitchFamily="34" charset="0"/>
            <a:cs typeface="Arial" pitchFamily="34" charset="0"/>
          </a:endParaRPr>
        </a:p>
      </dgm:t>
    </dgm:pt>
    <dgm:pt modelId="{87A5CFEC-D7A4-46CE-A95F-5894709F1D43}" type="sibTrans" cxnId="{7E8B60CA-94DD-487C-B908-2F254A090156}">
      <dgm:prSet/>
      <dgm:spPr/>
      <dgm:t>
        <a:bodyPr/>
        <a:lstStyle/>
        <a:p>
          <a:endParaRPr lang="en-US">
            <a:latin typeface="Arial" pitchFamily="34" charset="0"/>
            <a:cs typeface="Arial" pitchFamily="34" charset="0"/>
          </a:endParaRPr>
        </a:p>
      </dgm:t>
    </dgm:pt>
    <dgm:pt modelId="{FA36B584-4789-4B39-92A6-412D5CD686B5}">
      <dgm:prSet phldrT="[Text]"/>
      <dgm:spPr/>
      <dgm:t>
        <a:bodyPr/>
        <a:lstStyle/>
        <a:p>
          <a:r>
            <a:rPr lang="en-US" dirty="0">
              <a:latin typeface="Arial" pitchFamily="34" charset="0"/>
              <a:cs typeface="Arial" pitchFamily="34" charset="0"/>
            </a:rPr>
            <a:t>Distributor</a:t>
          </a:r>
        </a:p>
      </dgm:t>
    </dgm:pt>
    <dgm:pt modelId="{D2C8673F-A2E6-4BD3-8641-D9A61CE0E05B}" type="parTrans" cxnId="{AC9C3E39-B37B-4D81-B890-67A089FCD01E}">
      <dgm:prSet/>
      <dgm:spPr/>
      <dgm:t>
        <a:bodyPr/>
        <a:lstStyle/>
        <a:p>
          <a:endParaRPr lang="en-US">
            <a:latin typeface="Arial" pitchFamily="34" charset="0"/>
            <a:cs typeface="Arial" pitchFamily="34" charset="0"/>
          </a:endParaRPr>
        </a:p>
      </dgm:t>
    </dgm:pt>
    <dgm:pt modelId="{FB4AB3A7-F8C1-4B88-AB91-DEC71B88C23F}" type="sibTrans" cxnId="{AC9C3E39-B37B-4D81-B890-67A089FCD01E}">
      <dgm:prSet/>
      <dgm:spPr/>
      <dgm:t>
        <a:bodyPr/>
        <a:lstStyle/>
        <a:p>
          <a:endParaRPr lang="en-US">
            <a:latin typeface="Arial" pitchFamily="34" charset="0"/>
            <a:cs typeface="Arial" pitchFamily="34" charset="0"/>
          </a:endParaRPr>
        </a:p>
      </dgm:t>
    </dgm:pt>
    <dgm:pt modelId="{35216AA7-224C-42DB-8147-B6A83DC024B3}">
      <dgm:prSet phldrT="[Text]"/>
      <dgm:spPr>
        <a:solidFill>
          <a:schemeClr val="accent2">
            <a:lumMod val="75000"/>
          </a:schemeClr>
        </a:solidFill>
      </dgm:spPr>
      <dgm:t>
        <a:bodyPr/>
        <a:lstStyle/>
        <a:p>
          <a:r>
            <a:rPr lang="en-US" dirty="0">
              <a:latin typeface="Arial" pitchFamily="34" charset="0"/>
              <a:cs typeface="Arial" pitchFamily="34" charset="0"/>
            </a:rPr>
            <a:t>End User/ Buyer</a:t>
          </a:r>
        </a:p>
      </dgm:t>
    </dgm:pt>
    <dgm:pt modelId="{3C6D6DEA-EC2E-4190-9152-094ABB7B744A}" type="parTrans" cxnId="{EDAFA38A-ABFA-40C6-BFC1-F5FCD3098FA3}">
      <dgm:prSet/>
      <dgm:spPr/>
      <dgm:t>
        <a:bodyPr/>
        <a:lstStyle/>
        <a:p>
          <a:endParaRPr lang="en-US">
            <a:latin typeface="Arial" pitchFamily="34" charset="0"/>
            <a:cs typeface="Arial" pitchFamily="34" charset="0"/>
          </a:endParaRPr>
        </a:p>
      </dgm:t>
    </dgm:pt>
    <dgm:pt modelId="{BCCF5EA1-ADFF-475A-9661-5C2FCB86E1A8}" type="sibTrans" cxnId="{EDAFA38A-ABFA-40C6-BFC1-F5FCD3098FA3}">
      <dgm:prSet/>
      <dgm:spPr/>
      <dgm:t>
        <a:bodyPr/>
        <a:lstStyle/>
        <a:p>
          <a:endParaRPr lang="en-US">
            <a:latin typeface="Arial" pitchFamily="34" charset="0"/>
            <a:cs typeface="Arial" pitchFamily="34" charset="0"/>
          </a:endParaRPr>
        </a:p>
      </dgm:t>
    </dgm:pt>
    <dgm:pt modelId="{BC5FC127-49AC-46E7-B18F-89E2B187172C}" type="pres">
      <dgm:prSet presAssocID="{B4B9B03B-618B-4350-8D8B-3E957C5BA179}" presName="Name0" presStyleCnt="0">
        <dgm:presLayoutVars>
          <dgm:dir/>
          <dgm:resizeHandles val="exact"/>
        </dgm:presLayoutVars>
      </dgm:prSet>
      <dgm:spPr/>
    </dgm:pt>
    <dgm:pt modelId="{C31FA380-E060-4462-A257-B1165C0687B5}" type="pres">
      <dgm:prSet presAssocID="{D449045A-46D9-4387-93ED-DAB8F7BA1111}" presName="parTxOnly" presStyleLbl="node1" presStyleIdx="0" presStyleCnt="6">
        <dgm:presLayoutVars>
          <dgm:bulletEnabled val="1"/>
        </dgm:presLayoutVars>
      </dgm:prSet>
      <dgm:spPr/>
    </dgm:pt>
    <dgm:pt modelId="{D621BFB2-DDF9-44DA-B82A-B35B9E302432}" type="pres">
      <dgm:prSet presAssocID="{8E7C6DD6-C13F-48EE-A6A0-B57BF998FA63}" presName="parSpace" presStyleCnt="0"/>
      <dgm:spPr/>
    </dgm:pt>
    <dgm:pt modelId="{5FF03FFE-B02F-4639-B712-824125869981}" type="pres">
      <dgm:prSet presAssocID="{6461AA31-D60F-4D14-A11F-08FAB2B25836}" presName="parTxOnly" presStyleLbl="node1" presStyleIdx="1" presStyleCnt="6">
        <dgm:presLayoutVars>
          <dgm:bulletEnabled val="1"/>
        </dgm:presLayoutVars>
      </dgm:prSet>
      <dgm:spPr/>
    </dgm:pt>
    <dgm:pt modelId="{12DA35A6-8840-478F-B862-BD1A673D5000}" type="pres">
      <dgm:prSet presAssocID="{62BA1210-07AA-4278-B74A-79F2D0798103}" presName="parSpace" presStyleCnt="0"/>
      <dgm:spPr/>
    </dgm:pt>
    <dgm:pt modelId="{993EC66D-F7C4-4351-A2BC-C4E4C4E1D014}" type="pres">
      <dgm:prSet presAssocID="{F22D1734-7899-416D-8877-DB8E0BA1DA71}" presName="parTxOnly" presStyleLbl="node1" presStyleIdx="2" presStyleCnt="6">
        <dgm:presLayoutVars>
          <dgm:bulletEnabled val="1"/>
        </dgm:presLayoutVars>
      </dgm:prSet>
      <dgm:spPr/>
    </dgm:pt>
    <dgm:pt modelId="{E6631739-DF46-4935-A42A-16C1725FC365}" type="pres">
      <dgm:prSet presAssocID="{CEF8A54B-1143-494F-9D29-E44B597B6869}" presName="parSpace" presStyleCnt="0"/>
      <dgm:spPr/>
    </dgm:pt>
    <dgm:pt modelId="{613270C9-4313-4448-B0D0-2E5DE630EEC3}" type="pres">
      <dgm:prSet presAssocID="{78F20C07-95E3-4D61-A03C-6AC70220D78D}" presName="parTxOnly" presStyleLbl="node1" presStyleIdx="3" presStyleCnt="6">
        <dgm:presLayoutVars>
          <dgm:bulletEnabled val="1"/>
        </dgm:presLayoutVars>
      </dgm:prSet>
      <dgm:spPr/>
    </dgm:pt>
    <dgm:pt modelId="{96B2C764-14BF-418E-9505-A36686C04108}" type="pres">
      <dgm:prSet presAssocID="{87A5CFEC-D7A4-46CE-A95F-5894709F1D43}" presName="parSpace" presStyleCnt="0"/>
      <dgm:spPr/>
    </dgm:pt>
    <dgm:pt modelId="{F2100131-F10A-4D18-9FD1-81BA048BB5AF}" type="pres">
      <dgm:prSet presAssocID="{FA36B584-4789-4B39-92A6-412D5CD686B5}" presName="parTxOnly" presStyleLbl="node1" presStyleIdx="4" presStyleCnt="6">
        <dgm:presLayoutVars>
          <dgm:bulletEnabled val="1"/>
        </dgm:presLayoutVars>
      </dgm:prSet>
      <dgm:spPr/>
    </dgm:pt>
    <dgm:pt modelId="{419230A7-16D0-4FD1-9B75-5D0DBB92970F}" type="pres">
      <dgm:prSet presAssocID="{FB4AB3A7-F8C1-4B88-AB91-DEC71B88C23F}" presName="parSpace" presStyleCnt="0"/>
      <dgm:spPr/>
    </dgm:pt>
    <dgm:pt modelId="{3CF2F212-659C-42FF-868E-92E9DE6D3F9A}" type="pres">
      <dgm:prSet presAssocID="{35216AA7-224C-42DB-8147-B6A83DC024B3}" presName="parTxOnly" presStyleLbl="node1" presStyleIdx="5" presStyleCnt="6">
        <dgm:presLayoutVars>
          <dgm:bulletEnabled val="1"/>
        </dgm:presLayoutVars>
      </dgm:prSet>
      <dgm:spPr/>
    </dgm:pt>
  </dgm:ptLst>
  <dgm:cxnLst>
    <dgm:cxn modelId="{1886AB18-52F9-4F49-85B0-61528535F993}" srcId="{B4B9B03B-618B-4350-8D8B-3E957C5BA179}" destId="{6461AA31-D60F-4D14-A11F-08FAB2B25836}" srcOrd="1" destOrd="0" parTransId="{D5B55769-F952-4A33-BD93-CF19E2D1C762}" sibTransId="{62BA1210-07AA-4278-B74A-79F2D0798103}"/>
    <dgm:cxn modelId="{AC9C3E39-B37B-4D81-B890-67A089FCD01E}" srcId="{B4B9B03B-618B-4350-8D8B-3E957C5BA179}" destId="{FA36B584-4789-4B39-92A6-412D5CD686B5}" srcOrd="4" destOrd="0" parTransId="{D2C8673F-A2E6-4BD3-8641-D9A61CE0E05B}" sibTransId="{FB4AB3A7-F8C1-4B88-AB91-DEC71B88C23F}"/>
    <dgm:cxn modelId="{7C2AB73B-7EA6-42F3-98BE-A5AB1DBB50BF}" type="presOf" srcId="{F22D1734-7899-416D-8877-DB8E0BA1DA71}" destId="{993EC66D-F7C4-4351-A2BC-C4E4C4E1D014}" srcOrd="0" destOrd="0" presId="urn:microsoft.com/office/officeart/2005/8/layout/hChevron3"/>
    <dgm:cxn modelId="{9B992A5D-C427-4561-B137-D7505D6B5F4B}" type="presOf" srcId="{78F20C07-95E3-4D61-A03C-6AC70220D78D}" destId="{613270C9-4313-4448-B0D0-2E5DE630EEC3}" srcOrd="0" destOrd="0" presId="urn:microsoft.com/office/officeart/2005/8/layout/hChevron3"/>
    <dgm:cxn modelId="{01F28E4A-F96C-4131-AED0-6E9B42BB1FF4}" type="presOf" srcId="{B4B9B03B-618B-4350-8D8B-3E957C5BA179}" destId="{BC5FC127-49AC-46E7-B18F-89E2B187172C}" srcOrd="0" destOrd="0" presId="urn:microsoft.com/office/officeart/2005/8/layout/hChevron3"/>
    <dgm:cxn modelId="{8D9E226F-0F4E-461C-B6D1-B94DE60B22B3}" srcId="{B4B9B03B-618B-4350-8D8B-3E957C5BA179}" destId="{D449045A-46D9-4387-93ED-DAB8F7BA1111}" srcOrd="0" destOrd="0" parTransId="{3EA16FA4-9BE9-44CF-814B-28162DCA1D88}" sibTransId="{8E7C6DD6-C13F-48EE-A6A0-B57BF998FA63}"/>
    <dgm:cxn modelId="{4D2C9584-8B59-42FF-82BE-0444709803C2}" srcId="{B4B9B03B-618B-4350-8D8B-3E957C5BA179}" destId="{F22D1734-7899-416D-8877-DB8E0BA1DA71}" srcOrd="2" destOrd="0" parTransId="{13683645-6CA4-40D3-9A3D-F79A57046F7D}" sibTransId="{CEF8A54B-1143-494F-9D29-E44B597B6869}"/>
    <dgm:cxn modelId="{EDAFA38A-ABFA-40C6-BFC1-F5FCD3098FA3}" srcId="{B4B9B03B-618B-4350-8D8B-3E957C5BA179}" destId="{35216AA7-224C-42DB-8147-B6A83DC024B3}" srcOrd="5" destOrd="0" parTransId="{3C6D6DEA-EC2E-4190-9152-094ABB7B744A}" sibTransId="{BCCF5EA1-ADFF-475A-9661-5C2FCB86E1A8}"/>
    <dgm:cxn modelId="{755F3F9D-0173-4BB2-A89D-999A18BDC7CB}" type="presOf" srcId="{6461AA31-D60F-4D14-A11F-08FAB2B25836}" destId="{5FF03FFE-B02F-4639-B712-824125869981}" srcOrd="0" destOrd="0" presId="urn:microsoft.com/office/officeart/2005/8/layout/hChevron3"/>
    <dgm:cxn modelId="{DE6CF3A8-3F77-40DE-822A-FE80CA4CCE2E}" type="presOf" srcId="{FA36B584-4789-4B39-92A6-412D5CD686B5}" destId="{F2100131-F10A-4D18-9FD1-81BA048BB5AF}" srcOrd="0" destOrd="0" presId="urn:microsoft.com/office/officeart/2005/8/layout/hChevron3"/>
    <dgm:cxn modelId="{E91716AB-DC8F-47A7-A7EB-C25EBA6BC03A}" type="presOf" srcId="{D449045A-46D9-4387-93ED-DAB8F7BA1111}" destId="{C31FA380-E060-4462-A257-B1165C0687B5}" srcOrd="0" destOrd="0" presId="urn:microsoft.com/office/officeart/2005/8/layout/hChevron3"/>
    <dgm:cxn modelId="{4B8028B5-FD7B-4742-A683-70513D9D6744}" type="presOf" srcId="{35216AA7-224C-42DB-8147-B6A83DC024B3}" destId="{3CF2F212-659C-42FF-868E-92E9DE6D3F9A}" srcOrd="0" destOrd="0" presId="urn:microsoft.com/office/officeart/2005/8/layout/hChevron3"/>
    <dgm:cxn modelId="{7E8B60CA-94DD-487C-B908-2F254A090156}" srcId="{B4B9B03B-618B-4350-8D8B-3E957C5BA179}" destId="{78F20C07-95E3-4D61-A03C-6AC70220D78D}" srcOrd="3" destOrd="0" parTransId="{2EE02CEC-47F4-4864-A7CA-C71C86137752}" sibTransId="{87A5CFEC-D7A4-46CE-A95F-5894709F1D43}"/>
    <dgm:cxn modelId="{427E48C4-2CFD-4AF7-A1D7-AFFD8CA3CBB3}" type="presParOf" srcId="{BC5FC127-49AC-46E7-B18F-89E2B187172C}" destId="{C31FA380-E060-4462-A257-B1165C0687B5}" srcOrd="0" destOrd="0" presId="urn:microsoft.com/office/officeart/2005/8/layout/hChevron3"/>
    <dgm:cxn modelId="{0710BBC0-FD81-43E0-A040-BD2EA4353FC3}" type="presParOf" srcId="{BC5FC127-49AC-46E7-B18F-89E2B187172C}" destId="{D621BFB2-DDF9-44DA-B82A-B35B9E302432}" srcOrd="1" destOrd="0" presId="urn:microsoft.com/office/officeart/2005/8/layout/hChevron3"/>
    <dgm:cxn modelId="{6F542905-93D1-4973-A7E8-7B36088D0B54}" type="presParOf" srcId="{BC5FC127-49AC-46E7-B18F-89E2B187172C}" destId="{5FF03FFE-B02F-4639-B712-824125869981}" srcOrd="2" destOrd="0" presId="urn:microsoft.com/office/officeart/2005/8/layout/hChevron3"/>
    <dgm:cxn modelId="{3114EFC4-56B3-4C75-B769-8C507B3278B0}" type="presParOf" srcId="{BC5FC127-49AC-46E7-B18F-89E2B187172C}" destId="{12DA35A6-8840-478F-B862-BD1A673D5000}" srcOrd="3" destOrd="0" presId="urn:microsoft.com/office/officeart/2005/8/layout/hChevron3"/>
    <dgm:cxn modelId="{FA469409-9F30-4D2B-B948-B814131EF315}" type="presParOf" srcId="{BC5FC127-49AC-46E7-B18F-89E2B187172C}" destId="{993EC66D-F7C4-4351-A2BC-C4E4C4E1D014}" srcOrd="4" destOrd="0" presId="urn:microsoft.com/office/officeart/2005/8/layout/hChevron3"/>
    <dgm:cxn modelId="{076941B6-9BE7-4ED4-80D0-A2343288044C}" type="presParOf" srcId="{BC5FC127-49AC-46E7-B18F-89E2B187172C}" destId="{E6631739-DF46-4935-A42A-16C1725FC365}" srcOrd="5" destOrd="0" presId="urn:microsoft.com/office/officeart/2005/8/layout/hChevron3"/>
    <dgm:cxn modelId="{1E55C57D-7DE7-4920-B07F-8B336D5EC978}" type="presParOf" srcId="{BC5FC127-49AC-46E7-B18F-89E2B187172C}" destId="{613270C9-4313-4448-B0D0-2E5DE630EEC3}" srcOrd="6" destOrd="0" presId="urn:microsoft.com/office/officeart/2005/8/layout/hChevron3"/>
    <dgm:cxn modelId="{210161B9-910C-4451-9550-E3BD42766AC5}" type="presParOf" srcId="{BC5FC127-49AC-46E7-B18F-89E2B187172C}" destId="{96B2C764-14BF-418E-9505-A36686C04108}" srcOrd="7" destOrd="0" presId="urn:microsoft.com/office/officeart/2005/8/layout/hChevron3"/>
    <dgm:cxn modelId="{5F4AEE31-FB5F-410C-9EF9-C4AC25770250}" type="presParOf" srcId="{BC5FC127-49AC-46E7-B18F-89E2B187172C}" destId="{F2100131-F10A-4D18-9FD1-81BA048BB5AF}" srcOrd="8" destOrd="0" presId="urn:microsoft.com/office/officeart/2005/8/layout/hChevron3"/>
    <dgm:cxn modelId="{48F3CFFE-19FA-4470-B7E0-1AB36B9C9BC8}" type="presParOf" srcId="{BC5FC127-49AC-46E7-B18F-89E2B187172C}" destId="{419230A7-16D0-4FD1-9B75-5D0DBB92970F}" srcOrd="9" destOrd="0" presId="urn:microsoft.com/office/officeart/2005/8/layout/hChevron3"/>
    <dgm:cxn modelId="{CCB471A9-2316-48FA-8511-F895937B57C1}" type="presParOf" srcId="{BC5FC127-49AC-46E7-B18F-89E2B187172C}" destId="{3CF2F212-659C-42FF-868E-92E9DE6D3F9A}" srcOrd="10"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B9B03B-618B-4350-8D8B-3E957C5BA179}" type="doc">
      <dgm:prSet loTypeId="urn:microsoft.com/office/officeart/2005/8/layout/hChevron3" loCatId="process" qsTypeId="urn:microsoft.com/office/officeart/2005/8/quickstyle/simple1" qsCatId="simple" csTypeId="urn:microsoft.com/office/officeart/2005/8/colors/accent1_2" csCatId="accent1" phldr="1"/>
      <dgm:spPr/>
    </dgm:pt>
    <dgm:pt modelId="{D449045A-46D9-4387-93ED-DAB8F7BA1111}">
      <dgm:prSet phldrT="[Text]" custT="1"/>
      <dgm:spPr>
        <a:solidFill>
          <a:srgbClr val="00B050"/>
        </a:solidFill>
      </dgm:spPr>
      <dgm:t>
        <a:bodyPr/>
        <a:lstStyle/>
        <a:p>
          <a:r>
            <a:rPr lang="en-US" sz="1100" dirty="0">
              <a:latin typeface="Arial" pitchFamily="34" charset="0"/>
              <a:cs typeface="Arial" pitchFamily="34" charset="0"/>
            </a:rPr>
            <a:t>Grain Company (Country)</a:t>
          </a:r>
        </a:p>
      </dgm:t>
    </dgm:pt>
    <dgm:pt modelId="{3EA16FA4-9BE9-44CF-814B-28162DCA1D88}" type="parTrans" cxnId="{8D9E226F-0F4E-461C-B6D1-B94DE60B22B3}">
      <dgm:prSet/>
      <dgm:spPr/>
      <dgm:t>
        <a:bodyPr/>
        <a:lstStyle/>
        <a:p>
          <a:endParaRPr lang="en-US" sz="1100">
            <a:latin typeface="Arial" pitchFamily="34" charset="0"/>
            <a:cs typeface="Arial" pitchFamily="34" charset="0"/>
          </a:endParaRPr>
        </a:p>
      </dgm:t>
    </dgm:pt>
    <dgm:pt modelId="{8E7C6DD6-C13F-48EE-A6A0-B57BF998FA63}" type="sibTrans" cxnId="{8D9E226F-0F4E-461C-B6D1-B94DE60B22B3}">
      <dgm:prSet/>
      <dgm:spPr/>
      <dgm:t>
        <a:bodyPr/>
        <a:lstStyle/>
        <a:p>
          <a:endParaRPr lang="en-US" sz="1100">
            <a:latin typeface="Arial" pitchFamily="34" charset="0"/>
            <a:cs typeface="Arial" pitchFamily="34" charset="0"/>
          </a:endParaRPr>
        </a:p>
      </dgm:t>
    </dgm:pt>
    <dgm:pt modelId="{78F20C07-95E3-4D61-A03C-6AC70220D78D}">
      <dgm:prSet phldrT="[Text]" custT="1"/>
      <dgm:spPr>
        <a:solidFill>
          <a:schemeClr val="tx1">
            <a:lumMod val="65000"/>
            <a:lumOff val="35000"/>
          </a:schemeClr>
        </a:solidFill>
      </dgm:spPr>
      <dgm:t>
        <a:bodyPr/>
        <a:lstStyle/>
        <a:p>
          <a:r>
            <a:rPr lang="en-US" sz="1100" dirty="0">
              <a:latin typeface="Arial" pitchFamily="34" charset="0"/>
              <a:cs typeface="Arial" pitchFamily="34" charset="0"/>
            </a:rPr>
            <a:t>Railway</a:t>
          </a:r>
        </a:p>
      </dgm:t>
    </dgm:pt>
    <dgm:pt modelId="{2EE02CEC-47F4-4864-A7CA-C71C86137752}" type="parTrans" cxnId="{7E8B60CA-94DD-487C-B908-2F254A090156}">
      <dgm:prSet/>
      <dgm:spPr/>
      <dgm:t>
        <a:bodyPr/>
        <a:lstStyle/>
        <a:p>
          <a:endParaRPr lang="en-US" sz="1100">
            <a:latin typeface="Arial" pitchFamily="34" charset="0"/>
            <a:cs typeface="Arial" pitchFamily="34" charset="0"/>
          </a:endParaRPr>
        </a:p>
      </dgm:t>
    </dgm:pt>
    <dgm:pt modelId="{87A5CFEC-D7A4-46CE-A95F-5894709F1D43}" type="sibTrans" cxnId="{7E8B60CA-94DD-487C-B908-2F254A090156}">
      <dgm:prSet/>
      <dgm:spPr/>
      <dgm:t>
        <a:bodyPr/>
        <a:lstStyle/>
        <a:p>
          <a:endParaRPr lang="en-US" sz="1100">
            <a:latin typeface="Arial" pitchFamily="34" charset="0"/>
            <a:cs typeface="Arial" pitchFamily="34" charset="0"/>
          </a:endParaRPr>
        </a:p>
      </dgm:t>
    </dgm:pt>
    <dgm:pt modelId="{FA36B584-4789-4B39-92A6-412D5CD686B5}">
      <dgm:prSet phldrT="[Text]" custT="1"/>
      <dgm:spPr>
        <a:solidFill>
          <a:schemeClr val="accent3">
            <a:lumMod val="75000"/>
          </a:schemeClr>
        </a:solidFill>
      </dgm:spPr>
      <dgm:t>
        <a:bodyPr/>
        <a:lstStyle/>
        <a:p>
          <a:r>
            <a:rPr lang="en-US" sz="1100" dirty="0">
              <a:latin typeface="Arial" pitchFamily="34" charset="0"/>
              <a:cs typeface="Arial" pitchFamily="34" charset="0"/>
            </a:rPr>
            <a:t>Port Terminal</a:t>
          </a:r>
        </a:p>
      </dgm:t>
    </dgm:pt>
    <dgm:pt modelId="{D2C8673F-A2E6-4BD3-8641-D9A61CE0E05B}" type="parTrans" cxnId="{AC9C3E39-B37B-4D81-B890-67A089FCD01E}">
      <dgm:prSet/>
      <dgm:spPr/>
      <dgm:t>
        <a:bodyPr/>
        <a:lstStyle/>
        <a:p>
          <a:endParaRPr lang="en-US" sz="1100">
            <a:latin typeface="Arial" pitchFamily="34" charset="0"/>
            <a:cs typeface="Arial" pitchFamily="34" charset="0"/>
          </a:endParaRPr>
        </a:p>
      </dgm:t>
    </dgm:pt>
    <dgm:pt modelId="{FB4AB3A7-F8C1-4B88-AB91-DEC71B88C23F}" type="sibTrans" cxnId="{AC9C3E39-B37B-4D81-B890-67A089FCD01E}">
      <dgm:prSet/>
      <dgm:spPr/>
      <dgm:t>
        <a:bodyPr/>
        <a:lstStyle/>
        <a:p>
          <a:endParaRPr lang="en-US" sz="1100">
            <a:latin typeface="Arial" pitchFamily="34" charset="0"/>
            <a:cs typeface="Arial" pitchFamily="34" charset="0"/>
          </a:endParaRPr>
        </a:p>
      </dgm:t>
    </dgm:pt>
    <dgm:pt modelId="{35216AA7-224C-42DB-8147-B6A83DC024B3}">
      <dgm:prSet phldrT="[Text]" custT="1"/>
      <dgm:spPr>
        <a:solidFill>
          <a:schemeClr val="accent2">
            <a:lumMod val="75000"/>
          </a:schemeClr>
        </a:solidFill>
      </dgm:spPr>
      <dgm:t>
        <a:bodyPr/>
        <a:lstStyle/>
        <a:p>
          <a:r>
            <a:rPr lang="en-US" sz="1100" dirty="0">
              <a:latin typeface="Arial" pitchFamily="34" charset="0"/>
              <a:cs typeface="Arial" pitchFamily="34" charset="0"/>
            </a:rPr>
            <a:t>End User/ Buyer</a:t>
          </a:r>
        </a:p>
      </dgm:t>
    </dgm:pt>
    <dgm:pt modelId="{3C6D6DEA-EC2E-4190-9152-094ABB7B744A}" type="parTrans" cxnId="{EDAFA38A-ABFA-40C6-BFC1-F5FCD3098FA3}">
      <dgm:prSet/>
      <dgm:spPr/>
      <dgm:t>
        <a:bodyPr/>
        <a:lstStyle/>
        <a:p>
          <a:endParaRPr lang="en-US" sz="1100">
            <a:latin typeface="Arial" pitchFamily="34" charset="0"/>
            <a:cs typeface="Arial" pitchFamily="34" charset="0"/>
          </a:endParaRPr>
        </a:p>
      </dgm:t>
    </dgm:pt>
    <dgm:pt modelId="{BCCF5EA1-ADFF-475A-9661-5C2FCB86E1A8}" type="sibTrans" cxnId="{EDAFA38A-ABFA-40C6-BFC1-F5FCD3098FA3}">
      <dgm:prSet/>
      <dgm:spPr/>
      <dgm:t>
        <a:bodyPr/>
        <a:lstStyle/>
        <a:p>
          <a:endParaRPr lang="en-US" sz="1100">
            <a:latin typeface="Arial" pitchFamily="34" charset="0"/>
            <a:cs typeface="Arial" pitchFamily="34" charset="0"/>
          </a:endParaRPr>
        </a:p>
      </dgm:t>
    </dgm:pt>
    <dgm:pt modelId="{2125635D-14FA-457C-8D2A-CFF9F5079EDF}">
      <dgm:prSet phldrT="[Text]" custT="1"/>
      <dgm:spPr>
        <a:solidFill>
          <a:srgbClr val="00B0F0"/>
        </a:solidFill>
      </dgm:spPr>
      <dgm:t>
        <a:bodyPr/>
        <a:lstStyle/>
        <a:p>
          <a:r>
            <a:rPr lang="en-US" sz="1100" dirty="0">
              <a:latin typeface="Arial" pitchFamily="34" charset="0"/>
              <a:cs typeface="Arial" pitchFamily="34" charset="0"/>
            </a:rPr>
            <a:t>Shipping Line</a:t>
          </a:r>
        </a:p>
      </dgm:t>
    </dgm:pt>
    <dgm:pt modelId="{AE03698D-36DE-4177-9C15-AC46F3BF56B3}" type="parTrans" cxnId="{B2BCF1E2-E200-4B15-8640-C0FB4219934E}">
      <dgm:prSet/>
      <dgm:spPr/>
      <dgm:t>
        <a:bodyPr/>
        <a:lstStyle/>
        <a:p>
          <a:endParaRPr lang="en-US" sz="1100">
            <a:latin typeface="Arial" pitchFamily="34" charset="0"/>
            <a:cs typeface="Arial" pitchFamily="34" charset="0"/>
          </a:endParaRPr>
        </a:p>
      </dgm:t>
    </dgm:pt>
    <dgm:pt modelId="{6E49BA2C-4579-4920-9549-58B381208029}" type="sibTrans" cxnId="{B2BCF1E2-E200-4B15-8640-C0FB4219934E}">
      <dgm:prSet/>
      <dgm:spPr/>
      <dgm:t>
        <a:bodyPr/>
        <a:lstStyle/>
        <a:p>
          <a:endParaRPr lang="en-US" sz="1100">
            <a:latin typeface="Arial" pitchFamily="34" charset="0"/>
            <a:cs typeface="Arial" pitchFamily="34" charset="0"/>
          </a:endParaRPr>
        </a:p>
      </dgm:t>
    </dgm:pt>
    <dgm:pt modelId="{BC5FC127-49AC-46E7-B18F-89E2B187172C}" type="pres">
      <dgm:prSet presAssocID="{B4B9B03B-618B-4350-8D8B-3E957C5BA179}" presName="Name0" presStyleCnt="0">
        <dgm:presLayoutVars>
          <dgm:dir/>
          <dgm:resizeHandles val="exact"/>
        </dgm:presLayoutVars>
      </dgm:prSet>
      <dgm:spPr/>
    </dgm:pt>
    <dgm:pt modelId="{C31FA380-E060-4462-A257-B1165C0687B5}" type="pres">
      <dgm:prSet presAssocID="{D449045A-46D9-4387-93ED-DAB8F7BA1111}" presName="parTxOnly" presStyleLbl="node1" presStyleIdx="0" presStyleCnt="5">
        <dgm:presLayoutVars>
          <dgm:bulletEnabled val="1"/>
        </dgm:presLayoutVars>
      </dgm:prSet>
      <dgm:spPr/>
    </dgm:pt>
    <dgm:pt modelId="{D621BFB2-DDF9-44DA-B82A-B35B9E302432}" type="pres">
      <dgm:prSet presAssocID="{8E7C6DD6-C13F-48EE-A6A0-B57BF998FA63}" presName="parSpace" presStyleCnt="0"/>
      <dgm:spPr/>
    </dgm:pt>
    <dgm:pt modelId="{613270C9-4313-4448-B0D0-2E5DE630EEC3}" type="pres">
      <dgm:prSet presAssocID="{78F20C07-95E3-4D61-A03C-6AC70220D78D}" presName="parTxOnly" presStyleLbl="node1" presStyleIdx="1" presStyleCnt="5">
        <dgm:presLayoutVars>
          <dgm:bulletEnabled val="1"/>
        </dgm:presLayoutVars>
      </dgm:prSet>
      <dgm:spPr/>
    </dgm:pt>
    <dgm:pt modelId="{96B2C764-14BF-418E-9505-A36686C04108}" type="pres">
      <dgm:prSet presAssocID="{87A5CFEC-D7A4-46CE-A95F-5894709F1D43}" presName="parSpace" presStyleCnt="0"/>
      <dgm:spPr/>
    </dgm:pt>
    <dgm:pt modelId="{F2100131-F10A-4D18-9FD1-81BA048BB5AF}" type="pres">
      <dgm:prSet presAssocID="{FA36B584-4789-4B39-92A6-412D5CD686B5}" presName="parTxOnly" presStyleLbl="node1" presStyleIdx="2" presStyleCnt="5">
        <dgm:presLayoutVars>
          <dgm:bulletEnabled val="1"/>
        </dgm:presLayoutVars>
      </dgm:prSet>
      <dgm:spPr/>
    </dgm:pt>
    <dgm:pt modelId="{419230A7-16D0-4FD1-9B75-5D0DBB92970F}" type="pres">
      <dgm:prSet presAssocID="{FB4AB3A7-F8C1-4B88-AB91-DEC71B88C23F}" presName="parSpace" presStyleCnt="0"/>
      <dgm:spPr/>
    </dgm:pt>
    <dgm:pt modelId="{8CD9D5A6-B1C1-4E69-999C-315FEFA7E739}" type="pres">
      <dgm:prSet presAssocID="{2125635D-14FA-457C-8D2A-CFF9F5079EDF}" presName="parTxOnly" presStyleLbl="node1" presStyleIdx="3" presStyleCnt="5">
        <dgm:presLayoutVars>
          <dgm:bulletEnabled val="1"/>
        </dgm:presLayoutVars>
      </dgm:prSet>
      <dgm:spPr/>
    </dgm:pt>
    <dgm:pt modelId="{8671E540-8B4E-425D-811A-14568AF04F9C}" type="pres">
      <dgm:prSet presAssocID="{6E49BA2C-4579-4920-9549-58B381208029}" presName="parSpace" presStyleCnt="0"/>
      <dgm:spPr/>
    </dgm:pt>
    <dgm:pt modelId="{3CF2F212-659C-42FF-868E-92E9DE6D3F9A}" type="pres">
      <dgm:prSet presAssocID="{35216AA7-224C-42DB-8147-B6A83DC024B3}" presName="parTxOnly" presStyleLbl="node1" presStyleIdx="4" presStyleCnt="5">
        <dgm:presLayoutVars>
          <dgm:bulletEnabled val="1"/>
        </dgm:presLayoutVars>
      </dgm:prSet>
      <dgm:spPr/>
    </dgm:pt>
  </dgm:ptLst>
  <dgm:cxnLst>
    <dgm:cxn modelId="{EE3FF519-23ED-40CE-B9B8-90F8F089C3C3}" type="presOf" srcId="{B4B9B03B-618B-4350-8D8B-3E957C5BA179}" destId="{BC5FC127-49AC-46E7-B18F-89E2B187172C}" srcOrd="0" destOrd="0" presId="urn:microsoft.com/office/officeart/2005/8/layout/hChevron3"/>
    <dgm:cxn modelId="{AC9C3E39-B37B-4D81-B890-67A089FCD01E}" srcId="{B4B9B03B-618B-4350-8D8B-3E957C5BA179}" destId="{FA36B584-4789-4B39-92A6-412D5CD686B5}" srcOrd="2" destOrd="0" parTransId="{D2C8673F-A2E6-4BD3-8641-D9A61CE0E05B}" sibTransId="{FB4AB3A7-F8C1-4B88-AB91-DEC71B88C23F}"/>
    <dgm:cxn modelId="{8D9E226F-0F4E-461C-B6D1-B94DE60B22B3}" srcId="{B4B9B03B-618B-4350-8D8B-3E957C5BA179}" destId="{D449045A-46D9-4387-93ED-DAB8F7BA1111}" srcOrd="0" destOrd="0" parTransId="{3EA16FA4-9BE9-44CF-814B-28162DCA1D88}" sibTransId="{8E7C6DD6-C13F-48EE-A6A0-B57BF998FA63}"/>
    <dgm:cxn modelId="{EDAFA38A-ABFA-40C6-BFC1-F5FCD3098FA3}" srcId="{B4B9B03B-618B-4350-8D8B-3E957C5BA179}" destId="{35216AA7-224C-42DB-8147-B6A83DC024B3}" srcOrd="4" destOrd="0" parTransId="{3C6D6DEA-EC2E-4190-9152-094ABB7B744A}" sibTransId="{BCCF5EA1-ADFF-475A-9661-5C2FCB86E1A8}"/>
    <dgm:cxn modelId="{4B8C0795-A72A-470B-B939-105126FE3784}" type="presOf" srcId="{D449045A-46D9-4387-93ED-DAB8F7BA1111}" destId="{C31FA380-E060-4462-A257-B1165C0687B5}" srcOrd="0" destOrd="0" presId="urn:microsoft.com/office/officeart/2005/8/layout/hChevron3"/>
    <dgm:cxn modelId="{C5C86DC7-8730-47AA-8B69-CCFA2CBACBFE}" type="presOf" srcId="{FA36B584-4789-4B39-92A6-412D5CD686B5}" destId="{F2100131-F10A-4D18-9FD1-81BA048BB5AF}" srcOrd="0" destOrd="0" presId="urn:microsoft.com/office/officeart/2005/8/layout/hChevron3"/>
    <dgm:cxn modelId="{28FF2BC8-4839-45B4-9959-02223F0A3939}" type="presOf" srcId="{2125635D-14FA-457C-8D2A-CFF9F5079EDF}" destId="{8CD9D5A6-B1C1-4E69-999C-315FEFA7E739}" srcOrd="0" destOrd="0" presId="urn:microsoft.com/office/officeart/2005/8/layout/hChevron3"/>
    <dgm:cxn modelId="{7E8B60CA-94DD-487C-B908-2F254A090156}" srcId="{B4B9B03B-618B-4350-8D8B-3E957C5BA179}" destId="{78F20C07-95E3-4D61-A03C-6AC70220D78D}" srcOrd="1" destOrd="0" parTransId="{2EE02CEC-47F4-4864-A7CA-C71C86137752}" sibTransId="{87A5CFEC-D7A4-46CE-A95F-5894709F1D43}"/>
    <dgm:cxn modelId="{49059ED5-56DD-4E67-A5A7-60AFE3FB019A}" type="presOf" srcId="{78F20C07-95E3-4D61-A03C-6AC70220D78D}" destId="{613270C9-4313-4448-B0D0-2E5DE630EEC3}" srcOrd="0" destOrd="0" presId="urn:microsoft.com/office/officeart/2005/8/layout/hChevron3"/>
    <dgm:cxn modelId="{B2BCF1E2-E200-4B15-8640-C0FB4219934E}" srcId="{B4B9B03B-618B-4350-8D8B-3E957C5BA179}" destId="{2125635D-14FA-457C-8D2A-CFF9F5079EDF}" srcOrd="3" destOrd="0" parTransId="{AE03698D-36DE-4177-9C15-AC46F3BF56B3}" sibTransId="{6E49BA2C-4579-4920-9549-58B381208029}"/>
    <dgm:cxn modelId="{745249EB-01AA-4AA4-B0DD-39DD28137888}" type="presOf" srcId="{35216AA7-224C-42DB-8147-B6A83DC024B3}" destId="{3CF2F212-659C-42FF-868E-92E9DE6D3F9A}" srcOrd="0" destOrd="0" presId="urn:microsoft.com/office/officeart/2005/8/layout/hChevron3"/>
    <dgm:cxn modelId="{45EB02F0-EA1C-4669-9ED7-5F0B3DC87C15}" type="presParOf" srcId="{BC5FC127-49AC-46E7-B18F-89E2B187172C}" destId="{C31FA380-E060-4462-A257-B1165C0687B5}" srcOrd="0" destOrd="0" presId="urn:microsoft.com/office/officeart/2005/8/layout/hChevron3"/>
    <dgm:cxn modelId="{30B47C60-A8F6-47E7-BCD4-3F14A3A15FEE}" type="presParOf" srcId="{BC5FC127-49AC-46E7-B18F-89E2B187172C}" destId="{D621BFB2-DDF9-44DA-B82A-B35B9E302432}" srcOrd="1" destOrd="0" presId="urn:microsoft.com/office/officeart/2005/8/layout/hChevron3"/>
    <dgm:cxn modelId="{122DA139-9957-494C-BA83-A9E748C9B37C}" type="presParOf" srcId="{BC5FC127-49AC-46E7-B18F-89E2B187172C}" destId="{613270C9-4313-4448-B0D0-2E5DE630EEC3}" srcOrd="2" destOrd="0" presId="urn:microsoft.com/office/officeart/2005/8/layout/hChevron3"/>
    <dgm:cxn modelId="{05DEB27D-0751-441B-AAF3-A91809146889}" type="presParOf" srcId="{BC5FC127-49AC-46E7-B18F-89E2B187172C}" destId="{96B2C764-14BF-418E-9505-A36686C04108}" srcOrd="3" destOrd="0" presId="urn:microsoft.com/office/officeart/2005/8/layout/hChevron3"/>
    <dgm:cxn modelId="{6D4262D1-30AD-497A-A3D9-FB3264F88CBF}" type="presParOf" srcId="{BC5FC127-49AC-46E7-B18F-89E2B187172C}" destId="{F2100131-F10A-4D18-9FD1-81BA048BB5AF}" srcOrd="4" destOrd="0" presId="urn:microsoft.com/office/officeart/2005/8/layout/hChevron3"/>
    <dgm:cxn modelId="{C81E7AA7-B457-45C1-8544-8C9EB7D57378}" type="presParOf" srcId="{BC5FC127-49AC-46E7-B18F-89E2B187172C}" destId="{419230A7-16D0-4FD1-9B75-5D0DBB92970F}" srcOrd="5" destOrd="0" presId="urn:microsoft.com/office/officeart/2005/8/layout/hChevron3"/>
    <dgm:cxn modelId="{095F6BF3-5650-4620-96FA-C6BA8DAF81E6}" type="presParOf" srcId="{BC5FC127-49AC-46E7-B18F-89E2B187172C}" destId="{8CD9D5A6-B1C1-4E69-999C-315FEFA7E739}" srcOrd="6" destOrd="0" presId="urn:microsoft.com/office/officeart/2005/8/layout/hChevron3"/>
    <dgm:cxn modelId="{990EF4E6-6A66-42DE-8E05-E29BA6C9AA64}" type="presParOf" srcId="{BC5FC127-49AC-46E7-B18F-89E2B187172C}" destId="{8671E540-8B4E-425D-811A-14568AF04F9C}" srcOrd="7" destOrd="0" presId="urn:microsoft.com/office/officeart/2005/8/layout/hChevron3"/>
    <dgm:cxn modelId="{C1100083-9AD5-496D-B77F-2F68A700AB5E}" type="presParOf" srcId="{BC5FC127-49AC-46E7-B18F-89E2B187172C}" destId="{3CF2F212-659C-42FF-868E-92E9DE6D3F9A}" srcOrd="8" destOrd="0" presId="urn:microsoft.com/office/officeart/2005/8/layout/hChevron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B9B03B-618B-4350-8D8B-3E957C5BA179}" type="doc">
      <dgm:prSet loTypeId="urn:microsoft.com/office/officeart/2005/8/layout/hChevron3" loCatId="process" qsTypeId="urn:microsoft.com/office/officeart/2005/8/quickstyle/simple1" qsCatId="simple" csTypeId="urn:microsoft.com/office/officeart/2005/8/colors/accent1_2" csCatId="accent1" phldr="1"/>
      <dgm:spPr/>
    </dgm:pt>
    <dgm:pt modelId="{D449045A-46D9-4387-93ED-DAB8F7BA1111}">
      <dgm:prSet phldrT="[Text]" custT="1"/>
      <dgm:spPr>
        <a:solidFill>
          <a:schemeClr val="accent6"/>
        </a:solidFill>
      </dgm:spPr>
      <dgm:t>
        <a:bodyPr/>
        <a:lstStyle/>
        <a:p>
          <a:r>
            <a:rPr lang="en-US" sz="1100" dirty="0">
              <a:solidFill>
                <a:schemeClr val="tx1"/>
              </a:solidFill>
              <a:latin typeface="Arial" pitchFamily="34" charset="0"/>
              <a:cs typeface="Arial" pitchFamily="34" charset="0"/>
            </a:rPr>
            <a:t>Producer</a:t>
          </a:r>
        </a:p>
      </dgm:t>
    </dgm:pt>
    <dgm:pt modelId="{3EA16FA4-9BE9-44CF-814B-28162DCA1D88}" type="parTrans" cxnId="{8D9E226F-0F4E-461C-B6D1-B94DE60B22B3}">
      <dgm:prSet/>
      <dgm:spPr/>
      <dgm:t>
        <a:bodyPr/>
        <a:lstStyle/>
        <a:p>
          <a:endParaRPr lang="en-US" sz="1100">
            <a:latin typeface="Arial" pitchFamily="34" charset="0"/>
            <a:cs typeface="Arial" pitchFamily="34" charset="0"/>
          </a:endParaRPr>
        </a:p>
      </dgm:t>
    </dgm:pt>
    <dgm:pt modelId="{8E7C6DD6-C13F-48EE-A6A0-B57BF998FA63}" type="sibTrans" cxnId="{8D9E226F-0F4E-461C-B6D1-B94DE60B22B3}">
      <dgm:prSet/>
      <dgm:spPr/>
      <dgm:t>
        <a:bodyPr/>
        <a:lstStyle/>
        <a:p>
          <a:endParaRPr lang="en-US" sz="1100">
            <a:latin typeface="Arial" pitchFamily="34" charset="0"/>
            <a:cs typeface="Arial" pitchFamily="34" charset="0"/>
          </a:endParaRPr>
        </a:p>
      </dgm:t>
    </dgm:pt>
    <dgm:pt modelId="{A5864CE4-3E4E-4150-8C6D-291CD2C8680F}">
      <dgm:prSet phldrT="[Text]" custT="1"/>
      <dgm:spPr>
        <a:solidFill>
          <a:schemeClr val="bg2">
            <a:lumMod val="50000"/>
          </a:schemeClr>
        </a:solidFill>
      </dgm:spPr>
      <dgm:t>
        <a:bodyPr/>
        <a:lstStyle/>
        <a:p>
          <a:r>
            <a:rPr lang="en-US" sz="1100" dirty="0">
              <a:latin typeface="Arial" pitchFamily="34" charset="0"/>
              <a:cs typeface="Arial" pitchFamily="34" charset="0"/>
            </a:rPr>
            <a:t>(Truck (Owned or hired)</a:t>
          </a:r>
        </a:p>
      </dgm:t>
    </dgm:pt>
    <dgm:pt modelId="{8F9E7750-AB86-4C2A-84B3-0EDAC54AD451}" type="parTrans" cxnId="{4585DB29-372C-466F-8516-F6D768034048}">
      <dgm:prSet/>
      <dgm:spPr/>
      <dgm:t>
        <a:bodyPr/>
        <a:lstStyle/>
        <a:p>
          <a:endParaRPr lang="en-US">
            <a:latin typeface="Arial" pitchFamily="34" charset="0"/>
            <a:cs typeface="Arial" pitchFamily="34" charset="0"/>
          </a:endParaRPr>
        </a:p>
      </dgm:t>
    </dgm:pt>
    <dgm:pt modelId="{DB210CE1-EDEA-4790-A3A3-5CA8E7944621}" type="sibTrans" cxnId="{4585DB29-372C-466F-8516-F6D768034048}">
      <dgm:prSet/>
      <dgm:spPr/>
      <dgm:t>
        <a:bodyPr/>
        <a:lstStyle/>
        <a:p>
          <a:endParaRPr lang="en-US">
            <a:latin typeface="Arial" pitchFamily="34" charset="0"/>
            <a:cs typeface="Arial" pitchFamily="34" charset="0"/>
          </a:endParaRPr>
        </a:p>
      </dgm:t>
    </dgm:pt>
    <dgm:pt modelId="{BC5FC127-49AC-46E7-B18F-89E2B187172C}" type="pres">
      <dgm:prSet presAssocID="{B4B9B03B-618B-4350-8D8B-3E957C5BA179}" presName="Name0" presStyleCnt="0">
        <dgm:presLayoutVars>
          <dgm:dir/>
          <dgm:resizeHandles val="exact"/>
        </dgm:presLayoutVars>
      </dgm:prSet>
      <dgm:spPr/>
    </dgm:pt>
    <dgm:pt modelId="{C31FA380-E060-4462-A257-B1165C0687B5}" type="pres">
      <dgm:prSet presAssocID="{D449045A-46D9-4387-93ED-DAB8F7BA1111}" presName="parTxOnly" presStyleLbl="node1" presStyleIdx="0" presStyleCnt="2" custScaleX="100016" custScaleY="349863">
        <dgm:presLayoutVars>
          <dgm:bulletEnabled val="1"/>
        </dgm:presLayoutVars>
      </dgm:prSet>
      <dgm:spPr/>
    </dgm:pt>
    <dgm:pt modelId="{D621BFB2-DDF9-44DA-B82A-B35B9E302432}" type="pres">
      <dgm:prSet presAssocID="{8E7C6DD6-C13F-48EE-A6A0-B57BF998FA63}" presName="parSpace" presStyleCnt="0"/>
      <dgm:spPr/>
    </dgm:pt>
    <dgm:pt modelId="{2A4B4C86-4636-4DBF-986A-2E9622573B22}" type="pres">
      <dgm:prSet presAssocID="{A5864CE4-3E4E-4150-8C6D-291CD2C8680F}" presName="parTxOnly" presStyleLbl="node1" presStyleIdx="1" presStyleCnt="2" custScaleX="116036" custScaleY="349863">
        <dgm:presLayoutVars>
          <dgm:bulletEnabled val="1"/>
        </dgm:presLayoutVars>
      </dgm:prSet>
      <dgm:spPr/>
    </dgm:pt>
  </dgm:ptLst>
  <dgm:cxnLst>
    <dgm:cxn modelId="{62115411-2158-42D0-B6CA-493FA972EFE7}" type="presOf" srcId="{A5864CE4-3E4E-4150-8C6D-291CD2C8680F}" destId="{2A4B4C86-4636-4DBF-986A-2E9622573B22}" srcOrd="0" destOrd="0" presId="urn:microsoft.com/office/officeart/2005/8/layout/hChevron3"/>
    <dgm:cxn modelId="{4585DB29-372C-466F-8516-F6D768034048}" srcId="{B4B9B03B-618B-4350-8D8B-3E957C5BA179}" destId="{A5864CE4-3E4E-4150-8C6D-291CD2C8680F}" srcOrd="1" destOrd="0" parTransId="{8F9E7750-AB86-4C2A-84B3-0EDAC54AD451}" sibTransId="{DB210CE1-EDEA-4790-A3A3-5CA8E7944621}"/>
    <dgm:cxn modelId="{8D9E226F-0F4E-461C-B6D1-B94DE60B22B3}" srcId="{B4B9B03B-618B-4350-8D8B-3E957C5BA179}" destId="{D449045A-46D9-4387-93ED-DAB8F7BA1111}" srcOrd="0" destOrd="0" parTransId="{3EA16FA4-9BE9-44CF-814B-28162DCA1D88}" sibTransId="{8E7C6DD6-C13F-48EE-A6A0-B57BF998FA63}"/>
    <dgm:cxn modelId="{A8BD9D95-2B86-4587-8A03-4DC8808CD65D}" type="presOf" srcId="{B4B9B03B-618B-4350-8D8B-3E957C5BA179}" destId="{BC5FC127-49AC-46E7-B18F-89E2B187172C}" srcOrd="0" destOrd="0" presId="urn:microsoft.com/office/officeart/2005/8/layout/hChevron3"/>
    <dgm:cxn modelId="{04F584DC-881A-4B1F-8CCD-BFEC707D8E0D}" type="presOf" srcId="{D449045A-46D9-4387-93ED-DAB8F7BA1111}" destId="{C31FA380-E060-4462-A257-B1165C0687B5}" srcOrd="0" destOrd="0" presId="urn:microsoft.com/office/officeart/2005/8/layout/hChevron3"/>
    <dgm:cxn modelId="{E501BB1E-74F5-4DD5-9140-53906A0C5EB1}" type="presParOf" srcId="{BC5FC127-49AC-46E7-B18F-89E2B187172C}" destId="{C31FA380-E060-4462-A257-B1165C0687B5}" srcOrd="0" destOrd="0" presId="urn:microsoft.com/office/officeart/2005/8/layout/hChevron3"/>
    <dgm:cxn modelId="{DCF83E46-8158-4AC4-9599-002964DFD308}" type="presParOf" srcId="{BC5FC127-49AC-46E7-B18F-89E2B187172C}" destId="{D621BFB2-DDF9-44DA-B82A-B35B9E302432}" srcOrd="1" destOrd="0" presId="urn:microsoft.com/office/officeart/2005/8/layout/hChevron3"/>
    <dgm:cxn modelId="{02361C92-A279-49B5-8F0B-38FF015379BC}" type="presParOf" srcId="{BC5FC127-49AC-46E7-B18F-89E2B187172C}" destId="{2A4B4C86-4636-4DBF-986A-2E9622573B22}" srcOrd="2" destOrd="0" presId="urn:microsoft.com/office/officeart/2005/8/layout/hChevron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C18EE4-BEB3-4457-A7CA-227A7031F1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13F0A36-2ACF-4BF4-AE13-E7978632100E}">
      <dgm:prSet custT="1"/>
      <dgm:spPr>
        <a:blipFill rotWithShape="0">
          <a:blip xmlns:r="http://schemas.openxmlformats.org/officeDocument/2006/relationships" r:embed="rId1"/>
          <a:stretch>
            <a:fillRect/>
          </a:stretch>
        </a:blipFill>
      </dgm:spPr>
      <dgm:t>
        <a:bodyPr/>
        <a:lstStyle/>
        <a:p>
          <a:pPr rtl="0"/>
          <a:r>
            <a:rPr lang="en-US" sz="1800" b="1" dirty="0">
              <a:solidFill>
                <a:schemeClr val="tx1"/>
              </a:solidFill>
              <a:latin typeface="Arial" pitchFamily="34" charset="0"/>
              <a:cs typeface="Arial" pitchFamily="34" charset="0"/>
            </a:rPr>
            <a:t>Length of haul to port of export</a:t>
          </a:r>
        </a:p>
      </dgm:t>
    </dgm:pt>
    <dgm:pt modelId="{CBF633C9-09BB-4204-B8D5-A2BAC1CF74D9}" type="parTrans" cxnId="{6A62C26F-44C4-47BA-8581-37BF24E563A3}">
      <dgm:prSet/>
      <dgm:spPr/>
      <dgm:t>
        <a:bodyPr/>
        <a:lstStyle/>
        <a:p>
          <a:endParaRPr lang="en-US" sz="1800"/>
        </a:p>
      </dgm:t>
    </dgm:pt>
    <dgm:pt modelId="{13D5D8AF-AC55-4954-A138-4BCB78E00639}" type="sibTrans" cxnId="{6A62C26F-44C4-47BA-8581-37BF24E563A3}">
      <dgm:prSet/>
      <dgm:spPr/>
      <dgm:t>
        <a:bodyPr/>
        <a:lstStyle/>
        <a:p>
          <a:endParaRPr lang="en-US" sz="1800"/>
        </a:p>
      </dgm:t>
    </dgm:pt>
    <dgm:pt modelId="{D65B109F-D192-4F7E-81AE-63AC3102BA55}">
      <dgm:prSet custT="1"/>
      <dgm:spPr/>
      <dgm:t>
        <a:bodyPr/>
        <a:lstStyle/>
        <a:p>
          <a:pPr rtl="0"/>
          <a:r>
            <a:rPr lang="en-US" sz="1200" dirty="0">
              <a:latin typeface="Arial" pitchFamily="34" charset="0"/>
              <a:cs typeface="Arial" pitchFamily="34" charset="0"/>
            </a:rPr>
            <a:t>Brazil: 100 – 150 miles (Truck 90% ++)</a:t>
          </a:r>
        </a:p>
      </dgm:t>
    </dgm:pt>
    <dgm:pt modelId="{C9768DDC-20F6-46B7-934E-BE8B5E16B475}" type="parTrans" cxnId="{82AD0CE5-416B-4070-A036-CAF9C8AA494C}">
      <dgm:prSet/>
      <dgm:spPr/>
      <dgm:t>
        <a:bodyPr/>
        <a:lstStyle/>
        <a:p>
          <a:endParaRPr lang="en-US" sz="1800"/>
        </a:p>
      </dgm:t>
    </dgm:pt>
    <dgm:pt modelId="{DACA4B01-7C1B-417F-8D8F-23C1D449105E}" type="sibTrans" cxnId="{82AD0CE5-416B-4070-A036-CAF9C8AA494C}">
      <dgm:prSet/>
      <dgm:spPr/>
      <dgm:t>
        <a:bodyPr/>
        <a:lstStyle/>
        <a:p>
          <a:endParaRPr lang="en-US" sz="1800"/>
        </a:p>
      </dgm:t>
    </dgm:pt>
    <dgm:pt modelId="{D2182976-2B99-4001-99CA-222563A75785}">
      <dgm:prSet custT="1"/>
      <dgm:spPr/>
      <dgm:t>
        <a:bodyPr/>
        <a:lstStyle/>
        <a:p>
          <a:pPr rtl="0"/>
          <a:r>
            <a:rPr lang="en-US" sz="1200" dirty="0">
              <a:latin typeface="Arial" pitchFamily="34" charset="0"/>
              <a:cs typeface="Arial" pitchFamily="34" charset="0"/>
            </a:rPr>
            <a:t>Australia: 150 – 250 miles (Truck 50%/ Rail 50%)</a:t>
          </a:r>
        </a:p>
      </dgm:t>
    </dgm:pt>
    <dgm:pt modelId="{AF3A8649-9617-495F-AF0F-C3743B0AE039}" type="parTrans" cxnId="{4AC4F07D-AE7F-4259-8A2C-1DB8436D7128}">
      <dgm:prSet/>
      <dgm:spPr/>
      <dgm:t>
        <a:bodyPr/>
        <a:lstStyle/>
        <a:p>
          <a:endParaRPr lang="en-US" sz="1800"/>
        </a:p>
      </dgm:t>
    </dgm:pt>
    <dgm:pt modelId="{01A01D91-8727-4B9E-B307-F775DFAAC2FB}" type="sibTrans" cxnId="{4AC4F07D-AE7F-4259-8A2C-1DB8436D7128}">
      <dgm:prSet/>
      <dgm:spPr/>
      <dgm:t>
        <a:bodyPr/>
        <a:lstStyle/>
        <a:p>
          <a:endParaRPr lang="en-US" sz="1800"/>
        </a:p>
      </dgm:t>
    </dgm:pt>
    <dgm:pt modelId="{3F2716ED-1A63-46B9-8A18-94856B9FF8D1}">
      <dgm:prSet custT="1"/>
      <dgm:spPr/>
      <dgm:t>
        <a:bodyPr/>
        <a:lstStyle/>
        <a:p>
          <a:pPr rtl="0"/>
          <a:r>
            <a:rPr lang="en-US" sz="1200" dirty="0">
              <a:latin typeface="Arial" pitchFamily="34" charset="0"/>
              <a:cs typeface="Arial" pitchFamily="34" charset="0"/>
            </a:rPr>
            <a:t>United States: 350 - 600 miles (Rail 60%+, Truck –Barge)</a:t>
          </a:r>
        </a:p>
      </dgm:t>
    </dgm:pt>
    <dgm:pt modelId="{C3E9D335-DBC9-4817-AF6E-CDFFE1BE1F06}" type="parTrans" cxnId="{C657BC78-FFF4-4526-9DFE-1B5F11E3B808}">
      <dgm:prSet/>
      <dgm:spPr/>
      <dgm:t>
        <a:bodyPr/>
        <a:lstStyle/>
        <a:p>
          <a:endParaRPr lang="en-US" sz="1800"/>
        </a:p>
      </dgm:t>
    </dgm:pt>
    <dgm:pt modelId="{AE40D6EE-B28F-4840-8BDF-02C2AD0DE916}" type="sibTrans" cxnId="{C657BC78-FFF4-4526-9DFE-1B5F11E3B808}">
      <dgm:prSet/>
      <dgm:spPr/>
      <dgm:t>
        <a:bodyPr/>
        <a:lstStyle/>
        <a:p>
          <a:endParaRPr lang="en-US" sz="1800"/>
        </a:p>
      </dgm:t>
    </dgm:pt>
    <dgm:pt modelId="{60A818AA-816D-476F-862C-8B3174508EB2}">
      <dgm:prSet custT="1"/>
      <dgm:spPr/>
      <dgm:t>
        <a:bodyPr/>
        <a:lstStyle/>
        <a:p>
          <a:pPr rtl="0"/>
          <a:r>
            <a:rPr lang="en-US" sz="1200" dirty="0">
              <a:latin typeface="Arial" pitchFamily="34" charset="0"/>
              <a:cs typeface="Arial" pitchFamily="34" charset="0"/>
            </a:rPr>
            <a:t>Canada: 790 – 1,150 miles (Rail 95%, Truck 5%)</a:t>
          </a:r>
        </a:p>
      </dgm:t>
    </dgm:pt>
    <dgm:pt modelId="{201285D5-16D0-4EEA-8E14-47FB656A3EF7}" type="parTrans" cxnId="{7A962359-5720-437A-B3BA-5027B3443134}">
      <dgm:prSet/>
      <dgm:spPr/>
      <dgm:t>
        <a:bodyPr/>
        <a:lstStyle/>
        <a:p>
          <a:endParaRPr lang="en-US" sz="1800"/>
        </a:p>
      </dgm:t>
    </dgm:pt>
    <dgm:pt modelId="{500B7B73-9EEC-4EB4-93A0-A6CB10921632}" type="sibTrans" cxnId="{7A962359-5720-437A-B3BA-5027B3443134}">
      <dgm:prSet/>
      <dgm:spPr/>
      <dgm:t>
        <a:bodyPr/>
        <a:lstStyle/>
        <a:p>
          <a:endParaRPr lang="en-US" sz="1800"/>
        </a:p>
      </dgm:t>
    </dgm:pt>
    <dgm:pt modelId="{C9C18752-062C-4C9C-9340-AB17B3D1E806}">
      <dgm:prSet custT="1"/>
      <dgm:spPr>
        <a:blipFill rotWithShape="0">
          <a:blip xmlns:r="http://schemas.openxmlformats.org/officeDocument/2006/relationships" r:embed="rId2"/>
          <a:stretch>
            <a:fillRect/>
          </a:stretch>
        </a:blipFill>
      </dgm:spPr>
      <dgm:t>
        <a:bodyPr/>
        <a:lstStyle/>
        <a:p>
          <a:pPr rtl="0"/>
          <a:r>
            <a:rPr lang="en-US" sz="1800" b="1" dirty="0">
              <a:solidFill>
                <a:schemeClr val="tx1"/>
              </a:solidFill>
              <a:latin typeface="Arial" pitchFamily="34" charset="0"/>
              <a:cs typeface="Arial" pitchFamily="34" charset="0"/>
            </a:rPr>
            <a:t>Agriculture dependency on Exports (% of Crop Exported)</a:t>
          </a:r>
        </a:p>
      </dgm:t>
    </dgm:pt>
    <dgm:pt modelId="{45ACBA40-3B86-45DD-9A49-172CDE1AE0F4}" type="parTrans" cxnId="{DCEFD2B0-912D-48B7-82F0-2E224FB4680C}">
      <dgm:prSet/>
      <dgm:spPr/>
      <dgm:t>
        <a:bodyPr/>
        <a:lstStyle/>
        <a:p>
          <a:endParaRPr lang="en-US" sz="1800"/>
        </a:p>
      </dgm:t>
    </dgm:pt>
    <dgm:pt modelId="{8C2966D9-935A-46A4-9B48-32054F1918BF}" type="sibTrans" cxnId="{DCEFD2B0-912D-48B7-82F0-2E224FB4680C}">
      <dgm:prSet/>
      <dgm:spPr/>
      <dgm:t>
        <a:bodyPr/>
        <a:lstStyle/>
        <a:p>
          <a:endParaRPr lang="en-US" sz="1800"/>
        </a:p>
      </dgm:t>
    </dgm:pt>
    <dgm:pt modelId="{9A155B7A-7EAF-4A33-A6E4-03A8B2768F3B}">
      <dgm:prSet custT="1"/>
      <dgm:spPr/>
      <dgm:t>
        <a:bodyPr/>
        <a:lstStyle/>
        <a:p>
          <a:pPr rtl="0"/>
          <a:r>
            <a:rPr lang="en-US" sz="1200" dirty="0">
              <a:latin typeface="Arial" pitchFamily="34" charset="0"/>
              <a:cs typeface="Arial" pitchFamily="34" charset="0"/>
            </a:rPr>
            <a:t>Brazil: 39% (74 M of 187 M)</a:t>
          </a:r>
        </a:p>
      </dgm:t>
    </dgm:pt>
    <dgm:pt modelId="{E66F8086-0A2D-45F2-AF25-9E0C3EEBB74A}" type="parTrans" cxnId="{55184C9D-6830-43D3-9B79-FE2D65483EF6}">
      <dgm:prSet/>
      <dgm:spPr/>
      <dgm:t>
        <a:bodyPr/>
        <a:lstStyle/>
        <a:p>
          <a:endParaRPr lang="en-US" sz="1800"/>
        </a:p>
      </dgm:t>
    </dgm:pt>
    <dgm:pt modelId="{72D7C63D-AFEA-4175-9BC0-616605C515E9}" type="sibTrans" cxnId="{55184C9D-6830-43D3-9B79-FE2D65483EF6}">
      <dgm:prSet/>
      <dgm:spPr/>
      <dgm:t>
        <a:bodyPr/>
        <a:lstStyle/>
        <a:p>
          <a:endParaRPr lang="en-US" sz="1800"/>
        </a:p>
      </dgm:t>
    </dgm:pt>
    <dgm:pt modelId="{748DAED7-4F5E-4A89-B3F8-F0D2A3EE430C}">
      <dgm:prSet custT="1"/>
      <dgm:spPr/>
      <dgm:t>
        <a:bodyPr/>
        <a:lstStyle/>
        <a:p>
          <a:pPr rtl="0"/>
          <a:r>
            <a:rPr lang="en-US" sz="1200" dirty="0">
              <a:latin typeface="Arial" pitchFamily="34" charset="0"/>
              <a:cs typeface="Arial" pitchFamily="34" charset="0"/>
            </a:rPr>
            <a:t>Australia: 23% (17 M of 74 M)</a:t>
          </a:r>
        </a:p>
      </dgm:t>
    </dgm:pt>
    <dgm:pt modelId="{58FEE856-E8DF-4643-B822-73A7FEAC43F9}" type="parTrans" cxnId="{EFF8E528-EA79-45EF-A62B-75341F33BB0E}">
      <dgm:prSet/>
      <dgm:spPr/>
      <dgm:t>
        <a:bodyPr/>
        <a:lstStyle/>
        <a:p>
          <a:endParaRPr lang="en-US" sz="1800"/>
        </a:p>
      </dgm:t>
    </dgm:pt>
    <dgm:pt modelId="{D1A00CEC-D809-44CF-A034-6D2D6C303B31}" type="sibTrans" cxnId="{EFF8E528-EA79-45EF-A62B-75341F33BB0E}">
      <dgm:prSet/>
      <dgm:spPr/>
      <dgm:t>
        <a:bodyPr/>
        <a:lstStyle/>
        <a:p>
          <a:endParaRPr lang="en-US" sz="1800"/>
        </a:p>
      </dgm:t>
    </dgm:pt>
    <dgm:pt modelId="{E28118F0-ECE7-4A6A-A16D-D301F3B72501}">
      <dgm:prSet custT="1"/>
      <dgm:spPr/>
      <dgm:t>
        <a:bodyPr/>
        <a:lstStyle/>
        <a:p>
          <a:pPr rtl="0"/>
          <a:r>
            <a:rPr lang="en-US" sz="1200" dirty="0">
              <a:latin typeface="Arial" pitchFamily="34" charset="0"/>
              <a:cs typeface="Arial" pitchFamily="34" charset="0"/>
            </a:rPr>
            <a:t>United States: 16% (82 M of 500 M) </a:t>
          </a:r>
        </a:p>
      </dgm:t>
    </dgm:pt>
    <dgm:pt modelId="{06BC7716-9DD8-43BA-904F-04730D93886E}" type="parTrans" cxnId="{0FBB9DB9-63ED-4F19-B471-51AE2D700515}">
      <dgm:prSet/>
      <dgm:spPr/>
      <dgm:t>
        <a:bodyPr/>
        <a:lstStyle/>
        <a:p>
          <a:endParaRPr lang="en-US" sz="1800"/>
        </a:p>
      </dgm:t>
    </dgm:pt>
    <dgm:pt modelId="{89EC4A81-F3A8-4BCF-B1B7-D251CC1B2AB7}" type="sibTrans" cxnId="{0FBB9DB9-63ED-4F19-B471-51AE2D700515}">
      <dgm:prSet/>
      <dgm:spPr/>
      <dgm:t>
        <a:bodyPr/>
        <a:lstStyle/>
        <a:p>
          <a:endParaRPr lang="en-US" sz="1800"/>
        </a:p>
      </dgm:t>
    </dgm:pt>
    <dgm:pt modelId="{D8C6F5B1-6A02-4807-93A0-D2A2957424B1}">
      <dgm:prSet custT="1"/>
      <dgm:spPr/>
      <dgm:t>
        <a:bodyPr/>
        <a:lstStyle/>
        <a:p>
          <a:pPr rtl="0"/>
          <a:r>
            <a:rPr lang="en-US" sz="1200" dirty="0">
              <a:latin typeface="Arial" pitchFamily="34" charset="0"/>
              <a:cs typeface="Arial" pitchFamily="34" charset="0"/>
            </a:rPr>
            <a:t>Canada: 55% (52 M of 95 M)</a:t>
          </a:r>
        </a:p>
      </dgm:t>
    </dgm:pt>
    <dgm:pt modelId="{1E42A017-28D4-4617-92CD-0014392D2D4B}" type="parTrans" cxnId="{66DFC9F7-9C19-4BA1-A5B0-34BE1D7737E1}">
      <dgm:prSet/>
      <dgm:spPr/>
      <dgm:t>
        <a:bodyPr/>
        <a:lstStyle/>
        <a:p>
          <a:endParaRPr lang="en-US" sz="1800"/>
        </a:p>
      </dgm:t>
    </dgm:pt>
    <dgm:pt modelId="{4C3CAAF8-DAB7-4BA6-8D00-00BB0B2E2461}" type="sibTrans" cxnId="{66DFC9F7-9C19-4BA1-A5B0-34BE1D7737E1}">
      <dgm:prSet/>
      <dgm:spPr/>
      <dgm:t>
        <a:bodyPr/>
        <a:lstStyle/>
        <a:p>
          <a:endParaRPr lang="en-US" sz="1800"/>
        </a:p>
      </dgm:t>
    </dgm:pt>
    <dgm:pt modelId="{07455C6A-0C0D-4ACC-92CA-7FBEF49F4B01}">
      <dgm:prSet custT="1"/>
      <dgm:spPr>
        <a:blipFill rotWithShape="0">
          <a:blip xmlns:r="http://schemas.openxmlformats.org/officeDocument/2006/relationships" r:embed="rId3"/>
          <a:stretch>
            <a:fillRect/>
          </a:stretch>
        </a:blipFill>
      </dgm:spPr>
      <dgm:t>
        <a:bodyPr/>
        <a:lstStyle/>
        <a:p>
          <a:pPr rtl="0"/>
          <a:r>
            <a:rPr lang="en-US" sz="1800" b="1" dirty="0">
              <a:solidFill>
                <a:schemeClr val="tx1"/>
              </a:solidFill>
              <a:latin typeface="Arial" pitchFamily="34" charset="0"/>
              <a:cs typeface="Arial" pitchFamily="34" charset="0"/>
            </a:rPr>
            <a:t>Other Issues</a:t>
          </a:r>
        </a:p>
      </dgm:t>
    </dgm:pt>
    <dgm:pt modelId="{100D3AEF-67E3-49A0-8936-8AE95A01990C}" type="parTrans" cxnId="{9AA9D201-C31E-4A2A-8064-1DE5414018E6}">
      <dgm:prSet/>
      <dgm:spPr/>
      <dgm:t>
        <a:bodyPr/>
        <a:lstStyle/>
        <a:p>
          <a:endParaRPr lang="en-US" sz="1800"/>
        </a:p>
      </dgm:t>
    </dgm:pt>
    <dgm:pt modelId="{3BEF75C6-2ACF-42E2-89F5-079C6F6778E6}" type="sibTrans" cxnId="{9AA9D201-C31E-4A2A-8064-1DE5414018E6}">
      <dgm:prSet/>
      <dgm:spPr/>
      <dgm:t>
        <a:bodyPr/>
        <a:lstStyle/>
        <a:p>
          <a:endParaRPr lang="en-US" sz="1800"/>
        </a:p>
      </dgm:t>
    </dgm:pt>
    <dgm:pt modelId="{5D5B4240-A0E5-48FE-9233-1A6A2DAD8769}">
      <dgm:prSet custT="1"/>
      <dgm:spPr/>
      <dgm:t>
        <a:bodyPr/>
        <a:lstStyle/>
        <a:p>
          <a:pPr rtl="0"/>
          <a:r>
            <a:rPr lang="en-US" sz="1200" dirty="0">
              <a:latin typeface="Arial" pitchFamily="34" charset="0"/>
              <a:cs typeface="Arial" pitchFamily="34" charset="0"/>
            </a:rPr>
            <a:t>Climate</a:t>
          </a:r>
        </a:p>
      </dgm:t>
    </dgm:pt>
    <dgm:pt modelId="{8F7C6956-44AD-4493-ACC3-2921220BE0ED}" type="parTrans" cxnId="{21C51448-A4E6-470A-BD40-768144D1D0E5}">
      <dgm:prSet/>
      <dgm:spPr/>
      <dgm:t>
        <a:bodyPr/>
        <a:lstStyle/>
        <a:p>
          <a:endParaRPr lang="en-US" sz="1800"/>
        </a:p>
      </dgm:t>
    </dgm:pt>
    <dgm:pt modelId="{2BD8E886-666E-43FA-B7DD-62A6E78761F2}" type="sibTrans" cxnId="{21C51448-A4E6-470A-BD40-768144D1D0E5}">
      <dgm:prSet/>
      <dgm:spPr/>
      <dgm:t>
        <a:bodyPr/>
        <a:lstStyle/>
        <a:p>
          <a:endParaRPr lang="en-US" sz="1800"/>
        </a:p>
      </dgm:t>
    </dgm:pt>
    <dgm:pt modelId="{1932C2F8-105C-4BD1-A622-82FC20B7D7BB}">
      <dgm:prSet custT="1"/>
      <dgm:spPr/>
      <dgm:t>
        <a:bodyPr/>
        <a:lstStyle/>
        <a:p>
          <a:pPr rtl="0"/>
          <a:r>
            <a:rPr lang="en-US" sz="1200" dirty="0">
              <a:latin typeface="Arial" pitchFamily="34" charset="0"/>
              <a:cs typeface="Arial" pitchFamily="34" charset="0"/>
            </a:rPr>
            <a:t>Distance to market (ocean)</a:t>
          </a:r>
        </a:p>
      </dgm:t>
    </dgm:pt>
    <dgm:pt modelId="{699B77D0-916C-4EBA-B423-481197A7C9EB}" type="parTrans" cxnId="{DA9E76C6-E315-42DF-B5E8-0EE6BEA64B4C}">
      <dgm:prSet/>
      <dgm:spPr/>
      <dgm:t>
        <a:bodyPr/>
        <a:lstStyle/>
        <a:p>
          <a:endParaRPr lang="en-US" sz="1800"/>
        </a:p>
      </dgm:t>
    </dgm:pt>
    <dgm:pt modelId="{06DF92FC-72CF-4F6E-8B05-060908E5E193}" type="sibTrans" cxnId="{DA9E76C6-E315-42DF-B5E8-0EE6BEA64B4C}">
      <dgm:prSet/>
      <dgm:spPr/>
      <dgm:t>
        <a:bodyPr/>
        <a:lstStyle/>
        <a:p>
          <a:endParaRPr lang="en-US" sz="1800"/>
        </a:p>
      </dgm:t>
    </dgm:pt>
    <dgm:pt modelId="{133EA9F8-5161-4095-B4C0-C5C29CEC69B8}">
      <dgm:prSet custT="1"/>
      <dgm:spPr/>
      <dgm:t>
        <a:bodyPr/>
        <a:lstStyle/>
        <a:p>
          <a:pPr rtl="0"/>
          <a:endParaRPr lang="en-US" sz="1200" dirty="0">
            <a:latin typeface="Arial" pitchFamily="34" charset="0"/>
            <a:cs typeface="Arial" pitchFamily="34" charset="0"/>
          </a:endParaRPr>
        </a:p>
      </dgm:t>
    </dgm:pt>
    <dgm:pt modelId="{8ACA78AC-0DF9-40A4-A8C8-4AFBEB6F5A7D}" type="parTrans" cxnId="{168C3E7E-A8C0-43F5-979B-FC4E0173AF0E}">
      <dgm:prSet/>
      <dgm:spPr/>
      <dgm:t>
        <a:bodyPr/>
        <a:lstStyle/>
        <a:p>
          <a:endParaRPr lang="en-US" sz="1800"/>
        </a:p>
      </dgm:t>
    </dgm:pt>
    <dgm:pt modelId="{B04B7606-6C50-4BBF-941D-148CFF2535D8}" type="sibTrans" cxnId="{168C3E7E-A8C0-43F5-979B-FC4E0173AF0E}">
      <dgm:prSet/>
      <dgm:spPr/>
      <dgm:t>
        <a:bodyPr/>
        <a:lstStyle/>
        <a:p>
          <a:endParaRPr lang="en-US" sz="1800"/>
        </a:p>
      </dgm:t>
    </dgm:pt>
    <dgm:pt modelId="{D81D48CF-53F6-49C2-B3B0-5B65697D0C88}">
      <dgm:prSet custT="1"/>
      <dgm:spPr/>
      <dgm:t>
        <a:bodyPr/>
        <a:lstStyle/>
        <a:p>
          <a:pPr rtl="0"/>
          <a:r>
            <a:rPr lang="en-US" sz="1200" dirty="0">
              <a:latin typeface="Arial" pitchFamily="34" charset="0"/>
              <a:cs typeface="Arial" pitchFamily="34" charset="0"/>
            </a:rPr>
            <a:t>Relative market position (size)</a:t>
          </a:r>
        </a:p>
      </dgm:t>
    </dgm:pt>
    <dgm:pt modelId="{93BA763E-A81B-4982-9056-CD4ADD94DA4F}" type="parTrans" cxnId="{7F02D191-A359-4450-AA16-73C1A087DB8F}">
      <dgm:prSet/>
      <dgm:spPr/>
      <dgm:t>
        <a:bodyPr/>
        <a:lstStyle/>
        <a:p>
          <a:endParaRPr lang="en-US" sz="1800"/>
        </a:p>
      </dgm:t>
    </dgm:pt>
    <dgm:pt modelId="{8873A36B-A5CF-465B-AE77-FDFBB274C8FC}" type="sibTrans" cxnId="{7F02D191-A359-4450-AA16-73C1A087DB8F}">
      <dgm:prSet/>
      <dgm:spPr/>
      <dgm:t>
        <a:bodyPr/>
        <a:lstStyle/>
        <a:p>
          <a:endParaRPr lang="en-US" sz="1800"/>
        </a:p>
      </dgm:t>
    </dgm:pt>
    <dgm:pt modelId="{34F18941-03A8-45A5-B0D3-54B490CC2E2A}">
      <dgm:prSet custT="1"/>
      <dgm:spPr/>
      <dgm:t>
        <a:bodyPr/>
        <a:lstStyle/>
        <a:p>
          <a:pPr rtl="0"/>
          <a:r>
            <a:rPr lang="en-US" sz="1050" i="1" dirty="0">
              <a:latin typeface="Arial" pitchFamily="34" charset="0"/>
              <a:cs typeface="Arial" pitchFamily="34" charset="0"/>
            </a:rPr>
            <a:t>Covers all field crops exported against total grains production)</a:t>
          </a:r>
          <a:endParaRPr lang="en-US" sz="1200" dirty="0">
            <a:latin typeface="Arial" pitchFamily="34" charset="0"/>
            <a:cs typeface="Arial" pitchFamily="34" charset="0"/>
          </a:endParaRPr>
        </a:p>
      </dgm:t>
    </dgm:pt>
    <dgm:pt modelId="{84A00D7E-8BDE-4527-804C-B6B0EAD26521}" type="parTrans" cxnId="{2AEC81C3-6095-404D-8968-A7FD018808AB}">
      <dgm:prSet/>
      <dgm:spPr/>
      <dgm:t>
        <a:bodyPr/>
        <a:lstStyle/>
        <a:p>
          <a:endParaRPr lang="en-US"/>
        </a:p>
      </dgm:t>
    </dgm:pt>
    <dgm:pt modelId="{662D0C72-3C8C-4C3C-ABDD-DFA52CD5B1CE}" type="sibTrans" cxnId="{2AEC81C3-6095-404D-8968-A7FD018808AB}">
      <dgm:prSet/>
      <dgm:spPr/>
      <dgm:t>
        <a:bodyPr/>
        <a:lstStyle/>
        <a:p>
          <a:endParaRPr lang="en-US"/>
        </a:p>
      </dgm:t>
    </dgm:pt>
    <dgm:pt modelId="{9FBB2467-A345-4D63-87B8-DA50024CAFAD}" type="pres">
      <dgm:prSet presAssocID="{58C18EE4-BEB3-4457-A7CA-227A7031F162}" presName="Name0" presStyleCnt="0">
        <dgm:presLayoutVars>
          <dgm:dir/>
          <dgm:animLvl val="lvl"/>
          <dgm:resizeHandles val="exact"/>
        </dgm:presLayoutVars>
      </dgm:prSet>
      <dgm:spPr/>
    </dgm:pt>
    <dgm:pt modelId="{CC400913-FBF2-4BFB-B35F-3157538B1718}" type="pres">
      <dgm:prSet presAssocID="{613F0A36-2ACF-4BF4-AE13-E7978632100E}" presName="linNode" presStyleCnt="0"/>
      <dgm:spPr/>
    </dgm:pt>
    <dgm:pt modelId="{B8463E3F-E5D6-4E90-BA8F-629F50F392DF}" type="pres">
      <dgm:prSet presAssocID="{613F0A36-2ACF-4BF4-AE13-E7978632100E}" presName="parentText" presStyleLbl="node1" presStyleIdx="0" presStyleCnt="3" custScaleY="69041">
        <dgm:presLayoutVars>
          <dgm:chMax val="1"/>
          <dgm:bulletEnabled val="1"/>
        </dgm:presLayoutVars>
      </dgm:prSet>
      <dgm:spPr/>
    </dgm:pt>
    <dgm:pt modelId="{53A578F0-8656-4766-BB67-F6E59B9693A9}" type="pres">
      <dgm:prSet presAssocID="{613F0A36-2ACF-4BF4-AE13-E7978632100E}" presName="descendantText" presStyleLbl="alignAccFollowNode1" presStyleIdx="0" presStyleCnt="3" custScaleY="79363">
        <dgm:presLayoutVars>
          <dgm:bulletEnabled val="1"/>
        </dgm:presLayoutVars>
      </dgm:prSet>
      <dgm:spPr/>
    </dgm:pt>
    <dgm:pt modelId="{71DEDBBE-C3DA-4F2D-AD97-0217C65974F6}" type="pres">
      <dgm:prSet presAssocID="{13D5D8AF-AC55-4954-A138-4BCB78E00639}" presName="sp" presStyleCnt="0"/>
      <dgm:spPr/>
    </dgm:pt>
    <dgm:pt modelId="{E8462B5A-D9DE-49B5-AC27-FD5CF294A645}" type="pres">
      <dgm:prSet presAssocID="{C9C18752-062C-4C9C-9340-AB17B3D1E806}" presName="linNode" presStyleCnt="0"/>
      <dgm:spPr/>
    </dgm:pt>
    <dgm:pt modelId="{058F43FB-014B-4906-B99A-738E55987171}" type="pres">
      <dgm:prSet presAssocID="{C9C18752-062C-4C9C-9340-AB17B3D1E806}" presName="parentText" presStyleLbl="node1" presStyleIdx="1" presStyleCnt="3" custScaleY="63864">
        <dgm:presLayoutVars>
          <dgm:chMax val="1"/>
          <dgm:bulletEnabled val="1"/>
        </dgm:presLayoutVars>
      </dgm:prSet>
      <dgm:spPr/>
    </dgm:pt>
    <dgm:pt modelId="{B13C45C4-402E-44A9-9E29-54F75C9C6041}" type="pres">
      <dgm:prSet presAssocID="{C9C18752-062C-4C9C-9340-AB17B3D1E806}" presName="descendantText" presStyleLbl="alignAccFollowNode1" presStyleIdx="1" presStyleCnt="3" custScaleY="70646">
        <dgm:presLayoutVars>
          <dgm:bulletEnabled val="1"/>
        </dgm:presLayoutVars>
      </dgm:prSet>
      <dgm:spPr/>
    </dgm:pt>
    <dgm:pt modelId="{0530FA12-F058-41BB-B8D7-EA1231442062}" type="pres">
      <dgm:prSet presAssocID="{8C2966D9-935A-46A4-9B48-32054F1918BF}" presName="sp" presStyleCnt="0"/>
      <dgm:spPr/>
    </dgm:pt>
    <dgm:pt modelId="{63B610F2-7079-4A28-B91F-90692EB46C19}" type="pres">
      <dgm:prSet presAssocID="{07455C6A-0C0D-4ACC-92CA-7FBEF49F4B01}" presName="linNode" presStyleCnt="0"/>
      <dgm:spPr/>
    </dgm:pt>
    <dgm:pt modelId="{A03EABAF-B036-495B-B638-7E9D314A794F}" type="pres">
      <dgm:prSet presAssocID="{07455C6A-0C0D-4ACC-92CA-7FBEF49F4B01}" presName="parentText" presStyleLbl="node1" presStyleIdx="2" presStyleCnt="3" custScaleY="56560">
        <dgm:presLayoutVars>
          <dgm:chMax val="1"/>
          <dgm:bulletEnabled val="1"/>
        </dgm:presLayoutVars>
      </dgm:prSet>
      <dgm:spPr/>
    </dgm:pt>
    <dgm:pt modelId="{568B67F1-6C8B-48FC-87D7-B2DE20A95A9E}" type="pres">
      <dgm:prSet presAssocID="{07455C6A-0C0D-4ACC-92CA-7FBEF49F4B01}" presName="descendantText" presStyleLbl="alignAccFollowNode1" presStyleIdx="2" presStyleCnt="3" custScaleY="63258">
        <dgm:presLayoutVars>
          <dgm:bulletEnabled val="1"/>
        </dgm:presLayoutVars>
      </dgm:prSet>
      <dgm:spPr/>
    </dgm:pt>
  </dgm:ptLst>
  <dgm:cxnLst>
    <dgm:cxn modelId="{9AA9D201-C31E-4A2A-8064-1DE5414018E6}" srcId="{58C18EE4-BEB3-4457-A7CA-227A7031F162}" destId="{07455C6A-0C0D-4ACC-92CA-7FBEF49F4B01}" srcOrd="2" destOrd="0" parTransId="{100D3AEF-67E3-49A0-8936-8AE95A01990C}" sibTransId="{3BEF75C6-2ACF-42E2-89F5-079C6F6778E6}"/>
    <dgm:cxn modelId="{BF299C20-9E39-4A6B-B5E9-6D9A721D7E69}" type="presOf" srcId="{D65B109F-D192-4F7E-81AE-63AC3102BA55}" destId="{53A578F0-8656-4766-BB67-F6E59B9693A9}" srcOrd="0" destOrd="0" presId="urn:microsoft.com/office/officeart/2005/8/layout/vList5"/>
    <dgm:cxn modelId="{EFF8E528-EA79-45EF-A62B-75341F33BB0E}" srcId="{C9C18752-062C-4C9C-9340-AB17B3D1E806}" destId="{748DAED7-4F5E-4A89-B3F8-F0D2A3EE430C}" srcOrd="1" destOrd="0" parTransId="{58FEE856-E8DF-4643-B822-73A7FEAC43F9}" sibTransId="{D1A00CEC-D809-44CF-A034-6D2D6C303B31}"/>
    <dgm:cxn modelId="{4DB9002D-3192-4117-B23E-EDD99E548CD1}" type="presOf" srcId="{9A155B7A-7EAF-4A33-A6E4-03A8B2768F3B}" destId="{B13C45C4-402E-44A9-9E29-54F75C9C6041}" srcOrd="0" destOrd="0" presId="urn:microsoft.com/office/officeart/2005/8/layout/vList5"/>
    <dgm:cxn modelId="{F3090237-8872-410F-8FFD-6C0514B46127}" type="presOf" srcId="{E28118F0-ECE7-4A6A-A16D-D301F3B72501}" destId="{B13C45C4-402E-44A9-9E29-54F75C9C6041}" srcOrd="0" destOrd="2" presId="urn:microsoft.com/office/officeart/2005/8/layout/vList5"/>
    <dgm:cxn modelId="{3EEF4D3A-7C5D-4DDF-A47B-DD1909EB2331}" type="presOf" srcId="{60A818AA-816D-476F-862C-8B3174508EB2}" destId="{53A578F0-8656-4766-BB67-F6E59B9693A9}" srcOrd="0" destOrd="3" presId="urn:microsoft.com/office/officeart/2005/8/layout/vList5"/>
    <dgm:cxn modelId="{21C51448-A4E6-470A-BD40-768144D1D0E5}" srcId="{07455C6A-0C0D-4ACC-92CA-7FBEF49F4B01}" destId="{5D5B4240-A0E5-48FE-9233-1A6A2DAD8769}" srcOrd="0" destOrd="0" parTransId="{8F7C6956-44AD-4493-ACC3-2921220BE0ED}" sibTransId="{2BD8E886-666E-43FA-B7DD-62A6E78761F2}"/>
    <dgm:cxn modelId="{0DBC2C4D-A35D-4BFA-BE33-2E46F3D118B4}" type="presOf" srcId="{C9C18752-062C-4C9C-9340-AB17B3D1E806}" destId="{058F43FB-014B-4906-B99A-738E55987171}" srcOrd="0" destOrd="0" presId="urn:microsoft.com/office/officeart/2005/8/layout/vList5"/>
    <dgm:cxn modelId="{6A62C26F-44C4-47BA-8581-37BF24E563A3}" srcId="{58C18EE4-BEB3-4457-A7CA-227A7031F162}" destId="{613F0A36-2ACF-4BF4-AE13-E7978632100E}" srcOrd="0" destOrd="0" parTransId="{CBF633C9-09BB-4204-B8D5-A2BAC1CF74D9}" sibTransId="{13D5D8AF-AC55-4954-A138-4BCB78E00639}"/>
    <dgm:cxn modelId="{D3D91278-DB69-4241-887A-880BC8D8206E}" type="presOf" srcId="{58C18EE4-BEB3-4457-A7CA-227A7031F162}" destId="{9FBB2467-A345-4D63-87B8-DA50024CAFAD}" srcOrd="0" destOrd="0" presId="urn:microsoft.com/office/officeart/2005/8/layout/vList5"/>
    <dgm:cxn modelId="{C657BC78-FFF4-4526-9DFE-1B5F11E3B808}" srcId="{613F0A36-2ACF-4BF4-AE13-E7978632100E}" destId="{3F2716ED-1A63-46B9-8A18-94856B9FF8D1}" srcOrd="2" destOrd="0" parTransId="{C3E9D335-DBC9-4817-AF6E-CDFFE1BE1F06}" sibTransId="{AE40D6EE-B28F-4840-8BDF-02C2AD0DE916}"/>
    <dgm:cxn modelId="{F91DCB78-D263-4CE7-B14B-81A9C26B8AFE}" type="presOf" srcId="{613F0A36-2ACF-4BF4-AE13-E7978632100E}" destId="{B8463E3F-E5D6-4E90-BA8F-629F50F392DF}" srcOrd="0" destOrd="0" presId="urn:microsoft.com/office/officeart/2005/8/layout/vList5"/>
    <dgm:cxn modelId="{7A962359-5720-437A-B3BA-5027B3443134}" srcId="{613F0A36-2ACF-4BF4-AE13-E7978632100E}" destId="{60A818AA-816D-476F-862C-8B3174508EB2}" srcOrd="3" destOrd="0" parTransId="{201285D5-16D0-4EEA-8E14-47FB656A3EF7}" sibTransId="{500B7B73-9EEC-4EB4-93A0-A6CB10921632}"/>
    <dgm:cxn modelId="{4AC4F07D-AE7F-4259-8A2C-1DB8436D7128}" srcId="{613F0A36-2ACF-4BF4-AE13-E7978632100E}" destId="{D2182976-2B99-4001-99CA-222563A75785}" srcOrd="1" destOrd="0" parTransId="{AF3A8649-9617-495F-AF0F-C3743B0AE039}" sibTransId="{01A01D91-8727-4B9E-B307-F775DFAAC2FB}"/>
    <dgm:cxn modelId="{168C3E7E-A8C0-43F5-979B-FC4E0173AF0E}" srcId="{07455C6A-0C0D-4ACC-92CA-7FBEF49F4B01}" destId="{133EA9F8-5161-4095-B4C0-C5C29CEC69B8}" srcOrd="3" destOrd="0" parTransId="{8ACA78AC-0DF9-40A4-A8C8-4AFBEB6F5A7D}" sibTransId="{B04B7606-6C50-4BBF-941D-148CFF2535D8}"/>
    <dgm:cxn modelId="{C4B20E84-F392-411C-A7FF-5988B62E7136}" type="presOf" srcId="{D2182976-2B99-4001-99CA-222563A75785}" destId="{53A578F0-8656-4766-BB67-F6E59B9693A9}" srcOrd="0" destOrd="1" presId="urn:microsoft.com/office/officeart/2005/8/layout/vList5"/>
    <dgm:cxn modelId="{EA7E7186-C628-436C-A4A5-B93F37B009FF}" type="presOf" srcId="{5D5B4240-A0E5-48FE-9233-1A6A2DAD8769}" destId="{568B67F1-6C8B-48FC-87D7-B2DE20A95A9E}" srcOrd="0" destOrd="0" presId="urn:microsoft.com/office/officeart/2005/8/layout/vList5"/>
    <dgm:cxn modelId="{6AD72887-BFD0-44E8-8534-F2CC1E19B191}" type="presOf" srcId="{3F2716ED-1A63-46B9-8A18-94856B9FF8D1}" destId="{53A578F0-8656-4766-BB67-F6E59B9693A9}" srcOrd="0" destOrd="2" presId="urn:microsoft.com/office/officeart/2005/8/layout/vList5"/>
    <dgm:cxn modelId="{7F02D191-A359-4450-AA16-73C1A087DB8F}" srcId="{07455C6A-0C0D-4ACC-92CA-7FBEF49F4B01}" destId="{D81D48CF-53F6-49C2-B3B0-5B65697D0C88}" srcOrd="2" destOrd="0" parTransId="{93BA763E-A81B-4982-9056-CD4ADD94DA4F}" sibTransId="{8873A36B-A5CF-465B-AE77-FDFBB274C8FC}"/>
    <dgm:cxn modelId="{13C46592-C756-478A-8872-DA4501636F5F}" type="presOf" srcId="{748DAED7-4F5E-4A89-B3F8-F0D2A3EE430C}" destId="{B13C45C4-402E-44A9-9E29-54F75C9C6041}" srcOrd="0" destOrd="1" presId="urn:microsoft.com/office/officeart/2005/8/layout/vList5"/>
    <dgm:cxn modelId="{55184C9D-6830-43D3-9B79-FE2D65483EF6}" srcId="{C9C18752-062C-4C9C-9340-AB17B3D1E806}" destId="{9A155B7A-7EAF-4A33-A6E4-03A8B2768F3B}" srcOrd="0" destOrd="0" parTransId="{E66F8086-0A2D-45F2-AF25-9E0C3EEBB74A}" sibTransId="{72D7C63D-AFEA-4175-9BC0-616605C515E9}"/>
    <dgm:cxn modelId="{8C3803A0-2B84-4AFE-9D3C-C17716E24700}" type="presOf" srcId="{1932C2F8-105C-4BD1-A622-82FC20B7D7BB}" destId="{568B67F1-6C8B-48FC-87D7-B2DE20A95A9E}" srcOrd="0" destOrd="1" presId="urn:microsoft.com/office/officeart/2005/8/layout/vList5"/>
    <dgm:cxn modelId="{DCEFD2B0-912D-48B7-82F0-2E224FB4680C}" srcId="{58C18EE4-BEB3-4457-A7CA-227A7031F162}" destId="{C9C18752-062C-4C9C-9340-AB17B3D1E806}" srcOrd="1" destOrd="0" parTransId="{45ACBA40-3B86-45DD-9A49-172CDE1AE0F4}" sibTransId="{8C2966D9-935A-46A4-9B48-32054F1918BF}"/>
    <dgm:cxn modelId="{413504B5-3794-4BE6-AA6C-57C520340895}" type="presOf" srcId="{133EA9F8-5161-4095-B4C0-C5C29CEC69B8}" destId="{568B67F1-6C8B-48FC-87D7-B2DE20A95A9E}" srcOrd="0" destOrd="3" presId="urn:microsoft.com/office/officeart/2005/8/layout/vList5"/>
    <dgm:cxn modelId="{0FBB9DB9-63ED-4F19-B471-51AE2D700515}" srcId="{C9C18752-062C-4C9C-9340-AB17B3D1E806}" destId="{E28118F0-ECE7-4A6A-A16D-D301F3B72501}" srcOrd="2" destOrd="0" parTransId="{06BC7716-9DD8-43BA-904F-04730D93886E}" sibTransId="{89EC4A81-F3A8-4BCF-B1B7-D251CC1B2AB7}"/>
    <dgm:cxn modelId="{60506ABB-0527-4D4B-A02D-760C92157B25}" type="presOf" srcId="{34F18941-03A8-45A5-B0D3-54B490CC2E2A}" destId="{B13C45C4-402E-44A9-9E29-54F75C9C6041}" srcOrd="0" destOrd="4" presId="urn:microsoft.com/office/officeart/2005/8/layout/vList5"/>
    <dgm:cxn modelId="{2AEC81C3-6095-404D-8968-A7FD018808AB}" srcId="{D8C6F5B1-6A02-4807-93A0-D2A2957424B1}" destId="{34F18941-03A8-45A5-B0D3-54B490CC2E2A}" srcOrd="0" destOrd="0" parTransId="{84A00D7E-8BDE-4527-804C-B6B0EAD26521}" sibTransId="{662D0C72-3C8C-4C3C-ABDD-DFA52CD5B1CE}"/>
    <dgm:cxn modelId="{DA9E76C6-E315-42DF-B5E8-0EE6BEA64B4C}" srcId="{07455C6A-0C0D-4ACC-92CA-7FBEF49F4B01}" destId="{1932C2F8-105C-4BD1-A622-82FC20B7D7BB}" srcOrd="1" destOrd="0" parTransId="{699B77D0-916C-4EBA-B423-481197A7C9EB}" sibTransId="{06DF92FC-72CF-4F6E-8B05-060908E5E193}"/>
    <dgm:cxn modelId="{4CE586D8-D6D7-4685-904E-9147E4BB5F85}" type="presOf" srcId="{D8C6F5B1-6A02-4807-93A0-D2A2957424B1}" destId="{B13C45C4-402E-44A9-9E29-54F75C9C6041}" srcOrd="0" destOrd="3" presId="urn:microsoft.com/office/officeart/2005/8/layout/vList5"/>
    <dgm:cxn modelId="{F76D32DF-0B58-4314-87D9-ABC561864C7C}" type="presOf" srcId="{07455C6A-0C0D-4ACC-92CA-7FBEF49F4B01}" destId="{A03EABAF-B036-495B-B638-7E9D314A794F}" srcOrd="0" destOrd="0" presId="urn:microsoft.com/office/officeart/2005/8/layout/vList5"/>
    <dgm:cxn modelId="{82AD0CE5-416B-4070-A036-CAF9C8AA494C}" srcId="{613F0A36-2ACF-4BF4-AE13-E7978632100E}" destId="{D65B109F-D192-4F7E-81AE-63AC3102BA55}" srcOrd="0" destOrd="0" parTransId="{C9768DDC-20F6-46B7-934E-BE8B5E16B475}" sibTransId="{DACA4B01-7C1B-417F-8D8F-23C1D449105E}"/>
    <dgm:cxn modelId="{216113F1-9848-430F-93E9-727B48F95D1E}" type="presOf" srcId="{D81D48CF-53F6-49C2-B3B0-5B65697D0C88}" destId="{568B67F1-6C8B-48FC-87D7-B2DE20A95A9E}" srcOrd="0" destOrd="2" presId="urn:microsoft.com/office/officeart/2005/8/layout/vList5"/>
    <dgm:cxn modelId="{66DFC9F7-9C19-4BA1-A5B0-34BE1D7737E1}" srcId="{C9C18752-062C-4C9C-9340-AB17B3D1E806}" destId="{D8C6F5B1-6A02-4807-93A0-D2A2957424B1}" srcOrd="3" destOrd="0" parTransId="{1E42A017-28D4-4617-92CD-0014392D2D4B}" sibTransId="{4C3CAAF8-DAB7-4BA6-8D00-00BB0B2E2461}"/>
    <dgm:cxn modelId="{54697600-ACA0-4A7F-A475-D412827F0772}" type="presParOf" srcId="{9FBB2467-A345-4D63-87B8-DA50024CAFAD}" destId="{CC400913-FBF2-4BFB-B35F-3157538B1718}" srcOrd="0" destOrd="0" presId="urn:microsoft.com/office/officeart/2005/8/layout/vList5"/>
    <dgm:cxn modelId="{2E9F5DC5-C35F-44A5-8E57-982279244380}" type="presParOf" srcId="{CC400913-FBF2-4BFB-B35F-3157538B1718}" destId="{B8463E3F-E5D6-4E90-BA8F-629F50F392DF}" srcOrd="0" destOrd="0" presId="urn:microsoft.com/office/officeart/2005/8/layout/vList5"/>
    <dgm:cxn modelId="{FE7B980C-FE5D-48BD-8A1A-1E728E941C51}" type="presParOf" srcId="{CC400913-FBF2-4BFB-B35F-3157538B1718}" destId="{53A578F0-8656-4766-BB67-F6E59B9693A9}" srcOrd="1" destOrd="0" presId="urn:microsoft.com/office/officeart/2005/8/layout/vList5"/>
    <dgm:cxn modelId="{A66D06DF-6D11-42DA-8DB4-284558929616}" type="presParOf" srcId="{9FBB2467-A345-4D63-87B8-DA50024CAFAD}" destId="{71DEDBBE-C3DA-4F2D-AD97-0217C65974F6}" srcOrd="1" destOrd="0" presId="urn:microsoft.com/office/officeart/2005/8/layout/vList5"/>
    <dgm:cxn modelId="{EDFE98AB-36DE-4407-A802-B36BE896D0C6}" type="presParOf" srcId="{9FBB2467-A345-4D63-87B8-DA50024CAFAD}" destId="{E8462B5A-D9DE-49B5-AC27-FD5CF294A645}" srcOrd="2" destOrd="0" presId="urn:microsoft.com/office/officeart/2005/8/layout/vList5"/>
    <dgm:cxn modelId="{BB9A610A-E91A-4AB4-9907-DE3C42B1C686}" type="presParOf" srcId="{E8462B5A-D9DE-49B5-AC27-FD5CF294A645}" destId="{058F43FB-014B-4906-B99A-738E55987171}" srcOrd="0" destOrd="0" presId="urn:microsoft.com/office/officeart/2005/8/layout/vList5"/>
    <dgm:cxn modelId="{B48C34C8-D840-4409-92FB-32DF7AFB980D}" type="presParOf" srcId="{E8462B5A-D9DE-49B5-AC27-FD5CF294A645}" destId="{B13C45C4-402E-44A9-9E29-54F75C9C6041}" srcOrd="1" destOrd="0" presId="urn:microsoft.com/office/officeart/2005/8/layout/vList5"/>
    <dgm:cxn modelId="{65F14592-A89A-404C-AECA-D1BFE407EE8F}" type="presParOf" srcId="{9FBB2467-A345-4D63-87B8-DA50024CAFAD}" destId="{0530FA12-F058-41BB-B8D7-EA1231442062}" srcOrd="3" destOrd="0" presId="urn:microsoft.com/office/officeart/2005/8/layout/vList5"/>
    <dgm:cxn modelId="{8699A510-879D-407A-9E3B-65950342DE51}" type="presParOf" srcId="{9FBB2467-A345-4D63-87B8-DA50024CAFAD}" destId="{63B610F2-7079-4A28-B91F-90692EB46C19}" srcOrd="4" destOrd="0" presId="urn:microsoft.com/office/officeart/2005/8/layout/vList5"/>
    <dgm:cxn modelId="{71D064D3-B96D-4BC2-8921-334AAE56FA57}" type="presParOf" srcId="{63B610F2-7079-4A28-B91F-90692EB46C19}" destId="{A03EABAF-B036-495B-B638-7E9D314A794F}" srcOrd="0" destOrd="0" presId="urn:microsoft.com/office/officeart/2005/8/layout/vList5"/>
    <dgm:cxn modelId="{32022C91-1792-420F-91DD-BCB232FF6D45}" type="presParOf" srcId="{63B610F2-7079-4A28-B91F-90692EB46C19}" destId="{568B67F1-6C8B-48FC-87D7-B2DE20A95A9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79AC0-C9D3-4C7B-9066-EBAFAD091406}">
      <dsp:nvSpPr>
        <dsp:cNvPr id="0" name=""/>
        <dsp:cNvSpPr/>
      </dsp:nvSpPr>
      <dsp:spPr>
        <a:xfrm>
          <a:off x="0" y="0"/>
          <a:ext cx="7313791" cy="1440160"/>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68F6CD90-8A59-4232-BA74-BEFCE041480D}">
      <dsp:nvSpPr>
        <dsp:cNvPr id="0" name=""/>
        <dsp:cNvSpPr/>
      </dsp:nvSpPr>
      <dsp:spPr>
        <a:xfrm>
          <a:off x="3262" y="288031"/>
          <a:ext cx="1054008"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1961-62</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McPherson</a:t>
          </a:r>
        </a:p>
      </dsp:txBody>
      <dsp:txXfrm>
        <a:off x="45444" y="330213"/>
        <a:ext cx="969644" cy="779732"/>
      </dsp:txXfrm>
    </dsp:sp>
    <dsp:sp modelId="{72300BDD-DB2D-4F95-B292-D0FE57B02E4E}">
      <dsp:nvSpPr>
        <dsp:cNvPr id="0" name=""/>
        <dsp:cNvSpPr/>
      </dsp:nvSpPr>
      <dsp:spPr>
        <a:xfrm>
          <a:off x="1184688" y="288031"/>
          <a:ext cx="741211"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1975</a:t>
          </a:r>
        </a:p>
        <a:p>
          <a:pPr marL="0" lvl="0" indent="0" algn="ctr" defTabSz="533400">
            <a:lnSpc>
              <a:spcPct val="90000"/>
            </a:lnSpc>
            <a:spcBef>
              <a:spcPct val="0"/>
            </a:spcBef>
            <a:spcAft>
              <a:spcPct val="35000"/>
            </a:spcAft>
            <a:buNone/>
          </a:pPr>
          <a:r>
            <a:rPr lang="en-US" sz="1200" kern="1200" dirty="0" err="1">
              <a:latin typeface="Arial" pitchFamily="34" charset="0"/>
              <a:cs typeface="Arial" pitchFamily="34" charset="0"/>
            </a:rPr>
            <a:t>Snavely</a:t>
          </a:r>
          <a:endParaRPr lang="en-US" sz="1200" kern="1200" dirty="0">
            <a:latin typeface="Arial" pitchFamily="34" charset="0"/>
            <a:cs typeface="Arial" pitchFamily="34" charset="0"/>
          </a:endParaRPr>
        </a:p>
      </dsp:txBody>
      <dsp:txXfrm>
        <a:off x="1220871" y="324214"/>
        <a:ext cx="668845" cy="791730"/>
      </dsp:txXfrm>
    </dsp:sp>
    <dsp:sp modelId="{4F4DC67C-B3EE-412F-A102-80177E3D7D84}">
      <dsp:nvSpPr>
        <dsp:cNvPr id="0" name=""/>
        <dsp:cNvSpPr/>
      </dsp:nvSpPr>
      <dsp:spPr>
        <a:xfrm>
          <a:off x="1985394" y="294610"/>
          <a:ext cx="583856"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1975</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Hall</a:t>
          </a:r>
        </a:p>
      </dsp:txBody>
      <dsp:txXfrm>
        <a:off x="2013896" y="323112"/>
        <a:ext cx="526852" cy="807092"/>
      </dsp:txXfrm>
    </dsp:sp>
    <dsp:sp modelId="{F99078BF-3952-46D6-B900-7116B387F19B}">
      <dsp:nvSpPr>
        <dsp:cNvPr id="0" name=""/>
        <dsp:cNvSpPr/>
      </dsp:nvSpPr>
      <dsp:spPr>
        <a:xfrm>
          <a:off x="2582845" y="288031"/>
          <a:ext cx="716530"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1982</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Gilson Report</a:t>
          </a:r>
        </a:p>
      </dsp:txBody>
      <dsp:txXfrm>
        <a:off x="2617823" y="323009"/>
        <a:ext cx="646574" cy="794140"/>
      </dsp:txXfrm>
    </dsp:sp>
    <dsp:sp modelId="{1B068CAE-57D6-4A7B-99FB-60B8ABA2A1C6}">
      <dsp:nvSpPr>
        <dsp:cNvPr id="0" name=""/>
        <dsp:cNvSpPr/>
      </dsp:nvSpPr>
      <dsp:spPr>
        <a:xfrm>
          <a:off x="3317320" y="281453"/>
          <a:ext cx="1042739"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1984</a:t>
          </a:r>
        </a:p>
        <a:p>
          <a:pPr marL="0" lvl="0" indent="0" algn="ctr" defTabSz="533400">
            <a:lnSpc>
              <a:spcPct val="90000"/>
            </a:lnSpc>
            <a:spcBef>
              <a:spcPct val="0"/>
            </a:spcBef>
            <a:spcAft>
              <a:spcPct val="35000"/>
            </a:spcAft>
            <a:buNone/>
          </a:pPr>
          <a:r>
            <a:rPr lang="en-US" sz="1200" b="1" kern="1200" dirty="0">
              <a:latin typeface="Arial" pitchFamily="34" charset="0"/>
              <a:cs typeface="Arial" pitchFamily="34" charset="0"/>
            </a:rPr>
            <a:t>WGTA Established</a:t>
          </a:r>
        </a:p>
      </dsp:txBody>
      <dsp:txXfrm>
        <a:off x="3359502" y="323635"/>
        <a:ext cx="958375" cy="779732"/>
      </dsp:txXfrm>
    </dsp:sp>
    <dsp:sp modelId="{1A883673-08DF-4001-9E21-ED48562CAB24}">
      <dsp:nvSpPr>
        <dsp:cNvPr id="0" name=""/>
        <dsp:cNvSpPr/>
      </dsp:nvSpPr>
      <dsp:spPr>
        <a:xfrm>
          <a:off x="4396215" y="288031"/>
          <a:ext cx="943250"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1995-96</a:t>
          </a:r>
        </a:p>
        <a:p>
          <a:pPr marL="0" lvl="0" indent="0" algn="ctr" defTabSz="533400">
            <a:lnSpc>
              <a:spcPct val="90000"/>
            </a:lnSpc>
            <a:spcBef>
              <a:spcPct val="0"/>
            </a:spcBef>
            <a:spcAft>
              <a:spcPct val="35000"/>
            </a:spcAft>
            <a:buNone/>
          </a:pPr>
          <a:r>
            <a:rPr lang="en-US" sz="1200" b="1" kern="1200" dirty="0">
              <a:latin typeface="Arial" pitchFamily="34" charset="0"/>
              <a:cs typeface="Arial" pitchFamily="34" charset="0"/>
            </a:rPr>
            <a:t>Crow eliminated</a:t>
          </a:r>
        </a:p>
      </dsp:txBody>
      <dsp:txXfrm>
        <a:off x="4438397" y="330213"/>
        <a:ext cx="858886" cy="779732"/>
      </dsp:txXfrm>
    </dsp:sp>
    <dsp:sp modelId="{3E8580FD-6F19-4E48-B5FE-66040D2BCF7F}">
      <dsp:nvSpPr>
        <dsp:cNvPr id="0" name=""/>
        <dsp:cNvSpPr/>
      </dsp:nvSpPr>
      <dsp:spPr>
        <a:xfrm>
          <a:off x="5400383" y="288031"/>
          <a:ext cx="899764"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1995</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WGTA disbanded</a:t>
          </a:r>
        </a:p>
      </dsp:txBody>
      <dsp:txXfrm>
        <a:off x="5442565" y="330213"/>
        <a:ext cx="815400" cy="779732"/>
      </dsp:txXfrm>
    </dsp:sp>
    <dsp:sp modelId="{3999A29D-351A-4C0F-A22A-CA63CBBABCC6}">
      <dsp:nvSpPr>
        <dsp:cNvPr id="0" name=""/>
        <dsp:cNvSpPr/>
      </dsp:nvSpPr>
      <dsp:spPr>
        <a:xfrm>
          <a:off x="6316636" y="288031"/>
          <a:ext cx="764071"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1998-99</a:t>
          </a:r>
        </a:p>
        <a:p>
          <a:pPr marL="0" lvl="0" indent="0" algn="ctr" defTabSz="533400">
            <a:lnSpc>
              <a:spcPct val="90000"/>
            </a:lnSpc>
            <a:spcBef>
              <a:spcPct val="0"/>
            </a:spcBef>
            <a:spcAft>
              <a:spcPct val="35000"/>
            </a:spcAft>
            <a:buNone/>
          </a:pPr>
          <a:r>
            <a:rPr lang="en-US" sz="1200" b="1" kern="1200" dirty="0" err="1">
              <a:latin typeface="Arial" pitchFamily="34" charset="0"/>
              <a:cs typeface="Arial" pitchFamily="34" charset="0"/>
            </a:rPr>
            <a:t>Estey</a:t>
          </a:r>
          <a:r>
            <a:rPr lang="en-US" sz="1200" b="1" kern="1200" dirty="0">
              <a:latin typeface="Arial" pitchFamily="34" charset="0"/>
              <a:cs typeface="Arial" pitchFamily="34" charset="0"/>
            </a:rPr>
            <a:t>/ </a:t>
          </a:r>
          <a:r>
            <a:rPr lang="en-US" sz="1200" b="1" kern="1200" dirty="0" err="1">
              <a:latin typeface="Arial" pitchFamily="34" charset="0"/>
              <a:cs typeface="Arial" pitchFamily="34" charset="0"/>
            </a:rPr>
            <a:t>Kroeger</a:t>
          </a:r>
          <a:endParaRPr lang="en-US" sz="1200" b="1" kern="1200" dirty="0">
            <a:latin typeface="Arial" pitchFamily="34" charset="0"/>
            <a:cs typeface="Arial" pitchFamily="34" charset="0"/>
          </a:endParaRPr>
        </a:p>
      </dsp:txBody>
      <dsp:txXfrm>
        <a:off x="6353935" y="325330"/>
        <a:ext cx="689473" cy="789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79AC0-C9D3-4C7B-9066-EBAFAD091406}">
      <dsp:nvSpPr>
        <dsp:cNvPr id="0" name=""/>
        <dsp:cNvSpPr/>
      </dsp:nvSpPr>
      <dsp:spPr>
        <a:xfrm>
          <a:off x="1" y="0"/>
          <a:ext cx="7272804" cy="1428539"/>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AD3AE962-1C40-4133-A76B-10D77042FEF2}">
      <dsp:nvSpPr>
        <dsp:cNvPr id="0" name=""/>
        <dsp:cNvSpPr/>
      </dsp:nvSpPr>
      <dsp:spPr>
        <a:xfrm>
          <a:off x="1861" y="276639"/>
          <a:ext cx="584090"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1888</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Galt</a:t>
          </a:r>
        </a:p>
      </dsp:txBody>
      <dsp:txXfrm>
        <a:off x="30374" y="305152"/>
        <a:ext cx="527064" cy="818234"/>
      </dsp:txXfrm>
    </dsp:sp>
    <dsp:sp modelId="{9AAE6828-9CC7-4C03-AD75-7B0285CD058A}">
      <dsp:nvSpPr>
        <dsp:cNvPr id="0" name=""/>
        <dsp:cNvSpPr/>
      </dsp:nvSpPr>
      <dsp:spPr>
        <a:xfrm>
          <a:off x="720079" y="276410"/>
          <a:ext cx="742916"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1895</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Railway Rates</a:t>
          </a:r>
        </a:p>
      </dsp:txBody>
      <dsp:txXfrm>
        <a:off x="756345" y="312676"/>
        <a:ext cx="670384" cy="802728"/>
      </dsp:txXfrm>
    </dsp:sp>
    <dsp:sp modelId="{0D6D3446-FF84-4DBE-91AF-3B2F8B62FF1D}">
      <dsp:nvSpPr>
        <dsp:cNvPr id="0" name=""/>
        <dsp:cNvSpPr/>
      </dsp:nvSpPr>
      <dsp:spPr>
        <a:xfrm>
          <a:off x="1560016" y="276410"/>
          <a:ext cx="1000360"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1897</a:t>
          </a:r>
        </a:p>
        <a:p>
          <a:pPr marL="0" lvl="0" indent="0" algn="ctr" defTabSz="533400">
            <a:lnSpc>
              <a:spcPct val="90000"/>
            </a:lnSpc>
            <a:spcBef>
              <a:spcPct val="0"/>
            </a:spcBef>
            <a:spcAft>
              <a:spcPct val="35000"/>
            </a:spcAft>
            <a:buNone/>
          </a:pPr>
          <a:r>
            <a:rPr lang="en-US" sz="1200" b="1" kern="1200" dirty="0">
              <a:latin typeface="Arial" pitchFamily="34" charset="0"/>
              <a:cs typeface="Arial" pitchFamily="34" charset="0"/>
            </a:rPr>
            <a:t>Crows Nest Pass Agreement </a:t>
          </a:r>
        </a:p>
      </dsp:txBody>
      <dsp:txXfrm>
        <a:off x="1602743" y="319137"/>
        <a:ext cx="914906" cy="789806"/>
      </dsp:txXfrm>
    </dsp:sp>
    <dsp:sp modelId="{32C4B64F-5279-408A-AEE9-18E568CBC19A}">
      <dsp:nvSpPr>
        <dsp:cNvPr id="0" name=""/>
        <dsp:cNvSpPr/>
      </dsp:nvSpPr>
      <dsp:spPr>
        <a:xfrm>
          <a:off x="2604585" y="276410"/>
          <a:ext cx="900013"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1901</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Montreal Grain Inspectors</a:t>
          </a:r>
        </a:p>
      </dsp:txBody>
      <dsp:txXfrm>
        <a:off x="2647312" y="319137"/>
        <a:ext cx="814559" cy="789806"/>
      </dsp:txXfrm>
    </dsp:sp>
    <dsp:sp modelId="{C10DEC91-3E68-4A51-B387-1734E6FDA78D}">
      <dsp:nvSpPr>
        <dsp:cNvPr id="0" name=""/>
        <dsp:cNvSpPr/>
      </dsp:nvSpPr>
      <dsp:spPr>
        <a:xfrm>
          <a:off x="3573334" y="276410"/>
          <a:ext cx="584090"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1908</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on Grain Trade</a:t>
          </a:r>
        </a:p>
      </dsp:txBody>
      <dsp:txXfrm>
        <a:off x="3601847" y="304923"/>
        <a:ext cx="527064" cy="818234"/>
      </dsp:txXfrm>
    </dsp:sp>
    <dsp:sp modelId="{2995076E-7FBE-44A0-8006-E0F88DC5B738}">
      <dsp:nvSpPr>
        <dsp:cNvPr id="0" name=""/>
        <dsp:cNvSpPr/>
      </dsp:nvSpPr>
      <dsp:spPr>
        <a:xfrm>
          <a:off x="4174360" y="276410"/>
          <a:ext cx="839087"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itchFamily="34" charset="0"/>
              <a:cs typeface="Arial" pitchFamily="34" charset="0"/>
            </a:rPr>
            <a:t>1917</a:t>
          </a:r>
        </a:p>
        <a:p>
          <a:pPr marL="0" lvl="0" indent="0" algn="ctr" defTabSz="533400">
            <a:lnSpc>
              <a:spcPct val="90000"/>
            </a:lnSpc>
            <a:spcBef>
              <a:spcPct val="0"/>
            </a:spcBef>
            <a:spcAft>
              <a:spcPct val="35000"/>
            </a:spcAft>
            <a:buNone/>
          </a:pPr>
          <a:r>
            <a:rPr lang="en-US" sz="1200" b="1" kern="1200" dirty="0" err="1">
              <a:latin typeface="Arial" pitchFamily="34" charset="0"/>
              <a:cs typeface="Arial" pitchFamily="34" charset="0"/>
            </a:rPr>
            <a:t>Sintaluta</a:t>
          </a:r>
          <a:endParaRPr lang="en-US" sz="1200" b="1" kern="1200" dirty="0">
            <a:latin typeface="Arial" pitchFamily="34" charset="0"/>
            <a:cs typeface="Arial" pitchFamily="34" charset="0"/>
          </a:endParaRPr>
        </a:p>
      </dsp:txBody>
      <dsp:txXfrm>
        <a:off x="4215321" y="317371"/>
        <a:ext cx="757165" cy="793338"/>
      </dsp:txXfrm>
    </dsp:sp>
    <dsp:sp modelId="{B22DDE34-5FB5-4969-9EB6-CFA75F420642}">
      <dsp:nvSpPr>
        <dsp:cNvPr id="0" name=""/>
        <dsp:cNvSpPr/>
      </dsp:nvSpPr>
      <dsp:spPr>
        <a:xfrm>
          <a:off x="5050694" y="276410"/>
          <a:ext cx="584090"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1943</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CWB</a:t>
          </a:r>
        </a:p>
      </dsp:txBody>
      <dsp:txXfrm>
        <a:off x="5079207" y="304923"/>
        <a:ext cx="527064" cy="818234"/>
      </dsp:txXfrm>
    </dsp:sp>
    <dsp:sp modelId="{F5875687-292D-4432-9090-9985F2CE7703}">
      <dsp:nvSpPr>
        <dsp:cNvPr id="0" name=""/>
        <dsp:cNvSpPr/>
      </dsp:nvSpPr>
      <dsp:spPr>
        <a:xfrm>
          <a:off x="5704268" y="276410"/>
          <a:ext cx="584090"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1954</a:t>
          </a:r>
        </a:p>
        <a:p>
          <a:pPr marL="0" lvl="0" indent="0" algn="ctr" defTabSz="533400">
            <a:lnSpc>
              <a:spcPct val="90000"/>
            </a:lnSpc>
            <a:spcBef>
              <a:spcPct val="0"/>
            </a:spcBef>
            <a:spcAft>
              <a:spcPct val="35000"/>
            </a:spcAft>
            <a:buNone/>
          </a:pPr>
          <a:r>
            <a:rPr lang="en-US" sz="1200" b="1" kern="1200" dirty="0">
              <a:latin typeface="Arial" pitchFamily="34" charset="0"/>
              <a:cs typeface="Arial" pitchFamily="34" charset="0"/>
            </a:rPr>
            <a:t>CWB Act</a:t>
          </a:r>
        </a:p>
      </dsp:txBody>
      <dsp:txXfrm>
        <a:off x="5732781" y="304923"/>
        <a:ext cx="527064" cy="818234"/>
      </dsp:txXfrm>
    </dsp:sp>
    <dsp:sp modelId="{05BB8C12-DF35-41EA-ADBF-2C4BF92DD3E4}">
      <dsp:nvSpPr>
        <dsp:cNvPr id="0" name=""/>
        <dsp:cNvSpPr/>
      </dsp:nvSpPr>
      <dsp:spPr>
        <a:xfrm>
          <a:off x="6328948" y="276639"/>
          <a:ext cx="724482" cy="875260"/>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1959</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Bracken on Costs</a:t>
          </a:r>
        </a:p>
      </dsp:txBody>
      <dsp:txXfrm>
        <a:off x="6364314" y="312005"/>
        <a:ext cx="653750" cy="804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79AC0-C9D3-4C7B-9066-EBAFAD091406}">
      <dsp:nvSpPr>
        <dsp:cNvPr id="0" name=""/>
        <dsp:cNvSpPr/>
      </dsp:nvSpPr>
      <dsp:spPr>
        <a:xfrm>
          <a:off x="1" y="0"/>
          <a:ext cx="7232791" cy="1440160"/>
        </a:xfrm>
        <a:prstGeom prst="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CC387675-45CC-408E-A016-FBDBC22470F1}">
      <dsp:nvSpPr>
        <dsp:cNvPr id="0" name=""/>
        <dsp:cNvSpPr/>
      </dsp:nvSpPr>
      <dsp:spPr>
        <a:xfrm>
          <a:off x="2801" y="286865"/>
          <a:ext cx="650444" cy="866429"/>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2000-01</a:t>
          </a:r>
        </a:p>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CTA 2000</a:t>
          </a:r>
        </a:p>
      </dsp:txBody>
      <dsp:txXfrm>
        <a:off x="34553" y="318617"/>
        <a:ext cx="586940" cy="802925"/>
      </dsp:txXfrm>
    </dsp:sp>
    <dsp:sp modelId="{68F6CD90-8A59-4232-BA74-BEFCE041480D}">
      <dsp:nvSpPr>
        <dsp:cNvPr id="0" name=""/>
        <dsp:cNvSpPr/>
      </dsp:nvSpPr>
      <dsp:spPr>
        <a:xfrm>
          <a:off x="681953" y="280041"/>
          <a:ext cx="627162"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CTAR 2001</a:t>
          </a:r>
        </a:p>
      </dsp:txBody>
      <dsp:txXfrm>
        <a:off x="712569" y="310657"/>
        <a:ext cx="565930" cy="802864"/>
      </dsp:txXfrm>
    </dsp:sp>
    <dsp:sp modelId="{F66B5E2C-A7EB-4B0A-AE5C-3D00B81335C6}">
      <dsp:nvSpPr>
        <dsp:cNvPr id="0" name=""/>
        <dsp:cNvSpPr/>
      </dsp:nvSpPr>
      <dsp:spPr>
        <a:xfrm>
          <a:off x="1329609" y="280041"/>
          <a:ext cx="856342"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CTA Act Revision 2004</a:t>
          </a:r>
        </a:p>
      </dsp:txBody>
      <dsp:txXfrm>
        <a:off x="1371412" y="321844"/>
        <a:ext cx="772736" cy="780490"/>
      </dsp:txXfrm>
    </dsp:sp>
    <dsp:sp modelId="{0D528065-FF3B-42C2-96A4-0D20B20C8644}">
      <dsp:nvSpPr>
        <dsp:cNvPr id="0" name=""/>
        <dsp:cNvSpPr/>
      </dsp:nvSpPr>
      <dsp:spPr>
        <a:xfrm>
          <a:off x="2204487" y="280041"/>
          <a:ext cx="867504"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Rail Freight Service Review 2008</a:t>
          </a:r>
        </a:p>
      </dsp:txBody>
      <dsp:txXfrm>
        <a:off x="2246669" y="322223"/>
        <a:ext cx="783140" cy="779732"/>
      </dsp:txXfrm>
    </dsp:sp>
    <dsp:sp modelId="{D0AFEFCF-E35A-48C6-A8FE-96EA823AE5FB}">
      <dsp:nvSpPr>
        <dsp:cNvPr id="0" name=""/>
        <dsp:cNvSpPr/>
      </dsp:nvSpPr>
      <dsp:spPr>
        <a:xfrm>
          <a:off x="3100682" y="280041"/>
          <a:ext cx="945494"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Shipper Protection 2010</a:t>
          </a:r>
        </a:p>
      </dsp:txBody>
      <dsp:txXfrm>
        <a:off x="3142864" y="322223"/>
        <a:ext cx="861130" cy="779732"/>
      </dsp:txXfrm>
    </dsp:sp>
    <dsp:sp modelId="{5D4D9654-4BA8-40CE-98DD-2E669156CA1C}">
      <dsp:nvSpPr>
        <dsp:cNvPr id="0" name=""/>
        <dsp:cNvSpPr/>
      </dsp:nvSpPr>
      <dsp:spPr>
        <a:xfrm>
          <a:off x="4082335" y="280041"/>
          <a:ext cx="863752" cy="864096"/>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Removal of CWB Single Desk 2012</a:t>
          </a:r>
        </a:p>
      </dsp:txBody>
      <dsp:txXfrm>
        <a:off x="4124500" y="322206"/>
        <a:ext cx="779422" cy="779766"/>
      </dsp:txXfrm>
    </dsp:sp>
    <dsp:sp modelId="{234B75E3-43C1-4EF1-86B3-F383EBC92926}">
      <dsp:nvSpPr>
        <dsp:cNvPr id="0" name=""/>
        <dsp:cNvSpPr/>
      </dsp:nvSpPr>
      <dsp:spPr>
        <a:xfrm>
          <a:off x="4968549" y="269356"/>
          <a:ext cx="784721" cy="879234"/>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Fair Rail for Farmers 2014</a:t>
          </a:r>
        </a:p>
      </dsp:txBody>
      <dsp:txXfrm>
        <a:off x="5006856" y="307663"/>
        <a:ext cx="708107" cy="802620"/>
      </dsp:txXfrm>
    </dsp:sp>
    <dsp:sp modelId="{5F9FA9F9-FA38-4C7F-9950-E6E0731F5939}">
      <dsp:nvSpPr>
        <dsp:cNvPr id="0" name=""/>
        <dsp:cNvSpPr/>
      </dsp:nvSpPr>
      <dsp:spPr>
        <a:xfrm>
          <a:off x="5795800" y="264903"/>
          <a:ext cx="619682" cy="879234"/>
        </a:xfrm>
        <a:prstGeom prst="round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itchFamily="34" charset="0"/>
              <a:cs typeface="Arial" pitchFamily="34" charset="0"/>
            </a:rPr>
            <a:t>CTAR 2015</a:t>
          </a:r>
        </a:p>
      </dsp:txBody>
      <dsp:txXfrm>
        <a:off x="5826050" y="295153"/>
        <a:ext cx="559182" cy="818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A380-E060-4462-A257-B1165C0687B5}">
      <dsp:nvSpPr>
        <dsp:cNvPr id="0" name=""/>
        <dsp:cNvSpPr/>
      </dsp:nvSpPr>
      <dsp:spPr>
        <a:xfrm>
          <a:off x="892" y="0"/>
          <a:ext cx="1462682" cy="533400"/>
        </a:xfrm>
        <a:prstGeom prst="homePlate">
          <a:avLst/>
        </a:prstGeom>
        <a:solidFill>
          <a:srgbClr val="00B05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Production/ Manufacturer</a:t>
          </a:r>
        </a:p>
      </dsp:txBody>
      <dsp:txXfrm>
        <a:off x="892" y="0"/>
        <a:ext cx="1329332" cy="533400"/>
      </dsp:txXfrm>
    </dsp:sp>
    <dsp:sp modelId="{5FF03FFE-B02F-4639-B712-824125869981}">
      <dsp:nvSpPr>
        <dsp:cNvPr id="0" name=""/>
        <dsp:cNvSpPr/>
      </dsp:nvSpPr>
      <dsp:spPr>
        <a:xfrm>
          <a:off x="1171039" y="0"/>
          <a:ext cx="1462682" cy="533400"/>
        </a:xfrm>
        <a:prstGeom prst="chevron">
          <a:avLst/>
        </a:prstGeom>
        <a:solidFill>
          <a:schemeClr val="accent6">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Transportation</a:t>
          </a:r>
        </a:p>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Provider</a:t>
          </a:r>
        </a:p>
      </dsp:txBody>
      <dsp:txXfrm>
        <a:off x="1437739" y="0"/>
        <a:ext cx="929282" cy="533400"/>
      </dsp:txXfrm>
    </dsp:sp>
    <dsp:sp modelId="{993EC66D-F7C4-4351-A2BC-C4E4C4E1D014}">
      <dsp:nvSpPr>
        <dsp:cNvPr id="0" name=""/>
        <dsp:cNvSpPr/>
      </dsp:nvSpPr>
      <dsp:spPr>
        <a:xfrm>
          <a:off x="2341185" y="0"/>
          <a:ext cx="1462682" cy="533400"/>
        </a:xfrm>
        <a:prstGeom prst="chevron">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Distributor</a:t>
          </a:r>
        </a:p>
      </dsp:txBody>
      <dsp:txXfrm>
        <a:off x="2607885" y="0"/>
        <a:ext cx="929282" cy="533400"/>
      </dsp:txXfrm>
    </dsp:sp>
    <dsp:sp modelId="{613270C9-4313-4448-B0D0-2E5DE630EEC3}">
      <dsp:nvSpPr>
        <dsp:cNvPr id="0" name=""/>
        <dsp:cNvSpPr/>
      </dsp:nvSpPr>
      <dsp:spPr>
        <a:xfrm>
          <a:off x="3511331" y="0"/>
          <a:ext cx="1462682" cy="533400"/>
        </a:xfrm>
        <a:prstGeom prst="chevron">
          <a:avLst/>
        </a:prstGeom>
        <a:solidFill>
          <a:schemeClr val="accent6">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Transportation</a:t>
          </a:r>
        </a:p>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Provider</a:t>
          </a:r>
        </a:p>
      </dsp:txBody>
      <dsp:txXfrm>
        <a:off x="3778031" y="0"/>
        <a:ext cx="929282" cy="533400"/>
      </dsp:txXfrm>
    </dsp:sp>
    <dsp:sp modelId="{F2100131-F10A-4D18-9FD1-81BA048BB5AF}">
      <dsp:nvSpPr>
        <dsp:cNvPr id="0" name=""/>
        <dsp:cNvSpPr/>
      </dsp:nvSpPr>
      <dsp:spPr>
        <a:xfrm>
          <a:off x="4681477" y="0"/>
          <a:ext cx="1462682" cy="533400"/>
        </a:xfrm>
        <a:prstGeom prst="chevron">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Distributor</a:t>
          </a:r>
        </a:p>
      </dsp:txBody>
      <dsp:txXfrm>
        <a:off x="4948177" y="0"/>
        <a:ext cx="929282" cy="533400"/>
      </dsp:txXfrm>
    </dsp:sp>
    <dsp:sp modelId="{3CF2F212-659C-42FF-868E-92E9DE6D3F9A}">
      <dsp:nvSpPr>
        <dsp:cNvPr id="0" name=""/>
        <dsp:cNvSpPr/>
      </dsp:nvSpPr>
      <dsp:spPr>
        <a:xfrm>
          <a:off x="5851624" y="0"/>
          <a:ext cx="1462682" cy="533400"/>
        </a:xfrm>
        <a:prstGeom prst="chevron">
          <a:avLst/>
        </a:prstGeom>
        <a:solidFill>
          <a:schemeClr val="accent2">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pitchFamily="34" charset="0"/>
              <a:cs typeface="Arial" pitchFamily="34" charset="0"/>
            </a:rPr>
            <a:t>End User/ Buyer</a:t>
          </a:r>
        </a:p>
      </dsp:txBody>
      <dsp:txXfrm>
        <a:off x="6118324" y="0"/>
        <a:ext cx="929282" cy="533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A380-E060-4462-A257-B1165C0687B5}">
      <dsp:nvSpPr>
        <dsp:cNvPr id="0" name=""/>
        <dsp:cNvSpPr/>
      </dsp:nvSpPr>
      <dsp:spPr>
        <a:xfrm>
          <a:off x="725" y="0"/>
          <a:ext cx="1414797" cy="533400"/>
        </a:xfrm>
        <a:prstGeom prst="homePlate">
          <a:avLst/>
        </a:prstGeom>
        <a:solidFill>
          <a:srgbClr val="00B05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Grain Company (Country)</a:t>
          </a:r>
        </a:p>
      </dsp:txBody>
      <dsp:txXfrm>
        <a:off x="725" y="0"/>
        <a:ext cx="1281447" cy="533400"/>
      </dsp:txXfrm>
    </dsp:sp>
    <dsp:sp modelId="{613270C9-4313-4448-B0D0-2E5DE630EEC3}">
      <dsp:nvSpPr>
        <dsp:cNvPr id="0" name=""/>
        <dsp:cNvSpPr/>
      </dsp:nvSpPr>
      <dsp:spPr>
        <a:xfrm>
          <a:off x="1132563" y="0"/>
          <a:ext cx="1414797" cy="533400"/>
        </a:xfrm>
        <a:prstGeom prst="chevron">
          <a:avLst/>
        </a:prstGeom>
        <a:solidFill>
          <a:schemeClr val="tx1">
            <a:lumMod val="65000"/>
            <a:lumOff val="3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Railway</a:t>
          </a:r>
        </a:p>
      </dsp:txBody>
      <dsp:txXfrm>
        <a:off x="1399263" y="0"/>
        <a:ext cx="881397" cy="533400"/>
      </dsp:txXfrm>
    </dsp:sp>
    <dsp:sp modelId="{F2100131-F10A-4D18-9FD1-81BA048BB5AF}">
      <dsp:nvSpPr>
        <dsp:cNvPr id="0" name=""/>
        <dsp:cNvSpPr/>
      </dsp:nvSpPr>
      <dsp:spPr>
        <a:xfrm>
          <a:off x="2264401" y="0"/>
          <a:ext cx="1414797" cy="533400"/>
        </a:xfrm>
        <a:prstGeom prst="chevron">
          <a:avLst/>
        </a:prstGeom>
        <a:solidFill>
          <a:schemeClr val="accent3">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Port Terminal</a:t>
          </a:r>
        </a:p>
      </dsp:txBody>
      <dsp:txXfrm>
        <a:off x="2531101" y="0"/>
        <a:ext cx="881397" cy="533400"/>
      </dsp:txXfrm>
    </dsp:sp>
    <dsp:sp modelId="{8CD9D5A6-B1C1-4E69-999C-315FEFA7E739}">
      <dsp:nvSpPr>
        <dsp:cNvPr id="0" name=""/>
        <dsp:cNvSpPr/>
      </dsp:nvSpPr>
      <dsp:spPr>
        <a:xfrm>
          <a:off x="3396239" y="0"/>
          <a:ext cx="1414797" cy="533400"/>
        </a:xfrm>
        <a:prstGeom prst="chevron">
          <a:avLst/>
        </a:prstGeom>
        <a:solidFill>
          <a:srgbClr val="00B0F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Shipping Line</a:t>
          </a:r>
        </a:p>
      </dsp:txBody>
      <dsp:txXfrm>
        <a:off x="3662939" y="0"/>
        <a:ext cx="881397" cy="533400"/>
      </dsp:txXfrm>
    </dsp:sp>
    <dsp:sp modelId="{3CF2F212-659C-42FF-868E-92E9DE6D3F9A}">
      <dsp:nvSpPr>
        <dsp:cNvPr id="0" name=""/>
        <dsp:cNvSpPr/>
      </dsp:nvSpPr>
      <dsp:spPr>
        <a:xfrm>
          <a:off x="4528077" y="0"/>
          <a:ext cx="1414797" cy="533400"/>
        </a:xfrm>
        <a:prstGeom prst="chevron">
          <a:avLst/>
        </a:prstGeom>
        <a:solidFill>
          <a:schemeClr val="accent2">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End User/ Buyer</a:t>
          </a:r>
        </a:p>
      </dsp:txBody>
      <dsp:txXfrm>
        <a:off x="4794777" y="0"/>
        <a:ext cx="881397" cy="533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A380-E060-4462-A257-B1165C0687B5}">
      <dsp:nvSpPr>
        <dsp:cNvPr id="0" name=""/>
        <dsp:cNvSpPr/>
      </dsp:nvSpPr>
      <dsp:spPr>
        <a:xfrm>
          <a:off x="633" y="0"/>
          <a:ext cx="1087809" cy="533400"/>
        </a:xfrm>
        <a:prstGeom prst="homePlate">
          <a:avLst/>
        </a:prstGeom>
        <a:solidFill>
          <a:schemeClr val="accent6"/>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Arial" pitchFamily="34" charset="0"/>
              <a:cs typeface="Arial" pitchFamily="34" charset="0"/>
            </a:rPr>
            <a:t>Producer</a:t>
          </a:r>
        </a:p>
      </dsp:txBody>
      <dsp:txXfrm>
        <a:off x="633" y="0"/>
        <a:ext cx="954459" cy="533400"/>
      </dsp:txXfrm>
    </dsp:sp>
    <dsp:sp modelId="{2A4B4C86-4636-4DBF-986A-2E9622573B22}">
      <dsp:nvSpPr>
        <dsp:cNvPr id="0" name=""/>
        <dsp:cNvSpPr/>
      </dsp:nvSpPr>
      <dsp:spPr>
        <a:xfrm>
          <a:off x="870916" y="0"/>
          <a:ext cx="1262049" cy="533400"/>
        </a:xfrm>
        <a:prstGeom prst="chevron">
          <a:avLst/>
        </a:prstGeom>
        <a:solidFill>
          <a:schemeClr val="bg2">
            <a:lumMod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itchFamily="34" charset="0"/>
              <a:cs typeface="Arial" pitchFamily="34" charset="0"/>
            </a:rPr>
            <a:t>(Truck (Owned or hired)</a:t>
          </a:r>
        </a:p>
      </dsp:txBody>
      <dsp:txXfrm>
        <a:off x="1137616" y="0"/>
        <a:ext cx="728649" cy="533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78F0-8656-4766-BB67-F6E59B9693A9}">
      <dsp:nvSpPr>
        <dsp:cNvPr id="0" name=""/>
        <dsp:cNvSpPr/>
      </dsp:nvSpPr>
      <dsp:spPr>
        <a:xfrm rot="5400000">
          <a:off x="4876336" y="-1849108"/>
          <a:ext cx="1439582" cy="5266944"/>
        </a:xfrm>
        <a:prstGeom prst="round2Same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Brazil: 100 – 150 miles (Truck 90% ++)</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Australia: 150 – 250 miles (Truck 50%/ Rail 50%)</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United States: 350 - 600 miles (Rail 60%+, Truck –Barge)</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Canada: 790 – 1,150 miles (Rail 95%, Truck 5%)</a:t>
          </a:r>
        </a:p>
      </dsp:txBody>
      <dsp:txXfrm rot="-5400000">
        <a:off x="2962656" y="134847"/>
        <a:ext cx="5196669" cy="1299032"/>
      </dsp:txXfrm>
    </dsp:sp>
    <dsp:sp modelId="{B8463E3F-E5D6-4E90-BA8F-629F50F392DF}">
      <dsp:nvSpPr>
        <dsp:cNvPr id="0" name=""/>
        <dsp:cNvSpPr/>
      </dsp:nvSpPr>
      <dsp:spPr>
        <a:xfrm>
          <a:off x="0" y="1645"/>
          <a:ext cx="2962656" cy="1565436"/>
        </a:xfrm>
        <a:prstGeom prst="roundRect">
          <a:avLst/>
        </a:prstGeom>
        <a:blipFill rotWithShape="0">
          <a:blip xmlns:r="http://schemas.openxmlformats.org/officeDocument/2006/relationships" r:embed="rId1"/>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solidFill>
              <a:latin typeface="Arial" pitchFamily="34" charset="0"/>
              <a:cs typeface="Arial" pitchFamily="34" charset="0"/>
            </a:rPr>
            <a:t>Length of haul to port of export</a:t>
          </a:r>
        </a:p>
      </dsp:txBody>
      <dsp:txXfrm>
        <a:off x="76418" y="78063"/>
        <a:ext cx="2809820" cy="1412600"/>
      </dsp:txXfrm>
    </dsp:sp>
    <dsp:sp modelId="{B13C45C4-402E-44A9-9E29-54F75C9C6041}">
      <dsp:nvSpPr>
        <dsp:cNvPr id="0" name=""/>
        <dsp:cNvSpPr/>
      </dsp:nvSpPr>
      <dsp:spPr>
        <a:xfrm rot="5400000">
          <a:off x="4955396" y="-228993"/>
          <a:ext cx="1281462" cy="5266944"/>
        </a:xfrm>
        <a:prstGeom prst="round2Same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Brazil: 39% (74 M of 187 M)</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Australia: 23% (17 M of 74 M)</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United States: 16% (82 M of 500 M) </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Canada: 55% (52 M of 95 M)</a:t>
          </a:r>
        </a:p>
        <a:p>
          <a:pPr marL="114300" lvl="2" indent="-57150" algn="l" defTabSz="466725" rtl="0">
            <a:lnSpc>
              <a:spcPct val="90000"/>
            </a:lnSpc>
            <a:spcBef>
              <a:spcPct val="0"/>
            </a:spcBef>
            <a:spcAft>
              <a:spcPct val="15000"/>
            </a:spcAft>
            <a:buChar char="•"/>
          </a:pPr>
          <a:r>
            <a:rPr lang="en-US" sz="1050" i="1" kern="1200" dirty="0">
              <a:latin typeface="Arial" pitchFamily="34" charset="0"/>
              <a:cs typeface="Arial" pitchFamily="34" charset="0"/>
            </a:rPr>
            <a:t>Covers all field crops exported against total grains production)</a:t>
          </a:r>
          <a:endParaRPr lang="en-US" sz="1200" kern="1200" dirty="0">
            <a:latin typeface="Arial" pitchFamily="34" charset="0"/>
            <a:cs typeface="Arial" pitchFamily="34" charset="0"/>
          </a:endParaRPr>
        </a:p>
      </dsp:txBody>
      <dsp:txXfrm rot="-5400000">
        <a:off x="2962655" y="1826304"/>
        <a:ext cx="5204388" cy="1156350"/>
      </dsp:txXfrm>
    </dsp:sp>
    <dsp:sp modelId="{058F43FB-014B-4906-B99A-738E55987171}">
      <dsp:nvSpPr>
        <dsp:cNvPr id="0" name=""/>
        <dsp:cNvSpPr/>
      </dsp:nvSpPr>
      <dsp:spPr>
        <a:xfrm>
          <a:off x="0" y="1680452"/>
          <a:ext cx="2962656" cy="1448053"/>
        </a:xfrm>
        <a:prstGeom prst="roundRect">
          <a:avLst/>
        </a:prstGeom>
        <a:blipFill rotWithShape="0">
          <a:blip xmlns:r="http://schemas.openxmlformats.org/officeDocument/2006/relationships" r:embed="rId2"/>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solidFill>
              <a:latin typeface="Arial" pitchFamily="34" charset="0"/>
              <a:cs typeface="Arial" pitchFamily="34" charset="0"/>
            </a:rPr>
            <a:t>Agriculture dependency on Exports (% of Crop Exported)</a:t>
          </a:r>
        </a:p>
      </dsp:txBody>
      <dsp:txXfrm>
        <a:off x="70688" y="1751140"/>
        <a:ext cx="2821280" cy="1306677"/>
      </dsp:txXfrm>
    </dsp:sp>
    <dsp:sp modelId="{568B67F1-6C8B-48FC-87D7-B2DE20A95A9E}">
      <dsp:nvSpPr>
        <dsp:cNvPr id="0" name=""/>
        <dsp:cNvSpPr/>
      </dsp:nvSpPr>
      <dsp:spPr>
        <a:xfrm rot="5400000">
          <a:off x="5022402" y="1249624"/>
          <a:ext cx="1147450" cy="5266944"/>
        </a:xfrm>
        <a:prstGeom prst="round2Same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Climate</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Distance to market (ocean)</a:t>
          </a:r>
        </a:p>
        <a:p>
          <a:pPr marL="114300" lvl="1" indent="-114300" algn="l" defTabSz="533400" rtl="0">
            <a:lnSpc>
              <a:spcPct val="90000"/>
            </a:lnSpc>
            <a:spcBef>
              <a:spcPct val="0"/>
            </a:spcBef>
            <a:spcAft>
              <a:spcPct val="15000"/>
            </a:spcAft>
            <a:buChar char="•"/>
          </a:pPr>
          <a:r>
            <a:rPr lang="en-US" sz="1200" kern="1200" dirty="0">
              <a:latin typeface="Arial" pitchFamily="34" charset="0"/>
              <a:cs typeface="Arial" pitchFamily="34" charset="0"/>
            </a:rPr>
            <a:t>Relative market position (size)</a:t>
          </a:r>
        </a:p>
        <a:p>
          <a:pPr marL="114300" lvl="1" indent="-114300" algn="l" defTabSz="533400" rtl="0">
            <a:lnSpc>
              <a:spcPct val="90000"/>
            </a:lnSpc>
            <a:spcBef>
              <a:spcPct val="0"/>
            </a:spcBef>
            <a:spcAft>
              <a:spcPct val="15000"/>
            </a:spcAft>
            <a:buChar char="•"/>
          </a:pPr>
          <a:endParaRPr lang="en-US" sz="1200" kern="1200" dirty="0">
            <a:latin typeface="Arial" pitchFamily="34" charset="0"/>
            <a:cs typeface="Arial" pitchFamily="34" charset="0"/>
          </a:endParaRPr>
        </a:p>
      </dsp:txBody>
      <dsp:txXfrm rot="-5400000">
        <a:off x="2962655" y="3365385"/>
        <a:ext cx="5210930" cy="1035422"/>
      </dsp:txXfrm>
    </dsp:sp>
    <dsp:sp modelId="{A03EABAF-B036-495B-B638-7E9D314A794F}">
      <dsp:nvSpPr>
        <dsp:cNvPr id="0" name=""/>
        <dsp:cNvSpPr/>
      </dsp:nvSpPr>
      <dsp:spPr>
        <a:xfrm>
          <a:off x="0" y="3241875"/>
          <a:ext cx="2962656" cy="1282442"/>
        </a:xfrm>
        <a:prstGeom prst="roundRect">
          <a:avLst/>
        </a:prstGeom>
        <a:blipFill rotWithShape="0">
          <a:blip xmlns:r="http://schemas.openxmlformats.org/officeDocument/2006/relationships" r:embed="rId3"/>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solidFill>
              <a:latin typeface="Arial" pitchFamily="34" charset="0"/>
              <a:cs typeface="Arial" pitchFamily="34" charset="0"/>
            </a:rPr>
            <a:t>Other Issues</a:t>
          </a:r>
        </a:p>
      </dsp:txBody>
      <dsp:txXfrm>
        <a:off x="62604" y="3304479"/>
        <a:ext cx="2837448" cy="11572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0.9537</cdr:x>
      <cdr:y>0.05148</cdr:y>
    </cdr:from>
    <cdr:to>
      <cdr:x>1</cdr:x>
      <cdr:y>0.72065</cdr:y>
    </cdr:to>
    <cdr:sp macro="" textlink="">
      <cdr:nvSpPr>
        <cdr:cNvPr id="2" name="TextBox 1">
          <a:extLst xmlns:a="http://schemas.openxmlformats.org/drawingml/2006/main">
            <a:ext uri="{FF2B5EF4-FFF2-40B4-BE49-F238E27FC236}">
              <a16:creationId xmlns:a16="http://schemas.microsoft.com/office/drawing/2014/main" id="{A3F7A230-28E8-4D14-A84A-5FBB169D23CA}"/>
            </a:ext>
          </a:extLst>
        </cdr:cNvPr>
        <cdr:cNvSpPr txBox="1"/>
      </cdr:nvSpPr>
      <cdr:spPr>
        <a:xfrm xmlns:a="http://schemas.openxmlformats.org/drawingml/2006/main">
          <a:off x="8240850" y="229810"/>
          <a:ext cx="400110" cy="2987528"/>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CA" sz="1400" b="1" dirty="0">
              <a:latin typeface="Arial" panose="020B0604020202020204" pitchFamily="34" charset="0"/>
              <a:cs typeface="Arial" panose="020B0604020202020204" pitchFamily="34" charset="0"/>
            </a:rPr>
            <a:t>Storage Capacity (000’s tonnes)</a:t>
          </a:r>
        </a:p>
      </cdr:txBody>
    </cdr:sp>
  </cdr:relSizeAnchor>
  <cdr:relSizeAnchor xmlns:cdr="http://schemas.openxmlformats.org/drawingml/2006/chartDrawing">
    <cdr:from>
      <cdr:x>0.68384</cdr:x>
      <cdr:y>0.27419</cdr:y>
    </cdr:from>
    <cdr:to>
      <cdr:x>0.68384</cdr:x>
      <cdr:y>0.75806</cdr:y>
    </cdr:to>
    <cdr:cxnSp macro="">
      <cdr:nvCxnSpPr>
        <cdr:cNvPr id="4" name="Straight Connector 3">
          <a:extLst xmlns:a="http://schemas.openxmlformats.org/drawingml/2006/main">
            <a:ext uri="{FF2B5EF4-FFF2-40B4-BE49-F238E27FC236}">
              <a16:creationId xmlns:a16="http://schemas.microsoft.com/office/drawing/2014/main" id="{4E8CBFB8-C358-40E3-8294-8626EEFE1204}"/>
            </a:ext>
          </a:extLst>
        </cdr:cNvPr>
        <cdr:cNvCxnSpPr/>
      </cdr:nvCxnSpPr>
      <cdr:spPr>
        <a:xfrm xmlns:a="http://schemas.openxmlformats.org/drawingml/2006/main" flipV="1">
          <a:off x="5908994" y="1224136"/>
          <a:ext cx="0" cy="2160240"/>
        </a:xfrm>
        <a:prstGeom xmlns:a="http://schemas.openxmlformats.org/drawingml/2006/main" prst="line">
          <a:avLst/>
        </a:prstGeom>
        <a:ln xmlns:a="http://schemas.openxmlformats.org/drawingml/2006/main" w="22225">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0.67569</cdr:x>
      <cdr:y>0</cdr:y>
    </cdr:from>
    <cdr:to>
      <cdr:x>0.94843</cdr:x>
      <cdr:y>0.10468</cdr:y>
    </cdr:to>
    <cdr:sp macro="" textlink="">
      <cdr:nvSpPr>
        <cdr:cNvPr id="2" name="TextBox 1">
          <a:extLst xmlns:a="http://schemas.openxmlformats.org/drawingml/2006/main">
            <a:ext uri="{FF2B5EF4-FFF2-40B4-BE49-F238E27FC236}">
              <a16:creationId xmlns:a16="http://schemas.microsoft.com/office/drawing/2014/main" id="{AC3E8CB1-945B-4688-A437-D38DBA75E95B}"/>
            </a:ext>
          </a:extLst>
        </cdr:cNvPr>
        <cdr:cNvSpPr txBox="1"/>
      </cdr:nvSpPr>
      <cdr:spPr>
        <a:xfrm xmlns:a="http://schemas.openxmlformats.org/drawingml/2006/main">
          <a:off x="5526315" y="0"/>
          <a:ext cx="2230734" cy="5024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100" dirty="0">
              <a:latin typeface="Arial" panose="020B0604020202020204" pitchFamily="34" charset="0"/>
              <a:cs typeface="Arial" panose="020B0604020202020204" pitchFamily="34" charset="0"/>
            </a:rPr>
            <a:t>Forecast 1 = 2.5% Annual Growth</a:t>
          </a:r>
        </a:p>
        <a:p xmlns:a="http://schemas.openxmlformats.org/drawingml/2006/main">
          <a:r>
            <a:rPr lang="en-CA" dirty="0">
              <a:latin typeface="Arial" panose="020B0604020202020204" pitchFamily="34" charset="0"/>
              <a:cs typeface="Arial" panose="020B0604020202020204" pitchFamily="34" charset="0"/>
            </a:rPr>
            <a:t>Forecast 2 = 1% Annual Growth</a:t>
          </a:r>
          <a:endParaRPr lang="en-CA" sz="11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0.40908</cdr:x>
      <cdr:y>0.17813</cdr:y>
    </cdr:from>
    <cdr:to>
      <cdr:x>0.65009</cdr:x>
      <cdr:y>0.22419</cdr:y>
    </cdr:to>
    <cdr:sp macro="" textlink="">
      <cdr:nvSpPr>
        <cdr:cNvPr id="3" name="TextBox 2">
          <a:extLst xmlns:a="http://schemas.openxmlformats.org/drawingml/2006/main">
            <a:ext uri="{FF2B5EF4-FFF2-40B4-BE49-F238E27FC236}">
              <a16:creationId xmlns:a16="http://schemas.microsoft.com/office/drawing/2014/main" id="{4555FF18-852C-4072-80D5-81B323553AF0}"/>
            </a:ext>
          </a:extLst>
        </cdr:cNvPr>
        <cdr:cNvSpPr txBox="1"/>
      </cdr:nvSpPr>
      <cdr:spPr>
        <a:xfrm xmlns:a="http://schemas.openxmlformats.org/drawingml/2006/main">
          <a:off x="3345822" y="792089"/>
          <a:ext cx="1971172" cy="2048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100" dirty="0">
              <a:latin typeface="Arial" panose="020B0604020202020204" pitchFamily="34" charset="0"/>
              <a:cs typeface="Arial" panose="020B0604020202020204" pitchFamily="34" charset="0"/>
            </a:rPr>
            <a:t>Average of 3% Annual Growth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3097" tIns="46549" rIns="93097" bIns="4654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43" y="0"/>
            <a:ext cx="3038475" cy="465138"/>
          </a:xfrm>
          <a:prstGeom prst="rect">
            <a:avLst/>
          </a:prstGeom>
        </p:spPr>
        <p:txBody>
          <a:bodyPr vert="horz" lIns="93097" tIns="46549" rIns="93097" bIns="46549" rtlCol="0"/>
          <a:lstStyle>
            <a:lvl1pPr algn="r" fontAlgn="auto">
              <a:spcBef>
                <a:spcPts val="0"/>
              </a:spcBef>
              <a:spcAft>
                <a:spcPts val="0"/>
              </a:spcAft>
              <a:defRPr sz="1200">
                <a:latin typeface="+mn-lt"/>
                <a:cs typeface="+mn-cs"/>
              </a:defRPr>
            </a:lvl1pPr>
          </a:lstStyle>
          <a:p>
            <a:pPr>
              <a:defRPr/>
            </a:pPr>
            <a:fld id="{3CB72E75-AE05-4A85-ABC6-07ED33D8022A}" type="datetimeFigureOut">
              <a:rPr lang="en-US"/>
              <a:pPr>
                <a:defRPr/>
              </a:pPr>
              <a:t>1/8/2019</a:t>
            </a:fld>
            <a:endParaRPr lang="en-US"/>
          </a:p>
        </p:txBody>
      </p:sp>
      <p:sp>
        <p:nvSpPr>
          <p:cNvPr id="4" name="Footer Placeholder 3"/>
          <p:cNvSpPr>
            <a:spLocks noGrp="1"/>
          </p:cNvSpPr>
          <p:nvPr>
            <p:ph type="ftr" sz="quarter" idx="2"/>
          </p:nvPr>
        </p:nvSpPr>
        <p:spPr>
          <a:xfrm>
            <a:off x="5" y="8829675"/>
            <a:ext cx="3038475" cy="465138"/>
          </a:xfrm>
          <a:prstGeom prst="rect">
            <a:avLst/>
          </a:prstGeom>
        </p:spPr>
        <p:txBody>
          <a:bodyPr vert="horz" lIns="93097" tIns="46549" rIns="93097" bIns="4654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43" y="8829675"/>
            <a:ext cx="3038475" cy="465138"/>
          </a:xfrm>
          <a:prstGeom prst="rect">
            <a:avLst/>
          </a:prstGeom>
        </p:spPr>
        <p:txBody>
          <a:bodyPr vert="horz" lIns="93097" tIns="46549" rIns="93097" bIns="46549" rtlCol="0" anchor="b"/>
          <a:lstStyle>
            <a:lvl1pPr algn="r" fontAlgn="auto">
              <a:spcBef>
                <a:spcPts val="0"/>
              </a:spcBef>
              <a:spcAft>
                <a:spcPts val="0"/>
              </a:spcAft>
              <a:defRPr sz="1200">
                <a:latin typeface="+mn-lt"/>
                <a:cs typeface="+mn-cs"/>
              </a:defRPr>
            </a:lvl1pPr>
          </a:lstStyle>
          <a:p>
            <a:pPr>
              <a:defRPr/>
            </a:pPr>
            <a:fld id="{41B5D1EB-46CB-4B1A-8E94-142057003F2C}" type="slidenum">
              <a:rPr lang="en-US"/>
              <a:pPr>
                <a:defRPr/>
              </a:pPr>
              <a:t>‹#›</a:t>
            </a:fld>
            <a:endParaRPr lang="en-US"/>
          </a:p>
        </p:txBody>
      </p:sp>
    </p:spTree>
    <p:extLst>
      <p:ext uri="{BB962C8B-B14F-4D97-AF65-F5344CB8AC3E}">
        <p14:creationId xmlns:p14="http://schemas.microsoft.com/office/powerpoint/2010/main" val="4087443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3097" tIns="46549" rIns="93097" bIns="4654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43" y="0"/>
            <a:ext cx="3038475" cy="465138"/>
          </a:xfrm>
          <a:prstGeom prst="rect">
            <a:avLst/>
          </a:prstGeom>
        </p:spPr>
        <p:txBody>
          <a:bodyPr vert="horz" lIns="93097" tIns="46549" rIns="93097" bIns="46549" rtlCol="0"/>
          <a:lstStyle>
            <a:lvl1pPr algn="r" fontAlgn="auto">
              <a:spcBef>
                <a:spcPts val="0"/>
              </a:spcBef>
              <a:spcAft>
                <a:spcPts val="0"/>
              </a:spcAft>
              <a:defRPr sz="1200">
                <a:latin typeface="+mn-lt"/>
                <a:cs typeface="+mn-cs"/>
              </a:defRPr>
            </a:lvl1pPr>
          </a:lstStyle>
          <a:p>
            <a:pPr>
              <a:defRPr/>
            </a:pPr>
            <a:fld id="{821B07C2-8DE3-4730-9C48-5111D55F2E06}" type="datetimeFigureOut">
              <a:rPr lang="en-US"/>
              <a:pPr>
                <a:defRPr/>
              </a:pPr>
              <a:t>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097" tIns="46549" rIns="93097" bIns="46549" rtlCol="0" anchor="ctr"/>
          <a:lstStyle/>
          <a:p>
            <a:pPr lvl="0"/>
            <a:endParaRPr lang="en-US" noProof="0"/>
          </a:p>
        </p:txBody>
      </p:sp>
      <p:sp>
        <p:nvSpPr>
          <p:cNvPr id="5" name="Notes Placeholder 4"/>
          <p:cNvSpPr>
            <a:spLocks noGrp="1"/>
          </p:cNvSpPr>
          <p:nvPr>
            <p:ph type="body" sz="quarter" idx="3"/>
          </p:nvPr>
        </p:nvSpPr>
        <p:spPr>
          <a:xfrm>
            <a:off x="701680" y="4416430"/>
            <a:ext cx="5607050" cy="4183063"/>
          </a:xfrm>
          <a:prstGeom prst="rect">
            <a:avLst/>
          </a:prstGeom>
        </p:spPr>
        <p:txBody>
          <a:bodyPr vert="horz" lIns="93097" tIns="46549" rIns="93097" bIns="4654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8829675"/>
            <a:ext cx="3038475" cy="465138"/>
          </a:xfrm>
          <a:prstGeom prst="rect">
            <a:avLst/>
          </a:prstGeom>
        </p:spPr>
        <p:txBody>
          <a:bodyPr vert="horz" lIns="93097" tIns="46549" rIns="93097" bIns="4654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43" y="8829675"/>
            <a:ext cx="3038475" cy="465138"/>
          </a:xfrm>
          <a:prstGeom prst="rect">
            <a:avLst/>
          </a:prstGeom>
        </p:spPr>
        <p:txBody>
          <a:bodyPr vert="horz" lIns="93097" tIns="46549" rIns="93097" bIns="46549" rtlCol="0" anchor="b"/>
          <a:lstStyle>
            <a:lvl1pPr algn="r" fontAlgn="auto">
              <a:spcBef>
                <a:spcPts val="0"/>
              </a:spcBef>
              <a:spcAft>
                <a:spcPts val="0"/>
              </a:spcAft>
              <a:defRPr sz="1200">
                <a:latin typeface="+mn-lt"/>
                <a:cs typeface="+mn-cs"/>
              </a:defRPr>
            </a:lvl1pPr>
          </a:lstStyle>
          <a:p>
            <a:pPr>
              <a:defRPr/>
            </a:pPr>
            <a:fld id="{44FB7894-860A-4F39-A0BF-80501AD3F272}" type="slidenum">
              <a:rPr lang="en-US"/>
              <a:pPr>
                <a:defRPr/>
              </a:pPr>
              <a:t>‹#›</a:t>
            </a:fld>
            <a:endParaRPr lang="en-US"/>
          </a:p>
        </p:txBody>
      </p:sp>
    </p:spTree>
    <p:extLst>
      <p:ext uri="{BB962C8B-B14F-4D97-AF65-F5344CB8AC3E}">
        <p14:creationId xmlns:p14="http://schemas.microsoft.com/office/powerpoint/2010/main" val="3204154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4DAEA7-91FA-4333-996C-97B98EE253F2}" type="slidenum">
              <a:rPr lang="en-US"/>
              <a:pPr fontAlgn="base">
                <a:spcBef>
                  <a:spcPct val="0"/>
                </a:spcBef>
                <a:spcAft>
                  <a:spcPct val="0"/>
                </a:spcAft>
                <a:defRPr/>
              </a:pPr>
              <a:t>1</a:t>
            </a:fld>
            <a:endParaRPr lang="en-US" dirty="0"/>
          </a:p>
        </p:txBody>
      </p:sp>
    </p:spTree>
    <p:extLst>
      <p:ext uri="{BB962C8B-B14F-4D97-AF65-F5344CB8AC3E}">
        <p14:creationId xmlns:p14="http://schemas.microsoft.com/office/powerpoint/2010/main" val="280343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scenarios here</a:t>
            </a:r>
          </a:p>
          <a:p>
            <a:r>
              <a:rPr lang="en-CA" dirty="0"/>
              <a:t> - While average growth over the last 10 years has been about 3%, I went 2.5% and 1%, which is what the 30 year average is</a:t>
            </a:r>
          </a:p>
          <a:p>
            <a:endParaRPr lang="en-CA" dirty="0"/>
          </a:p>
          <a:p>
            <a:r>
              <a:rPr lang="en-CA" dirty="0"/>
              <a:t> - Essentially it suggests that by 2030 we’ll be at between 90 and 100 MMT annually of grain supply</a:t>
            </a:r>
          </a:p>
        </p:txBody>
      </p:sp>
      <p:sp>
        <p:nvSpPr>
          <p:cNvPr id="4" name="Slide Number Placeholder 3"/>
          <p:cNvSpPr>
            <a:spLocks noGrp="1"/>
          </p:cNvSpPr>
          <p:nvPr>
            <p:ph type="sldNum" sz="quarter" idx="5"/>
          </p:nvPr>
        </p:nvSpPr>
        <p:spPr/>
        <p:txBody>
          <a:bodyPr/>
          <a:lstStyle/>
          <a:p>
            <a:fld id="{6879EF3C-6BC1-4D7E-BD6C-39ABAE5AAB5A}" type="slidenum">
              <a:rPr lang="en-CA" smtClean="0"/>
              <a:t>37</a:t>
            </a:fld>
            <a:endParaRPr lang="en-CA"/>
          </a:p>
        </p:txBody>
      </p:sp>
    </p:spTree>
    <p:extLst>
      <p:ext uri="{BB962C8B-B14F-4D97-AF65-F5344CB8AC3E}">
        <p14:creationId xmlns:p14="http://schemas.microsoft.com/office/powerpoint/2010/main" val="167892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2400" dirty="0"/>
              <a:t>Reforms recommended following review in 1998-99</a:t>
            </a:r>
          </a:p>
          <a:p>
            <a:pPr lvl="1"/>
            <a:r>
              <a:rPr lang="en-US" sz="1900" dirty="0"/>
              <a:t>Replace rate scale with Maximum Revenue Entitlement (MRE)  </a:t>
            </a:r>
          </a:p>
          <a:p>
            <a:pPr lvl="1"/>
            <a:r>
              <a:rPr lang="en-US" sz="1900" dirty="0"/>
              <a:t>Introduce more commercial mechanisms for car allocation</a:t>
            </a:r>
          </a:p>
          <a:p>
            <a:pPr lvl="1"/>
            <a:r>
              <a:rPr lang="en-US" sz="1900" dirty="0"/>
              <a:t>Retain an independent third party to report on GHTS activity</a:t>
            </a:r>
          </a:p>
          <a:p>
            <a:r>
              <a:rPr lang="en-US" sz="2400" dirty="0"/>
              <a:t>Quorum awarded “Grain Monitoring” contract in 2001</a:t>
            </a:r>
          </a:p>
          <a:p>
            <a:pPr lvl="1"/>
            <a:r>
              <a:rPr lang="en-US" sz="1900" dirty="0"/>
              <a:t>Transportation and logistics consulting firm</a:t>
            </a:r>
          </a:p>
          <a:p>
            <a:pPr lvl="2"/>
            <a:r>
              <a:rPr lang="en-US" sz="1700" dirty="0"/>
              <a:t>Focused on surface transportation: road, rail and marine</a:t>
            </a:r>
          </a:p>
          <a:p>
            <a:pPr lvl="2"/>
            <a:r>
              <a:rPr lang="en-US" sz="1700" dirty="0"/>
              <a:t> Bulk and non-bulk commodities</a:t>
            </a:r>
          </a:p>
          <a:p>
            <a:pPr lvl="2"/>
            <a:r>
              <a:rPr lang="en-US" sz="1700" dirty="0"/>
              <a:t>Experienced in database management</a:t>
            </a:r>
          </a:p>
          <a:p>
            <a:pPr lvl="1"/>
            <a:r>
              <a:rPr lang="en-US" sz="1900" dirty="0"/>
              <a:t>Contract renewed several times, most recently in 2017 </a:t>
            </a:r>
          </a:p>
          <a:p>
            <a:endParaRPr lang="en-US" dirty="0"/>
          </a:p>
        </p:txBody>
      </p:sp>
      <p:sp>
        <p:nvSpPr>
          <p:cNvPr id="4" name="Slide Number Placeholder 3"/>
          <p:cNvSpPr>
            <a:spLocks noGrp="1"/>
          </p:cNvSpPr>
          <p:nvPr>
            <p:ph type="sldNum" sz="quarter" idx="10"/>
          </p:nvPr>
        </p:nvSpPr>
        <p:spPr/>
        <p:txBody>
          <a:bodyPr/>
          <a:lstStyle/>
          <a:p>
            <a:pPr>
              <a:defRPr/>
            </a:pPr>
            <a:fld id="{44FB7894-860A-4F39-A0BF-80501AD3F272}" type="slidenum">
              <a:rPr lang="en-US" smtClean="0"/>
              <a:pPr>
                <a:defRPr/>
              </a:pPr>
              <a:t>4</a:t>
            </a:fld>
            <a:endParaRPr lang="en-US"/>
          </a:p>
        </p:txBody>
      </p:sp>
    </p:spTree>
    <p:extLst>
      <p:ext uri="{BB962C8B-B14F-4D97-AF65-F5344CB8AC3E}">
        <p14:creationId xmlns:p14="http://schemas.microsoft.com/office/powerpoint/2010/main" val="177665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Slow to respond to changing circumstances</a:t>
            </a:r>
          </a:p>
          <a:p>
            <a:pPr lvl="1"/>
            <a:r>
              <a:rPr lang="en-CA" dirty="0"/>
              <a:t>Ignored wider economic and competitive realities</a:t>
            </a:r>
          </a:p>
          <a:p>
            <a:pPr lvl="1"/>
            <a:r>
              <a:rPr lang="en-CA" dirty="0"/>
              <a:t>North American railways in financial distress by </a:t>
            </a:r>
            <a:r>
              <a:rPr lang="en-CA" dirty="0" err="1"/>
              <a:t>1950s</a:t>
            </a:r>
            <a:endParaRPr lang="en-CA" dirty="0"/>
          </a:p>
          <a:p>
            <a:r>
              <a:rPr lang="en-CA" dirty="0"/>
              <a:t> Crisis of the </a:t>
            </a:r>
            <a:r>
              <a:rPr lang="en-CA" dirty="0" err="1"/>
              <a:t>1970s</a:t>
            </a:r>
            <a:r>
              <a:rPr lang="en-CA" dirty="0"/>
              <a:t> led to sweeping reforms</a:t>
            </a:r>
          </a:p>
          <a:p>
            <a:pPr lvl="1"/>
            <a:r>
              <a:rPr lang="en-CA" dirty="0"/>
              <a:t>US - Staggers Act (1980) </a:t>
            </a:r>
          </a:p>
          <a:p>
            <a:pPr lvl="2"/>
            <a:r>
              <a:rPr lang="en-CA" dirty="0"/>
              <a:t>Permitted mergers, line abandonments and service cuts</a:t>
            </a:r>
          </a:p>
          <a:p>
            <a:pPr lvl="2"/>
            <a:r>
              <a:rPr lang="en-CA" dirty="0"/>
              <a:t>Allowed US carriers greater commercial freedom </a:t>
            </a:r>
          </a:p>
          <a:p>
            <a:pPr lvl="2"/>
            <a:r>
              <a:rPr lang="en-CA" dirty="0"/>
              <a:t>Widely credited with restoring financial health of US carriers</a:t>
            </a:r>
          </a:p>
          <a:p>
            <a:pPr lvl="1"/>
            <a:r>
              <a:rPr lang="en-CA" dirty="0"/>
              <a:t>Canada – National Transportation Act (1987)</a:t>
            </a:r>
          </a:p>
          <a:p>
            <a:pPr lvl="2"/>
            <a:r>
              <a:rPr lang="en-CA" dirty="0"/>
              <a:t>Followed US lead in deregulating the industry</a:t>
            </a:r>
          </a:p>
          <a:p>
            <a:pPr lvl="2"/>
            <a:r>
              <a:rPr lang="en-CA" dirty="0"/>
              <a:t>Loosened further in 1996 under Canada Transportation Act</a:t>
            </a:r>
          </a:p>
        </p:txBody>
      </p:sp>
      <p:sp>
        <p:nvSpPr>
          <p:cNvPr id="4" name="Slide Number Placeholder 3"/>
          <p:cNvSpPr>
            <a:spLocks noGrp="1"/>
          </p:cNvSpPr>
          <p:nvPr>
            <p:ph type="sldNum" sz="quarter" idx="5"/>
          </p:nvPr>
        </p:nvSpPr>
        <p:spPr/>
        <p:txBody>
          <a:bodyPr/>
          <a:lstStyle/>
          <a:p>
            <a:pPr>
              <a:defRPr/>
            </a:pPr>
            <a:fld id="{44FB7894-860A-4F39-A0BF-80501AD3F272}" type="slidenum">
              <a:rPr lang="en-US" smtClean="0"/>
              <a:pPr>
                <a:defRPr/>
              </a:pPr>
              <a:t>5</a:t>
            </a:fld>
            <a:endParaRPr lang="en-US"/>
          </a:p>
        </p:txBody>
      </p:sp>
    </p:spTree>
    <p:extLst>
      <p:ext uri="{BB962C8B-B14F-4D97-AF65-F5344CB8AC3E}">
        <p14:creationId xmlns:p14="http://schemas.microsoft.com/office/powerpoint/2010/main" val="185269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FB7894-860A-4F39-A0BF-80501AD3F272}" type="slidenum">
              <a:rPr lang="en-US" smtClean="0"/>
              <a:pPr>
                <a:defRPr/>
              </a:pPr>
              <a:t>9</a:t>
            </a:fld>
            <a:endParaRPr lang="en-US"/>
          </a:p>
        </p:txBody>
      </p:sp>
    </p:spTree>
    <p:extLst>
      <p:ext uri="{BB962C8B-B14F-4D97-AF65-F5344CB8AC3E}">
        <p14:creationId xmlns:p14="http://schemas.microsoft.com/office/powerpoint/2010/main" val="358254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shifts in the market from Europe and FSU to Asia Pacific and South and Central American, the dominant gateway has become the west coast, and it is expected that will continue over the next 10 years</a:t>
            </a:r>
          </a:p>
          <a:p>
            <a:endParaRPr lang="en-CA" dirty="0"/>
          </a:p>
        </p:txBody>
      </p:sp>
      <p:sp>
        <p:nvSpPr>
          <p:cNvPr id="4" name="Slide Number Placeholder 3"/>
          <p:cNvSpPr>
            <a:spLocks noGrp="1"/>
          </p:cNvSpPr>
          <p:nvPr>
            <p:ph type="sldNum" sz="quarter" idx="5"/>
          </p:nvPr>
        </p:nvSpPr>
        <p:spPr/>
        <p:txBody>
          <a:bodyPr/>
          <a:lstStyle/>
          <a:p>
            <a:fld id="{6879EF3C-6BC1-4D7E-BD6C-39ABAE5AAB5A}" type="slidenum">
              <a:rPr lang="en-CA" smtClean="0"/>
              <a:t>10</a:t>
            </a:fld>
            <a:endParaRPr lang="en-CA"/>
          </a:p>
        </p:txBody>
      </p:sp>
    </p:spTree>
    <p:extLst>
      <p:ext uri="{BB962C8B-B14F-4D97-AF65-F5344CB8AC3E}">
        <p14:creationId xmlns:p14="http://schemas.microsoft.com/office/powerpoint/2010/main" val="295318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Part of the deal in the MRE adjustment in C-49 is that railways get credit based on a tonne capacity basis as opposed to a car for car basis (as it was prior to C-49).  For example, they can buy 8 cars they can scrap 9-10 Govt cars.  Consequently, it is not clear what the ACTUAL increase in overall capacity will be.  </a:t>
            </a:r>
          </a:p>
          <a:p>
            <a:r>
              <a:rPr lang="en-CA" dirty="0"/>
              <a:t> </a:t>
            </a:r>
          </a:p>
          <a:p>
            <a:pPr lvl="0"/>
            <a:r>
              <a:rPr lang="en-CA" dirty="0"/>
              <a:t>Further, as Wade has been pressing them and the Government on, they have held at the “Maximum Grain Supply Chain Capacity” limit of 5,500 and 4,000 (cars per week) level for about 5 years now, although the average annual increase in export volumes has been running at 3%.  I did some calculations and based on the existing car cycles at 16 days plus, they don’t have enough cars to maintain that.  (They need 14.5 days or lower).  It wasn’t a problem two years ago because they were averaging 13.5 days but the past 18 months, they only hit that level in two months.  </a:t>
            </a:r>
          </a:p>
          <a:p>
            <a:r>
              <a:rPr lang="en-CA" dirty="0"/>
              <a:t> </a:t>
            </a:r>
          </a:p>
          <a:p>
            <a:r>
              <a:rPr lang="en-CA" dirty="0"/>
              <a:t>While the last couple of months, CP has been beating that number, CN has not.   Cn has seen numbers in the 18 day + range, while CP has stayed around the 16 day mark.</a:t>
            </a:r>
          </a:p>
          <a:p>
            <a:endParaRPr lang="en-CA" dirty="0"/>
          </a:p>
          <a:p>
            <a:r>
              <a:rPr lang="en-CA" dirty="0"/>
              <a:t>The last two months have seen a return to the mid 14 day range, however, that will like shoot up over the next few months</a:t>
            </a:r>
          </a:p>
        </p:txBody>
      </p:sp>
      <p:sp>
        <p:nvSpPr>
          <p:cNvPr id="4" name="Slide Number Placeholder 3"/>
          <p:cNvSpPr>
            <a:spLocks noGrp="1"/>
          </p:cNvSpPr>
          <p:nvPr>
            <p:ph type="sldNum" sz="quarter" idx="5"/>
          </p:nvPr>
        </p:nvSpPr>
        <p:spPr/>
        <p:txBody>
          <a:bodyPr/>
          <a:lstStyle/>
          <a:p>
            <a:fld id="{6879EF3C-6BC1-4D7E-BD6C-39ABAE5AAB5A}" type="slidenum">
              <a:rPr lang="en-CA" smtClean="0"/>
              <a:t>25</a:t>
            </a:fld>
            <a:endParaRPr lang="en-CA"/>
          </a:p>
        </p:txBody>
      </p:sp>
    </p:spTree>
    <p:extLst>
      <p:ext uri="{BB962C8B-B14F-4D97-AF65-F5344CB8AC3E}">
        <p14:creationId xmlns:p14="http://schemas.microsoft.com/office/powerpoint/2010/main" val="3550451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FB7894-860A-4F39-A0BF-80501AD3F272}" type="slidenum">
              <a:rPr lang="en-US" smtClean="0"/>
              <a:pPr>
                <a:defRPr/>
              </a:pPr>
              <a:t>29</a:t>
            </a:fld>
            <a:endParaRPr lang="en-US"/>
          </a:p>
        </p:txBody>
      </p:sp>
    </p:spTree>
    <p:extLst>
      <p:ext uri="{BB962C8B-B14F-4D97-AF65-F5344CB8AC3E}">
        <p14:creationId xmlns:p14="http://schemas.microsoft.com/office/powerpoint/2010/main" val="139709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879EF3C-6BC1-4D7E-BD6C-39ABAE5AAB5A}" type="slidenum">
              <a:rPr lang="en-CA" smtClean="0"/>
              <a:t>31</a:t>
            </a:fld>
            <a:endParaRPr lang="en-CA"/>
          </a:p>
        </p:txBody>
      </p:sp>
    </p:spTree>
    <p:extLst>
      <p:ext uri="{BB962C8B-B14F-4D97-AF65-F5344CB8AC3E}">
        <p14:creationId xmlns:p14="http://schemas.microsoft.com/office/powerpoint/2010/main" val="426789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a:t>… and that is the time vessel lay in port .</a:t>
            </a:r>
          </a:p>
          <a:p>
            <a:pPr>
              <a:spcBef>
                <a:spcPct val="0"/>
              </a:spcBef>
            </a:pPr>
            <a:endParaRPr lang="en-CA" altLang="en-US" dirty="0"/>
          </a:p>
          <a:p>
            <a:pPr>
              <a:spcBef>
                <a:spcPct val="0"/>
              </a:spcBef>
            </a:pPr>
            <a:r>
              <a:rPr lang="en-CA" altLang="en-US" dirty="0"/>
              <a:t>… over ten years the average was 6-8 days when in early 2011 we started to see rapid increases … hitting a high of almost 29 days</a:t>
            </a:r>
            <a:r>
              <a:rPr lang="en-CA" altLang="en-US" baseline="0" dirty="0"/>
              <a:t> on average in the winter of 2013-14.  Now put the two together – as many as 38 vessels sitting in port on an average of 29 days each.  </a:t>
            </a:r>
          </a:p>
          <a:p>
            <a:pPr>
              <a:spcBef>
                <a:spcPct val="0"/>
              </a:spcBef>
            </a:pPr>
            <a:endParaRPr lang="en-CA" altLang="en-US" baseline="0" dirty="0"/>
          </a:p>
          <a:p>
            <a:pPr>
              <a:spcBef>
                <a:spcPct val="0"/>
              </a:spcBef>
            </a:pPr>
            <a:r>
              <a:rPr lang="en-CA" altLang="en-US" dirty="0"/>
              <a:t>So what happened?</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297" indent="-285499">
              <a:defRPr>
                <a:solidFill>
                  <a:schemeClr val="tx1"/>
                </a:solidFill>
                <a:latin typeface="Calibri" panose="020F0502020204030204" pitchFamily="34" charset="0"/>
                <a:cs typeface="Arial" panose="020B0604020202020204" pitchFamily="34" charset="0"/>
              </a:defRPr>
            </a:lvl2pPr>
            <a:lvl3pPr marL="1141997" indent="-228401">
              <a:defRPr>
                <a:solidFill>
                  <a:schemeClr val="tx1"/>
                </a:solidFill>
                <a:latin typeface="Calibri" panose="020F0502020204030204" pitchFamily="34" charset="0"/>
                <a:cs typeface="Arial" panose="020B0604020202020204" pitchFamily="34" charset="0"/>
              </a:defRPr>
            </a:lvl3pPr>
            <a:lvl4pPr marL="1598793" indent="-228401">
              <a:defRPr>
                <a:solidFill>
                  <a:schemeClr val="tx1"/>
                </a:solidFill>
                <a:latin typeface="Calibri" panose="020F0502020204030204" pitchFamily="34" charset="0"/>
                <a:cs typeface="Arial" panose="020B0604020202020204" pitchFamily="34" charset="0"/>
              </a:defRPr>
            </a:lvl4pPr>
            <a:lvl5pPr marL="2055593" indent="-228401">
              <a:defRPr>
                <a:solidFill>
                  <a:schemeClr val="tx1"/>
                </a:solidFill>
                <a:latin typeface="Calibri" panose="020F0502020204030204" pitchFamily="34" charset="0"/>
                <a:cs typeface="Arial" panose="020B0604020202020204" pitchFamily="34" charset="0"/>
              </a:defRPr>
            </a:lvl5pPr>
            <a:lvl6pPr marL="2512390" indent="-22840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9188" indent="-22840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5984" indent="-22840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2784" indent="-22840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278765-71ED-4858-B199-609A614346A9}" type="slidenum">
              <a:rPr lang="en-US" altLang="en-US"/>
              <a:pPr/>
              <a:t>32</a:t>
            </a:fld>
            <a:endParaRPr lang="en-US" altLang="en-US"/>
          </a:p>
        </p:txBody>
      </p:sp>
    </p:spTree>
    <p:extLst>
      <p:ext uri="{BB962C8B-B14F-4D97-AF65-F5344CB8AC3E}">
        <p14:creationId xmlns:p14="http://schemas.microsoft.com/office/powerpoint/2010/main" val="35316518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jpeg"/><Relationship Id="rId11" Type="http://schemas.openxmlformats.org/officeDocument/2006/relationships/image" Target="../media/image12.jpeg"/><Relationship Id="rId5" Type="http://schemas.openxmlformats.org/officeDocument/2006/relationships/image" Target="../media/image3.jpeg"/><Relationship Id="rId10" Type="http://schemas.openxmlformats.org/officeDocument/2006/relationships/image" Target="../media/image11.jpeg"/><Relationship Id="rId4" Type="http://schemas.openxmlformats.org/officeDocument/2006/relationships/image" Target="../media/image7.jpeg"/><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886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3275856" y="4437112"/>
            <a:ext cx="5320680" cy="1752600"/>
          </a:xfrm>
        </p:spPr>
        <p:txBody>
          <a:bodyPr/>
          <a:lstStyle>
            <a:lvl1pPr marL="0" indent="0" algn="l">
              <a:buNone/>
              <a:defRPr sz="1600" b="1" cap="all" spc="250" baseline="0">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p:txBody>
          <a:bodyPr/>
          <a:lstStyle/>
          <a:p>
            <a:pPr>
              <a:defRPr/>
            </a:pPr>
            <a:fld id="{C5AAFAB4-7A43-4AE8-8EC2-EF81775A026E}" type="datetimeFigureOut">
              <a:rPr lang="en-US" smtClean="0"/>
              <a:pPr>
                <a:defRPr/>
              </a:pPr>
              <a:t>1/8/2019</a:t>
            </a:fld>
            <a:endParaRPr lang="en-US"/>
          </a:p>
        </p:txBody>
      </p:sp>
      <p:sp>
        <p:nvSpPr>
          <p:cNvPr id="17" name="Footer Placeholder 16"/>
          <p:cNvSpPr>
            <a:spLocks noGrp="1"/>
          </p:cNvSpPr>
          <p:nvPr>
            <p:ph type="ftr" sz="quarter" idx="11"/>
          </p:nvPr>
        </p:nvSpPr>
        <p:spPr/>
        <p:txBody>
          <a:bodyPr/>
          <a:lstStyle/>
          <a:p>
            <a:pPr>
              <a:defRPr/>
            </a:pPr>
            <a:endParaRPr lang="en-US"/>
          </a:p>
        </p:txBody>
      </p:sp>
      <p:sp>
        <p:nvSpPr>
          <p:cNvPr id="8" name="Title 7"/>
          <p:cNvSpPr>
            <a:spLocks noGrp="1"/>
          </p:cNvSpPr>
          <p:nvPr>
            <p:ph type="ctrTitle"/>
          </p:nvPr>
        </p:nvSpPr>
        <p:spPr>
          <a:xfrm>
            <a:off x="2627784" y="2780928"/>
            <a:ext cx="5972200" cy="1440160"/>
          </a:xfrm>
        </p:spPr>
        <p:txBody>
          <a:bodyPr anchor="b"/>
          <a:lstStyle>
            <a:lvl1pPr algn="r">
              <a:defRPr sz="4200">
                <a:solidFill>
                  <a:schemeClr val="accent1"/>
                </a:solidFill>
                <a:latin typeface="Arial" pitchFamily="34" charset="0"/>
                <a:cs typeface="Arial" pitchFamily="34" charset="0"/>
              </a:defRPr>
            </a:lvl1pPr>
          </a:lstStyle>
          <a:p>
            <a:r>
              <a:rPr kumimoji="0" lang="en-US" dirty="0"/>
              <a:t>Click to edit Master title style</a:t>
            </a:r>
          </a:p>
        </p:txBody>
      </p:sp>
      <p:pic>
        <p:nvPicPr>
          <p:cNvPr id="23" name="Picture 22" descr="AGPRO Vulacn (3).JPG"/>
          <p:cNvPicPr>
            <a:picLocks noChangeAspect="1"/>
          </p:cNvPicPr>
          <p:nvPr userDrawn="1"/>
        </p:nvPicPr>
        <p:blipFill>
          <a:blip r:embed="rId2" cstate="print"/>
          <a:srcRect l="18500" t="14300" r="18501" b="15351"/>
          <a:stretch>
            <a:fillRect/>
          </a:stretch>
        </p:blipFill>
        <p:spPr>
          <a:xfrm>
            <a:off x="397769" y="1888033"/>
            <a:ext cx="1371600" cy="1162884"/>
          </a:xfrm>
          <a:prstGeom prst="rect">
            <a:avLst/>
          </a:prstGeom>
        </p:spPr>
      </p:pic>
      <p:pic>
        <p:nvPicPr>
          <p:cNvPr id="24" name="Picture 23" descr="Cars for card .JPG"/>
          <p:cNvPicPr>
            <a:picLocks noChangeAspect="1"/>
          </p:cNvPicPr>
          <p:nvPr userDrawn="1"/>
        </p:nvPicPr>
        <p:blipFill>
          <a:blip r:embed="rId3" cstate="print"/>
          <a:srcRect l="36028" t="13079" r="612" b="17787"/>
          <a:stretch>
            <a:fillRect/>
          </a:stretch>
        </p:blipFill>
        <p:spPr>
          <a:xfrm>
            <a:off x="397769" y="3074578"/>
            <a:ext cx="1371600" cy="1166414"/>
          </a:xfrm>
          <a:prstGeom prst="rect">
            <a:avLst/>
          </a:prstGeom>
        </p:spPr>
      </p:pic>
      <p:pic>
        <p:nvPicPr>
          <p:cNvPr id="25" name="Picture 24" descr="iPhone Photos 078.jpg"/>
          <p:cNvPicPr>
            <a:picLocks noChangeAspect="1"/>
          </p:cNvPicPr>
          <p:nvPr userDrawn="1"/>
        </p:nvPicPr>
        <p:blipFill>
          <a:blip r:embed="rId4" cstate="print"/>
          <a:stretch>
            <a:fillRect/>
          </a:stretch>
        </p:blipFill>
        <p:spPr>
          <a:xfrm>
            <a:off x="397768" y="4269800"/>
            <a:ext cx="1371600" cy="1175657"/>
          </a:xfrm>
          <a:prstGeom prst="rect">
            <a:avLst/>
          </a:prstGeom>
        </p:spPr>
      </p:pic>
      <p:pic>
        <p:nvPicPr>
          <p:cNvPr id="32" name="Picture 31" descr="DSC00756-2.JPG"/>
          <p:cNvPicPr>
            <a:picLocks noChangeAspect="1"/>
          </p:cNvPicPr>
          <p:nvPr userDrawn="1"/>
        </p:nvPicPr>
        <p:blipFill>
          <a:blip r:embed="rId5" cstate="print"/>
          <a:srcRect t="36623" b="50000"/>
          <a:stretch>
            <a:fillRect/>
          </a:stretch>
        </p:blipFill>
        <p:spPr>
          <a:xfrm flipH="1">
            <a:off x="170886" y="6126831"/>
            <a:ext cx="8822480" cy="576064"/>
          </a:xfrm>
          <a:prstGeom prst="rect">
            <a:avLst/>
          </a:prstGeom>
        </p:spPr>
      </p:pic>
      <p:sp>
        <p:nvSpPr>
          <p:cNvPr id="2" name="Rectangle 1">
            <a:extLst>
              <a:ext uri="{FF2B5EF4-FFF2-40B4-BE49-F238E27FC236}">
                <a16:creationId xmlns:a16="http://schemas.microsoft.com/office/drawing/2014/main" id="{EA8D344B-3A11-4B0F-9A7D-AEDEC551092D}"/>
              </a:ext>
            </a:extLst>
          </p:cNvPr>
          <p:cNvSpPr/>
          <p:nvPr userDrawn="1"/>
        </p:nvSpPr>
        <p:spPr>
          <a:xfrm>
            <a:off x="170886" y="188640"/>
            <a:ext cx="8820714" cy="13681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5" descr="logo_invert.jpg"/>
          <p:cNvPicPr>
            <a:picLocks noChangeAspect="1"/>
          </p:cNvPicPr>
          <p:nvPr userDrawn="1"/>
        </p:nvPicPr>
        <p:blipFill>
          <a:blip r:embed="rId6" cstate="print"/>
          <a:srcRect/>
          <a:stretch>
            <a:fillRect/>
          </a:stretch>
        </p:blipFill>
        <p:spPr bwMode="auto">
          <a:xfrm>
            <a:off x="374555" y="400443"/>
            <a:ext cx="1368152" cy="1368153"/>
          </a:xfrm>
          <a:prstGeom prst="rect">
            <a:avLst/>
          </a:prstGeom>
          <a:noFill/>
          <a:ln w="9525">
            <a:noFill/>
            <a:miter lim="800000"/>
            <a:headEnd/>
            <a:tailEnd/>
          </a:ln>
        </p:spPr>
      </p:pic>
      <p:pic>
        <p:nvPicPr>
          <p:cNvPr id="21" name="Picture 20" descr="wheat-1700pixels.bmp"/>
          <p:cNvPicPr preferRelativeResize="0">
            <a:picLocks/>
          </p:cNvPicPr>
          <p:nvPr userDrawn="1"/>
        </p:nvPicPr>
        <p:blipFill>
          <a:blip r:embed="rId7" cstate="print"/>
          <a:stretch>
            <a:fillRect/>
          </a:stretch>
        </p:blipFill>
        <p:spPr>
          <a:xfrm>
            <a:off x="1772900" y="401216"/>
            <a:ext cx="1371600" cy="1371600"/>
          </a:xfrm>
          <a:prstGeom prst="rect">
            <a:avLst/>
          </a:prstGeom>
        </p:spPr>
      </p:pic>
      <p:pic>
        <p:nvPicPr>
          <p:cNvPr id="22" name="Picture 21" descr="library-pea01-highres.jpg"/>
          <p:cNvPicPr preferRelativeResize="0">
            <a:picLocks/>
          </p:cNvPicPr>
          <p:nvPr userDrawn="1"/>
        </p:nvPicPr>
        <p:blipFill>
          <a:blip r:embed="rId8" cstate="print"/>
          <a:stretch>
            <a:fillRect/>
          </a:stretch>
        </p:blipFill>
        <p:spPr>
          <a:xfrm>
            <a:off x="3171143" y="401216"/>
            <a:ext cx="1371600" cy="1371600"/>
          </a:xfrm>
          <a:prstGeom prst="rect">
            <a:avLst/>
          </a:prstGeom>
        </p:spPr>
      </p:pic>
      <p:pic>
        <p:nvPicPr>
          <p:cNvPr id="26" name="Picture 25" descr="FIELD053.JPG"/>
          <p:cNvPicPr preferRelativeResize="0">
            <a:picLocks/>
          </p:cNvPicPr>
          <p:nvPr userDrawn="1"/>
        </p:nvPicPr>
        <p:blipFill>
          <a:blip r:embed="rId9" cstate="print"/>
          <a:srcRect r="48571" b="23801"/>
          <a:stretch>
            <a:fillRect/>
          </a:stretch>
        </p:blipFill>
        <p:spPr>
          <a:xfrm>
            <a:off x="4559645" y="401216"/>
            <a:ext cx="1371600" cy="1371600"/>
          </a:xfrm>
          <a:prstGeom prst="rect">
            <a:avLst/>
          </a:prstGeom>
        </p:spPr>
      </p:pic>
      <p:pic>
        <p:nvPicPr>
          <p:cNvPr id="30" name="Picture 29" descr="IMGP0087.JPG"/>
          <p:cNvPicPr preferRelativeResize="0">
            <a:picLocks/>
          </p:cNvPicPr>
          <p:nvPr userDrawn="1"/>
        </p:nvPicPr>
        <p:blipFill>
          <a:blip r:embed="rId10" cstate="print"/>
          <a:srcRect l="57500" t="28693" r="7499" b="18667"/>
          <a:stretch>
            <a:fillRect/>
          </a:stretch>
        </p:blipFill>
        <p:spPr>
          <a:xfrm>
            <a:off x="5963900" y="401216"/>
            <a:ext cx="1371600" cy="1371600"/>
          </a:xfrm>
          <a:prstGeom prst="rect">
            <a:avLst/>
          </a:prstGeom>
        </p:spPr>
      </p:pic>
      <p:pic>
        <p:nvPicPr>
          <p:cNvPr id="31" name="Picture 30" descr="IMGP0162.JPG"/>
          <p:cNvPicPr>
            <a:picLocks noChangeAspect="1"/>
          </p:cNvPicPr>
          <p:nvPr userDrawn="1"/>
        </p:nvPicPr>
        <p:blipFill>
          <a:blip r:embed="rId11" cstate="print"/>
          <a:srcRect l="21667" t="12400" r="27501" b="11146"/>
          <a:stretch>
            <a:fillRect/>
          </a:stretch>
        </p:blipFill>
        <p:spPr>
          <a:xfrm>
            <a:off x="7376864" y="401216"/>
            <a:ext cx="1371600" cy="1371600"/>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411B676-9A4E-4123-8D47-22239BF42C8D}" type="datetimeFigureOut">
              <a:rPr lang="en-US" smtClean="0"/>
              <a:pPr>
                <a:defRPr/>
              </a:pPr>
              <a:t>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C5F362-96D2-4549-988B-701E90C04502}"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a:defRPr/>
            </a:pPr>
            <a:fld id="{0BC56AE9-F133-4A84-9BDE-A39B1C6501D7}" type="slidenum">
              <a:rPr lang="en-US" smtClean="0"/>
              <a:pPr>
                <a:defRPr/>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A752C73-AE01-4009-8F2A-C3906405A356}" type="datetimeFigureOut">
              <a:rPr lang="en-US" smtClean="0"/>
              <a:pPr>
                <a:defRPr/>
              </a:pPr>
              <a:t>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DSC00756-2.JPG"/>
          <p:cNvPicPr>
            <a:picLocks noChangeAspect="1"/>
          </p:cNvPicPr>
          <p:nvPr userDrawn="1"/>
        </p:nvPicPr>
        <p:blipFill>
          <a:blip r:embed="rId2" cstate="print"/>
          <a:srcRect t="36623" b="50000"/>
          <a:stretch>
            <a:fillRect/>
          </a:stretch>
        </p:blipFill>
        <p:spPr>
          <a:xfrm flipH="1">
            <a:off x="170886" y="6126831"/>
            <a:ext cx="8822480" cy="576064"/>
          </a:xfrm>
          <a:prstGeom prst="rect">
            <a:avLst/>
          </a:prstGeom>
        </p:spPr>
      </p:pic>
      <p:sp>
        <p:nvSpPr>
          <p:cNvPr id="2" name="Title 1"/>
          <p:cNvSpPr>
            <a:spLocks noGrp="1"/>
          </p:cNvSpPr>
          <p:nvPr>
            <p:ph type="title"/>
          </p:nvPr>
        </p:nvSpPr>
        <p:spPr>
          <a:xfrm>
            <a:off x="301752" y="377543"/>
            <a:ext cx="8534400" cy="758952"/>
          </a:xfrm>
        </p:spPr>
        <p:txBody>
          <a:bodyPr anchor="ctr" anchorCtr="0"/>
          <a:lstStyle>
            <a:lvl1pPr algn="l">
              <a:defRPr baseline="0">
                <a:solidFill>
                  <a:srgbClr val="0070C0"/>
                </a:solidFill>
                <a:latin typeface="Arial" pitchFamily="34" charset="0"/>
                <a:cs typeface="Arial" pitchFamily="34" charset="0"/>
              </a:defRPr>
            </a:lvl1pPr>
          </a:lstStyle>
          <a:p>
            <a:r>
              <a:rPr kumimoji="0" lang="en-US" dirty="0"/>
              <a:t>Click to edit Master title style</a:t>
            </a:r>
          </a:p>
        </p:txBody>
      </p:sp>
      <p:sp>
        <p:nvSpPr>
          <p:cNvPr id="4" name="Date Placeholder 3"/>
          <p:cNvSpPr>
            <a:spLocks noGrp="1"/>
          </p:cNvSpPr>
          <p:nvPr>
            <p:ph type="dt" sz="half" idx="10"/>
          </p:nvPr>
        </p:nvSpPr>
        <p:spPr>
          <a:xfrm>
            <a:off x="5796136" y="6237312"/>
            <a:ext cx="3044952" cy="365760"/>
          </a:xfrm>
        </p:spPr>
        <p:txBody>
          <a:bodyPr/>
          <a:lstStyle/>
          <a:p>
            <a:pPr>
              <a:defRPr/>
            </a:pPr>
            <a:fld id="{56D9ADD6-4E16-48D7-B753-D67557D673AC}" type="datetimeFigureOut">
              <a:rPr lang="en-US" smtClean="0"/>
              <a:pPr>
                <a:defRPr/>
              </a:pPr>
              <a:t>1/8/2019</a:t>
            </a:fld>
            <a:endParaRPr lang="en-US" dirty="0"/>
          </a:p>
        </p:txBody>
      </p:sp>
      <p:sp>
        <p:nvSpPr>
          <p:cNvPr id="5" name="Footer Placeholder 4"/>
          <p:cNvSpPr>
            <a:spLocks noGrp="1"/>
          </p:cNvSpPr>
          <p:nvPr>
            <p:ph type="ftr" sz="quarter" idx="11"/>
          </p:nvPr>
        </p:nvSpPr>
        <p:spPr>
          <a:xfrm>
            <a:off x="827584" y="6237312"/>
            <a:ext cx="3058616" cy="365760"/>
          </a:xfrm>
        </p:spPr>
        <p:txBody>
          <a:bodyPr/>
          <a:lstStyle/>
          <a:p>
            <a:pPr>
              <a:defRPr/>
            </a:pP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pPr>
              <a:defRPr/>
            </a:pPr>
            <a:fld id="{0E49430F-DA18-4F8B-B68D-A453B252656A}" type="slidenum">
              <a:rPr lang="en-US" smtClean="0"/>
              <a:pPr>
                <a:defRPr/>
              </a:pPr>
              <a:t>‹#›</a:t>
            </a:fld>
            <a:endParaRPr lang="en-US"/>
          </a:p>
        </p:txBody>
      </p:sp>
      <p:sp>
        <p:nvSpPr>
          <p:cNvPr id="8" name="Content Placeholder 7"/>
          <p:cNvSpPr>
            <a:spLocks noGrp="1"/>
          </p:cNvSpPr>
          <p:nvPr>
            <p:ph sz="quarter" idx="1"/>
          </p:nvPr>
        </p:nvSpPr>
        <p:spPr>
          <a:xfrm>
            <a:off x="301752" y="1527048"/>
            <a:ext cx="8503920" cy="45720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15" descr="logo_invert.jpg"/>
          <p:cNvPicPr>
            <a:picLocks noChangeAspect="1"/>
          </p:cNvPicPr>
          <p:nvPr userDrawn="1"/>
        </p:nvPicPr>
        <p:blipFill>
          <a:blip r:embed="rId3" cstate="print"/>
          <a:srcRect/>
          <a:stretch>
            <a:fillRect/>
          </a:stretch>
        </p:blipFill>
        <p:spPr bwMode="auto">
          <a:xfrm>
            <a:off x="179512" y="6182556"/>
            <a:ext cx="504056" cy="50405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a:p>
        </p:txBody>
      </p:sp>
      <p:sp>
        <p:nvSpPr>
          <p:cNvPr id="4" name="Date Placeholder 3"/>
          <p:cNvSpPr>
            <a:spLocks noGrp="1"/>
          </p:cNvSpPr>
          <p:nvPr>
            <p:ph type="dt" sz="half" idx="10"/>
          </p:nvPr>
        </p:nvSpPr>
        <p:spPr/>
        <p:txBody>
          <a:bodyPr/>
          <a:lstStyle/>
          <a:p>
            <a:pPr>
              <a:defRPr/>
            </a:pPr>
            <a:fld id="{A4F0D75F-2B1A-4E53-BF94-E320CADF320C}" type="datetimeFigureOut">
              <a:rPr lang="en-US" smtClean="0"/>
              <a:pPr>
                <a:defRPr/>
              </a:pPr>
              <a:t>1/8/2019</a:t>
            </a:fld>
            <a:endParaRPr lang="en-US"/>
          </a:p>
        </p:txBody>
      </p:sp>
      <p:sp>
        <p:nvSpPr>
          <p:cNvPr id="2" name="Title 1"/>
          <p:cNvSpPr>
            <a:spLocks noGrp="1"/>
          </p:cNvSpPr>
          <p:nvPr>
            <p:ph type="title"/>
          </p:nvPr>
        </p:nvSpPr>
        <p:spPr>
          <a:xfrm>
            <a:off x="1115616" y="1700808"/>
            <a:ext cx="6840760" cy="648072"/>
          </a:xfrm>
        </p:spPr>
        <p:txBody>
          <a:bodyPr anchor="b">
            <a:normAutofit/>
          </a:bodyPr>
          <a:lstStyle>
            <a:lvl1pPr algn="l">
              <a:buNone/>
              <a:defRPr sz="3600" b="0" cap="none" baseline="0">
                <a:solidFill>
                  <a:schemeClr val="tx1"/>
                </a:solidFill>
                <a:latin typeface="Arial" pitchFamily="34" charset="0"/>
                <a:cs typeface="Arial" pitchFamily="34" charset="0"/>
              </a:defRPr>
            </a:lvl1pPr>
          </a:lstStyle>
          <a:p>
            <a:r>
              <a:rPr kumimoji="0" lang="en-US" dirty="0"/>
              <a:t>Click to edit Master title style</a:t>
            </a:r>
          </a:p>
        </p:txBody>
      </p:sp>
      <p:pic>
        <p:nvPicPr>
          <p:cNvPr id="20" name="Picture 19" descr="DSC00756-2.JPG"/>
          <p:cNvPicPr>
            <a:picLocks noChangeAspect="1"/>
          </p:cNvPicPr>
          <p:nvPr userDrawn="1"/>
        </p:nvPicPr>
        <p:blipFill>
          <a:blip r:embed="rId2" cstate="print"/>
          <a:srcRect t="36623" b="50000"/>
          <a:stretch>
            <a:fillRect/>
          </a:stretch>
        </p:blipFill>
        <p:spPr>
          <a:xfrm flipH="1">
            <a:off x="170886" y="6126831"/>
            <a:ext cx="8822480" cy="576064"/>
          </a:xfrm>
          <a:prstGeom prst="rect">
            <a:avLst/>
          </a:prstGeom>
        </p:spPr>
      </p:pic>
      <p:pic>
        <p:nvPicPr>
          <p:cNvPr id="21" name="Picture 15" descr="logo_invert.jpg"/>
          <p:cNvPicPr>
            <a:picLocks noChangeAspect="1"/>
          </p:cNvPicPr>
          <p:nvPr userDrawn="1"/>
        </p:nvPicPr>
        <p:blipFill>
          <a:blip r:embed="rId3" cstate="print"/>
          <a:srcRect/>
          <a:stretch>
            <a:fillRect/>
          </a:stretch>
        </p:blipFill>
        <p:spPr bwMode="auto">
          <a:xfrm>
            <a:off x="179512" y="6182556"/>
            <a:ext cx="504056" cy="504056"/>
          </a:xfrm>
          <a:prstGeom prst="rect">
            <a:avLst/>
          </a:prstGeom>
          <a:noFill/>
          <a:ln w="9525">
            <a:noFill/>
            <a:miter lim="800000"/>
            <a:headEnd/>
            <a:tailEnd/>
          </a:ln>
        </p:spPr>
      </p:pic>
      <p:sp>
        <p:nvSpPr>
          <p:cNvPr id="22" name="Date Placeholder 4"/>
          <p:cNvSpPr txBox="1">
            <a:spLocks/>
          </p:cNvSpPr>
          <p:nvPr userDrawn="1"/>
        </p:nvSpPr>
        <p:spPr>
          <a:xfrm>
            <a:off x="5868144" y="6309320"/>
            <a:ext cx="3044952" cy="365760"/>
          </a:xfrm>
          <a:prstGeom prst="rect">
            <a:avLst/>
          </a:prstGeom>
        </p:spPr>
        <p:txBody>
          <a:bodyPr vert="horz"/>
          <a:lstStyle>
            <a:defPPr>
              <a:defRPr lang="en-US"/>
            </a:defPPr>
            <a:lvl1pPr algn="r" rtl="0" eaLnBrk="1" fontAlgn="base" latinLnBrk="0" hangingPunct="1">
              <a:spcBef>
                <a:spcPct val="0"/>
              </a:spcBef>
              <a:spcAft>
                <a:spcPct val="0"/>
              </a:spcAft>
              <a:defRPr kumimoji="0" sz="14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1849D70-7022-46E4-9AB0-6F40EB3174BE}" type="datetimeFigureOut">
              <a:rPr lang="en-US" smtClean="0"/>
              <a:pPr>
                <a:defRPr/>
              </a:pPr>
              <a:t>1/8/2019</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DSC00756-2.JPG"/>
          <p:cNvPicPr>
            <a:picLocks noChangeAspect="1"/>
          </p:cNvPicPr>
          <p:nvPr userDrawn="1"/>
        </p:nvPicPr>
        <p:blipFill>
          <a:blip r:embed="rId2" cstate="print"/>
          <a:srcRect t="36623" b="50000"/>
          <a:stretch>
            <a:fillRect/>
          </a:stretch>
        </p:blipFill>
        <p:spPr>
          <a:xfrm flipH="1">
            <a:off x="170886" y="6126831"/>
            <a:ext cx="8822480" cy="576064"/>
          </a:xfrm>
          <a:prstGeom prst="rect">
            <a:avLst/>
          </a:prstGeom>
        </p:spPr>
      </p:pic>
      <p:pic>
        <p:nvPicPr>
          <p:cNvPr id="14" name="Picture 15" descr="logo_invert.jpg"/>
          <p:cNvPicPr>
            <a:picLocks noChangeAspect="1"/>
          </p:cNvPicPr>
          <p:nvPr userDrawn="1"/>
        </p:nvPicPr>
        <p:blipFill>
          <a:blip r:embed="rId3" cstate="print"/>
          <a:srcRect/>
          <a:stretch>
            <a:fillRect/>
          </a:stretch>
        </p:blipFill>
        <p:spPr bwMode="auto">
          <a:xfrm>
            <a:off x="179512" y="6182556"/>
            <a:ext cx="504056" cy="504056"/>
          </a:xfrm>
          <a:prstGeom prst="rect">
            <a:avLst/>
          </a:prstGeom>
          <a:noFill/>
          <a:ln w="9525">
            <a:noFill/>
            <a:miter lim="800000"/>
            <a:headEnd/>
            <a:tailEnd/>
          </a:ln>
        </p:spPr>
      </p:pic>
      <p:sp>
        <p:nvSpPr>
          <p:cNvPr id="2" name="Title 1"/>
          <p:cNvSpPr>
            <a:spLocks noGrp="1"/>
          </p:cNvSpPr>
          <p:nvPr>
            <p:ph type="title"/>
          </p:nvPr>
        </p:nvSpPr>
        <p:spPr>
          <a:xfrm>
            <a:off x="301752" y="228600"/>
            <a:ext cx="8534400" cy="758952"/>
          </a:xfrm>
        </p:spPr>
        <p:txBody>
          <a:bodyPr/>
          <a:lstStyle>
            <a:lvl1pPr algn="l">
              <a:defRPr>
                <a:latin typeface="Arial" pitchFamily="34" charset="0"/>
                <a:cs typeface="Arial" pitchFamily="34" charset="0"/>
              </a:defRPr>
            </a:lvl1pPr>
          </a:lstStyle>
          <a:p>
            <a:r>
              <a:rPr kumimoji="0" lang="en-US" dirty="0"/>
              <a:t>Click to edit Master title style</a:t>
            </a:r>
          </a:p>
        </p:txBody>
      </p:sp>
      <p:sp>
        <p:nvSpPr>
          <p:cNvPr id="5" name="Date Placeholder 4"/>
          <p:cNvSpPr>
            <a:spLocks noGrp="1"/>
          </p:cNvSpPr>
          <p:nvPr>
            <p:ph type="dt" sz="half" idx="10"/>
          </p:nvPr>
        </p:nvSpPr>
        <p:spPr>
          <a:xfrm>
            <a:off x="5868144" y="6309320"/>
            <a:ext cx="3044952" cy="365760"/>
          </a:xfrm>
        </p:spPr>
        <p:txBody>
          <a:bodyPr/>
          <a:lstStyle/>
          <a:p>
            <a:pPr>
              <a:defRPr/>
            </a:pPr>
            <a:fld id="{91849D70-7022-46E4-9AB0-6F40EB3174BE}" type="datetimeFigureOut">
              <a:rPr lang="en-US" smtClean="0"/>
              <a:pPr>
                <a:defRPr/>
              </a:pPr>
              <a:t>1/8/2019</a:t>
            </a:fld>
            <a:endParaRPr lang="en-US"/>
          </a:p>
        </p:txBody>
      </p:sp>
      <p:sp>
        <p:nvSpPr>
          <p:cNvPr id="6" name="Footer Placeholder 5"/>
          <p:cNvSpPr>
            <a:spLocks noGrp="1"/>
          </p:cNvSpPr>
          <p:nvPr>
            <p:ph type="ftr" sz="quarter" idx="11"/>
          </p:nvPr>
        </p:nvSpPr>
        <p:spPr>
          <a:xfrm>
            <a:off x="1043608" y="6237312"/>
            <a:ext cx="2698576" cy="365760"/>
          </a:xfr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8842B62-EEF3-4067-AFB3-3F0E66D9C2E3}" type="slidenum">
              <a:rPr lang="en-US" smtClean="0"/>
              <a:pPr>
                <a:defRPr/>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Content Placeholder 11"/>
          <p:cNvSpPr>
            <a:spLocks noGrp="1"/>
          </p:cNvSpPr>
          <p:nvPr>
            <p:ph sz="half" idx="2"/>
          </p:nvPr>
        </p:nvSpPr>
        <p:spPr>
          <a:xfrm>
            <a:off x="4800600" y="1371600"/>
            <a:ext cx="4038600" cy="4681728"/>
          </a:xfrm>
        </p:spPr>
        <p:txBody>
          <a:bodyPr/>
          <a:lstStyle>
            <a:lvl1pPr>
              <a:defRPr sz="25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fld id="{9F32936E-0B2B-421C-A01C-9EDD039456A9}" type="datetimeFigureOut">
              <a:rPr lang="en-US" smtClean="0"/>
              <a:pPr>
                <a:defRPr/>
              </a:pPr>
              <a:t>1/8/2019</a:t>
            </a:fld>
            <a:endParaRPr lang="en-US"/>
          </a:p>
        </p:txBody>
      </p:sp>
      <p:sp>
        <p:nvSpPr>
          <p:cNvPr id="8" name="Footer Placeholder 7"/>
          <p:cNvSpPr>
            <a:spLocks noGrp="1"/>
          </p:cNvSpPr>
          <p:nvPr>
            <p:ph type="ftr" sz="quarter" idx="11"/>
          </p:nvPr>
        </p:nvSpPr>
        <p:spPr>
          <a:xfrm>
            <a:off x="304800" y="6409944"/>
            <a:ext cx="3581400" cy="365760"/>
          </a:xfrm>
        </p:spPr>
        <p:txBody>
          <a:bodyPr/>
          <a:lstStyle/>
          <a:p>
            <a:pPr>
              <a:defRPr/>
            </a:pP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F9D3D513-5260-4295-BD8B-02CAF4102EE2}" type="slidenum">
              <a:rPr lang="en-US" smtClean="0"/>
              <a:pPr>
                <a:defRPr/>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DSC00756-2.JPG"/>
          <p:cNvPicPr>
            <a:picLocks noChangeAspect="1"/>
          </p:cNvPicPr>
          <p:nvPr userDrawn="1"/>
        </p:nvPicPr>
        <p:blipFill>
          <a:blip r:embed="rId2" cstate="print"/>
          <a:srcRect t="36623" b="50000"/>
          <a:stretch>
            <a:fillRect/>
          </a:stretch>
        </p:blipFill>
        <p:spPr>
          <a:xfrm flipH="1">
            <a:off x="170886" y="6126831"/>
            <a:ext cx="8822480" cy="576064"/>
          </a:xfrm>
          <a:prstGeom prst="rect">
            <a:avLst/>
          </a:prstGeom>
        </p:spPr>
      </p:pic>
      <p:pic>
        <p:nvPicPr>
          <p:cNvPr id="7" name="Picture 15" descr="logo_invert.jpg"/>
          <p:cNvPicPr>
            <a:picLocks noChangeAspect="1"/>
          </p:cNvPicPr>
          <p:nvPr userDrawn="1"/>
        </p:nvPicPr>
        <p:blipFill>
          <a:blip r:embed="rId3" cstate="print"/>
          <a:srcRect/>
          <a:stretch>
            <a:fillRect/>
          </a:stretch>
        </p:blipFill>
        <p:spPr bwMode="auto">
          <a:xfrm>
            <a:off x="179512" y="6182556"/>
            <a:ext cx="504056" cy="504056"/>
          </a:xfrm>
          <a:prstGeom prst="rect">
            <a:avLst/>
          </a:prstGeom>
          <a:noFill/>
          <a:ln w="9525">
            <a:noFill/>
            <a:miter lim="800000"/>
            <a:headEnd/>
            <a:tailEnd/>
          </a:ln>
        </p:spPr>
      </p:pic>
      <p:sp>
        <p:nvSpPr>
          <p:cNvPr id="2" name="Title 1"/>
          <p:cNvSpPr>
            <a:spLocks noGrp="1"/>
          </p:cNvSpPr>
          <p:nvPr>
            <p:ph type="title"/>
          </p:nvPr>
        </p:nvSpPr>
        <p:spPr/>
        <p:txBody>
          <a:bodyPr/>
          <a:lstStyle>
            <a:lvl1pPr algn="l">
              <a:defRPr>
                <a:latin typeface="Arial" pitchFamily="34" charset="0"/>
                <a:cs typeface="Arial" pitchFamily="34" charset="0"/>
              </a:defRPr>
            </a:lvl1pPr>
          </a:lstStyle>
          <a:p>
            <a:r>
              <a:rPr kumimoji="0" lang="en-US" dirty="0"/>
              <a:t>Click to edit Master title style</a:t>
            </a:r>
          </a:p>
        </p:txBody>
      </p:sp>
      <p:sp>
        <p:nvSpPr>
          <p:cNvPr id="3" name="Date Placeholder 2"/>
          <p:cNvSpPr>
            <a:spLocks noGrp="1"/>
          </p:cNvSpPr>
          <p:nvPr>
            <p:ph type="dt" sz="half" idx="10"/>
          </p:nvPr>
        </p:nvSpPr>
        <p:spPr>
          <a:xfrm>
            <a:off x="5796136" y="6237312"/>
            <a:ext cx="3044952" cy="365760"/>
          </a:xfrm>
        </p:spPr>
        <p:txBody>
          <a:bodyPr/>
          <a:lstStyle/>
          <a:p>
            <a:pPr>
              <a:defRPr/>
            </a:pPr>
            <a:fld id="{51A75FA6-5313-41C8-9630-EDA72094227A}" type="datetimeFigureOut">
              <a:rPr lang="en-US" smtClean="0"/>
              <a:pPr>
                <a:defRPr/>
              </a:pPr>
              <a:t>1/8/2019</a:t>
            </a:fld>
            <a:endParaRPr lang="en-US" dirty="0"/>
          </a:p>
        </p:txBody>
      </p:sp>
      <p:sp>
        <p:nvSpPr>
          <p:cNvPr id="4" name="Footer Placeholder 3"/>
          <p:cNvSpPr>
            <a:spLocks noGrp="1"/>
          </p:cNvSpPr>
          <p:nvPr>
            <p:ph type="ftr" sz="quarter" idx="11"/>
          </p:nvPr>
        </p:nvSpPr>
        <p:spPr>
          <a:xfrm>
            <a:off x="899592" y="6237312"/>
            <a:ext cx="3058616" cy="365760"/>
          </a:xfrm>
        </p:spPr>
        <p:txBody>
          <a:bodyPr/>
          <a:lstStyle/>
          <a:p>
            <a:pPr>
              <a:defRPr/>
            </a:pPr>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pPr>
              <a:defRPr/>
            </a:pPr>
            <a:fld id="{3FB539AE-BAF6-4BCC-8CAA-B488517A8948}" type="slidenum">
              <a:rPr lang="en-US" smtClean="0"/>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fld id="{D6E38B17-4D78-4205-9CD9-0F81D4927696}" type="datetimeFigureOut">
              <a:rPr lang="en-US" smtClean="0"/>
              <a:pPr>
                <a:defRPr/>
              </a:pPr>
              <a:t>1/8/2019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40476DD4-0C60-494A-9F1E-AD6B6F8890C1}" type="slidenum">
              <a:rPr lang="en-US" smtClean="0"/>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486396"/>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5034880"/>
          </a:xfrm>
        </p:spPr>
        <p:txBody>
          <a:bodyPr anchor="ctr" anchorCtr="0">
            <a:noAutofit/>
          </a:bodyPr>
          <a:lstStyle>
            <a:lvl1pPr algn="l">
              <a:buNone/>
              <a:defRPr sz="2200" b="1">
                <a:solidFill>
                  <a:srgbClr val="FFFFFF"/>
                </a:solidFill>
              </a:defRPr>
            </a:lvl1pPr>
          </a:lstStyle>
          <a:p>
            <a:r>
              <a:rPr kumimoji="0" lang="en-US" dirty="0"/>
              <a:t>Click to edit Master title style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700808"/>
            <a:ext cx="5638800" cy="4395191"/>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B3DCA4D0-7F54-44D5-B97A-914B54B2B5FC}"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a:defRPr/>
            </a:pPr>
            <a:fld id="{43C4DA15-EB88-44BF-9DD5-EA96260D4607}" type="slidenum">
              <a:rPr lang="en-US" smtClean="0"/>
              <a:pPr>
                <a:defRPr/>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a:defRPr/>
            </a:pPr>
            <a:fld id="{BDFE8352-F686-4F5A-AF55-3F4E865BE421}" type="datetimeFigureOut">
              <a:rPr lang="en-US" smtClean="0"/>
              <a:pPr>
                <a:defRPr/>
              </a:pPr>
              <a:t>1/8/2019</a:t>
            </a:fld>
            <a:endParaRPr lang="en-US"/>
          </a:p>
        </p:txBody>
      </p:sp>
      <p:sp>
        <p:nvSpPr>
          <p:cNvPr id="6" name="Footer Placeholder 5"/>
          <p:cNvSpPr>
            <a:spLocks noGrp="1"/>
          </p:cNvSpPr>
          <p:nvPr>
            <p:ph type="ftr" sz="quarter" idx="11"/>
          </p:nvPr>
        </p:nvSpPr>
        <p:spPr>
          <a:xfrm>
            <a:off x="301752" y="6410848"/>
            <a:ext cx="3584448" cy="365760"/>
          </a:xfrm>
        </p:spPr>
        <p:txBody>
          <a:body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2"/>
          </a:fgClr>
          <a:bgClr>
            <a:schemeClr val="bg2"/>
          </a:bgClr>
        </a:pattFill>
        <a:effectLst/>
      </p:bgPr>
    </p:bg>
    <p:spTree>
      <p:nvGrpSpPr>
        <p:cNvPr id="1" name=""/>
        <p:cNvGrpSpPr/>
        <p:nvPr/>
      </p:nvGrpSpPr>
      <p:grpSpPr>
        <a:xfrm>
          <a:off x="0" y="0"/>
          <a:ext cx="0" cy="0"/>
          <a:chOff x="0" y="0"/>
          <a:chExt cx="0" cy="0"/>
        </a:xfrm>
      </p:grpSpPr>
      <p:pic>
        <p:nvPicPr>
          <p:cNvPr id="20" name="Picture 19" descr="DSC00756-2.JPG"/>
          <p:cNvPicPr>
            <a:picLocks noChangeAspect="1"/>
          </p:cNvPicPr>
          <p:nvPr userDrawn="1"/>
        </p:nvPicPr>
        <p:blipFill>
          <a:blip r:embed="rId13" cstate="print"/>
          <a:srcRect t="36623" b="50000"/>
          <a:stretch>
            <a:fillRect/>
          </a:stretch>
        </p:blipFill>
        <p:spPr>
          <a:xfrm flipH="1">
            <a:off x="107504" y="6165304"/>
            <a:ext cx="8822480" cy="576064"/>
          </a:xfrm>
          <a:prstGeom prst="rect">
            <a:avLst/>
          </a:prstGeom>
        </p:spPr>
      </p:pic>
      <p:pic>
        <p:nvPicPr>
          <p:cNvPr id="21" name="Picture 15" descr="logo_invert.jpg"/>
          <p:cNvPicPr>
            <a:picLocks noChangeAspect="1"/>
          </p:cNvPicPr>
          <p:nvPr userDrawn="1"/>
        </p:nvPicPr>
        <p:blipFill>
          <a:blip r:embed="rId14" cstate="print"/>
          <a:srcRect/>
          <a:stretch>
            <a:fillRect/>
          </a:stretch>
        </p:blipFill>
        <p:spPr bwMode="auto">
          <a:xfrm>
            <a:off x="116130" y="6221029"/>
            <a:ext cx="504056" cy="504056"/>
          </a:xfrm>
          <a:prstGeom prst="rect">
            <a:avLst/>
          </a:prstGeom>
          <a:noFill/>
          <a:ln w="9525">
            <a:noFill/>
            <a:miter lim="800000"/>
            <a:headEnd/>
            <a:tailEnd/>
          </a:ln>
        </p:spPr>
      </p:pic>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6136" y="6309320"/>
            <a:ext cx="3044952" cy="365760"/>
          </a:xfrm>
          <a:prstGeom prst="rect">
            <a:avLst/>
          </a:prstGeom>
        </p:spPr>
        <p:txBody>
          <a:bodyPr vert="horz"/>
          <a:lstStyle>
            <a:lvl1pPr algn="r" eaLnBrk="1" latinLnBrk="0" hangingPunct="1">
              <a:defRPr kumimoji="0" sz="1400">
                <a:solidFill>
                  <a:srgbClr val="FFFFFF"/>
                </a:solidFill>
              </a:defRPr>
            </a:lvl1pPr>
          </a:lstStyle>
          <a:p>
            <a:pPr>
              <a:defRPr/>
            </a:pPr>
            <a:fld id="{93198E5F-184E-441F-B52B-03217B152E38}" type="datetimeFigureOut">
              <a:rPr lang="en-US" smtClean="0"/>
              <a:pPr>
                <a:defRPr/>
              </a:pPr>
              <a:t>1/8/2019</a:t>
            </a:fld>
            <a:endParaRPr lang="en-US"/>
          </a:p>
        </p:txBody>
      </p:sp>
      <p:sp>
        <p:nvSpPr>
          <p:cNvPr id="3" name="Footer Placeholder 2"/>
          <p:cNvSpPr>
            <a:spLocks noGrp="1"/>
          </p:cNvSpPr>
          <p:nvPr>
            <p:ph type="ftr" sz="quarter" idx="3"/>
          </p:nvPr>
        </p:nvSpPr>
        <p:spPr>
          <a:xfrm>
            <a:off x="827584" y="6309320"/>
            <a:ext cx="3365376" cy="365760"/>
          </a:xfrm>
          <a:prstGeom prst="rect">
            <a:avLst/>
          </a:prstGeom>
        </p:spPr>
        <p:txBody>
          <a:bodyPr vert="horz"/>
          <a:lstStyle>
            <a:lvl1pPr algn="l" eaLnBrk="1" latinLnBrk="0" hangingPunct="1">
              <a:defRPr kumimoji="0" sz="1200">
                <a:solidFill>
                  <a:srgbClr val="FFFFFF"/>
                </a:solidFill>
              </a:defRPr>
            </a:lvl1pPr>
          </a:lstStyle>
          <a:p>
            <a:pPr>
              <a:defRPr/>
            </a:pP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1984D766-0D8A-43E0-A737-9B904D2F7DCD}" type="slidenum">
              <a:rPr lang="en-US" smtClean="0"/>
              <a:pPr>
                <a:defRPr/>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ctr" anchorCtr="0">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fade/>
  </p:transition>
  <p:txStyles>
    <p:titleStyle>
      <a:lvl1pPr algn="l" rtl="0" eaLnBrk="1" latinLnBrk="0" hangingPunct="1">
        <a:spcBef>
          <a:spcPct val="0"/>
        </a:spcBef>
        <a:buNone/>
        <a:defRPr kumimoji="0" sz="3300" kern="1200">
          <a:solidFill>
            <a:srgbClr val="0070C0"/>
          </a:solidFill>
          <a:latin typeface="Arial" pitchFamily="34" charset="0"/>
          <a:ea typeface="+mj-ea"/>
          <a:cs typeface="Arial" pitchFamily="34" charset="0"/>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Arial" pitchFamily="34" charset="0"/>
          <a:ea typeface="+mn-ea"/>
          <a:cs typeface="Arial" pitchFamily="34" charset="0"/>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Arial" pitchFamily="34" charset="0"/>
          <a:ea typeface="+mn-ea"/>
          <a:cs typeface="Arial" pitchFamily="34" charset="0"/>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Arial" pitchFamily="34" charset="0"/>
          <a:ea typeface="+mn-ea"/>
          <a:cs typeface="Arial" pitchFamily="34" charset="0"/>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Arial" pitchFamily="34" charset="0"/>
          <a:ea typeface="+mn-ea"/>
          <a:cs typeface="Arial" pitchFamily="34" charset="0"/>
        </a:defRPr>
      </a:lvl4pPr>
      <a:lvl5pPr marL="1371600" indent="-228600" algn="l" rtl="0" eaLnBrk="1" latinLnBrk="0" hangingPunct="1">
        <a:spcBef>
          <a:spcPct val="20000"/>
        </a:spcBef>
        <a:buClr>
          <a:schemeClr val="accent5"/>
        </a:buClr>
        <a:buFontTx/>
        <a:buChar char="•"/>
        <a:defRPr kumimoji="0" sz="1800" kern="1200">
          <a:solidFill>
            <a:schemeClr val="tx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folksonomy.co/?permalink=2246" TargetMode="External"/><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datablog.is.ed.ac.uk/2013/12/"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1988840"/>
            <a:ext cx="6692280" cy="3456384"/>
          </a:xfrm>
        </p:spPr>
        <p:txBody>
          <a:bodyPr>
            <a:normAutofit/>
          </a:bodyPr>
          <a:lstStyle/>
          <a:p>
            <a:r>
              <a:rPr lang="en-CA" sz="2800" dirty="0"/>
              <a:t>What Changes with the Implementation of Bill C-49 and How Might it Impact Producers </a:t>
            </a:r>
            <a:br>
              <a:rPr lang="en-US" sz="2700" dirty="0">
                <a:solidFill>
                  <a:srgbClr val="0070C0"/>
                </a:solidFill>
              </a:rPr>
            </a:br>
            <a:br>
              <a:rPr lang="en-US" sz="2700" dirty="0">
                <a:solidFill>
                  <a:srgbClr val="0070C0"/>
                </a:solidFill>
              </a:rPr>
            </a:br>
            <a:r>
              <a:rPr lang="en-US" sz="2000" dirty="0" err="1">
                <a:solidFill>
                  <a:srgbClr val="0070C0"/>
                </a:solidFill>
              </a:rPr>
              <a:t>CropSphere</a:t>
            </a:r>
            <a:r>
              <a:rPr lang="en-US" sz="2000" dirty="0">
                <a:solidFill>
                  <a:srgbClr val="0070C0"/>
                </a:solidFill>
              </a:rPr>
              <a:t> 2019</a:t>
            </a:r>
            <a:br>
              <a:rPr lang="en-US" sz="2000" dirty="0">
                <a:solidFill>
                  <a:srgbClr val="0070C0"/>
                </a:solidFill>
              </a:rPr>
            </a:br>
            <a:r>
              <a:rPr lang="en-US" sz="2000" dirty="0">
                <a:solidFill>
                  <a:srgbClr val="0070C0"/>
                </a:solidFill>
              </a:rPr>
              <a:t>January 15, 2019 </a:t>
            </a:r>
            <a:endParaRPr lang="en-US" sz="1700" dirty="0">
              <a:solidFill>
                <a:srgbClr val="0070C0"/>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558D00-7A9E-4405-B9B2-E749C82E55D9}"/>
              </a:ext>
            </a:extLst>
          </p:cNvPr>
          <p:cNvSpPr>
            <a:spLocks noGrp="1"/>
          </p:cNvSpPr>
          <p:nvPr>
            <p:ph type="title"/>
          </p:nvPr>
        </p:nvSpPr>
        <p:spPr/>
        <p:txBody>
          <a:bodyPr/>
          <a:lstStyle/>
          <a:p>
            <a:r>
              <a:rPr lang="en-CA" dirty="0"/>
              <a:t>Western Port Volumes</a:t>
            </a:r>
          </a:p>
        </p:txBody>
      </p:sp>
      <p:graphicFrame>
        <p:nvGraphicFramePr>
          <p:cNvPr id="7" name="Content Placeholder 6">
            <a:extLst>
              <a:ext uri="{FF2B5EF4-FFF2-40B4-BE49-F238E27FC236}">
                <a16:creationId xmlns:a16="http://schemas.microsoft.com/office/drawing/2014/main" id="{D76DE413-B153-45C9-A4C2-5709179EBC58}"/>
              </a:ext>
            </a:extLst>
          </p:cNvPr>
          <p:cNvGraphicFramePr>
            <a:graphicFrameLocks noGrp="1"/>
          </p:cNvGraphicFramePr>
          <p:nvPr>
            <p:ph sz="half" idx="1"/>
            <p:extLst/>
          </p:nvPr>
        </p:nvGraphicFramePr>
        <p:xfrm>
          <a:off x="301625" y="1371600"/>
          <a:ext cx="4038600" cy="4681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3FB4E1AA-91AE-4019-9718-66B82181448C}"/>
              </a:ext>
            </a:extLst>
          </p:cNvPr>
          <p:cNvGraphicFramePr>
            <a:graphicFrameLocks noGrp="1"/>
          </p:cNvGraphicFramePr>
          <p:nvPr>
            <p:ph sz="half" idx="2"/>
            <p:extLst/>
          </p:nvPr>
        </p:nvGraphicFramePr>
        <p:xfrm>
          <a:off x="4800600" y="1371600"/>
          <a:ext cx="4038600" cy="4681538"/>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5D12F39D-F510-4D84-B487-9B49FFE6988A}"/>
              </a:ext>
            </a:extLst>
          </p:cNvPr>
          <p:cNvCxnSpPr/>
          <p:nvPr/>
        </p:nvCxnSpPr>
        <p:spPr>
          <a:xfrm flipV="1">
            <a:off x="2661331" y="1844824"/>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1AE62B-A793-4D0A-AFDD-DA0A60879773}"/>
              </a:ext>
            </a:extLst>
          </p:cNvPr>
          <p:cNvCxnSpPr/>
          <p:nvPr/>
        </p:nvCxnSpPr>
        <p:spPr>
          <a:xfrm flipV="1">
            <a:off x="7015077" y="1844824"/>
            <a:ext cx="0" cy="30243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2255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E38D7C-F0B8-4816-AF77-1E141C204132}"/>
              </a:ext>
            </a:extLst>
          </p:cNvPr>
          <p:cNvSpPr>
            <a:spLocks noGrp="1"/>
          </p:cNvSpPr>
          <p:nvPr>
            <p:ph type="title"/>
          </p:nvPr>
        </p:nvSpPr>
        <p:spPr/>
        <p:txBody>
          <a:bodyPr/>
          <a:lstStyle/>
          <a:p>
            <a:r>
              <a:rPr lang="en-CA" dirty="0"/>
              <a:t>Canadian Grain Markets</a:t>
            </a:r>
          </a:p>
        </p:txBody>
      </p:sp>
      <p:graphicFrame>
        <p:nvGraphicFramePr>
          <p:cNvPr id="7" name="Content Placeholder 6">
            <a:extLst>
              <a:ext uri="{FF2B5EF4-FFF2-40B4-BE49-F238E27FC236}">
                <a16:creationId xmlns:a16="http://schemas.microsoft.com/office/drawing/2014/main" id="{D2135B62-62E6-43C1-9310-0FA701B38528}"/>
              </a:ext>
            </a:extLst>
          </p:cNvPr>
          <p:cNvGraphicFramePr>
            <a:graphicFrameLocks noGrp="1"/>
          </p:cNvGraphicFramePr>
          <p:nvPr>
            <p:ph sz="quarter" idx="1"/>
            <p:extLst>
              <p:ext uri="{D42A27DB-BD31-4B8C-83A1-F6EECF244321}">
                <p14:modId xmlns:p14="http://schemas.microsoft.com/office/powerpoint/2010/main" val="1623137535"/>
              </p:ext>
            </p:extLst>
          </p:nvPr>
        </p:nvGraphicFramePr>
        <p:xfrm>
          <a:off x="301752" y="1556792"/>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12071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8FDF-8D44-4460-B87B-01878ECDA21C}"/>
              </a:ext>
            </a:extLst>
          </p:cNvPr>
          <p:cNvSpPr>
            <a:spLocks noGrp="1"/>
          </p:cNvSpPr>
          <p:nvPr>
            <p:ph type="title"/>
          </p:nvPr>
        </p:nvSpPr>
        <p:spPr/>
        <p:txBody>
          <a:bodyPr>
            <a:normAutofit/>
          </a:bodyPr>
          <a:lstStyle/>
          <a:p>
            <a:r>
              <a:rPr lang="en-CA" dirty="0"/>
              <a:t>Order Fulfilment – CN</a:t>
            </a:r>
          </a:p>
        </p:txBody>
      </p:sp>
      <p:sp>
        <p:nvSpPr>
          <p:cNvPr id="5" name="TextBox 4">
            <a:extLst>
              <a:ext uri="{FF2B5EF4-FFF2-40B4-BE49-F238E27FC236}">
                <a16:creationId xmlns:a16="http://schemas.microsoft.com/office/drawing/2014/main" id="{93776B8A-F819-4692-AC30-1B62CFA9BAFA}"/>
              </a:ext>
            </a:extLst>
          </p:cNvPr>
          <p:cNvSpPr txBox="1"/>
          <p:nvPr/>
        </p:nvSpPr>
        <p:spPr>
          <a:xfrm>
            <a:off x="467544" y="5733256"/>
            <a:ext cx="3906198" cy="276999"/>
          </a:xfrm>
          <a:prstGeom prst="rect">
            <a:avLst/>
          </a:prstGeom>
          <a:noFill/>
        </p:spPr>
        <p:txBody>
          <a:bodyPr wrap="none" rtlCol="0">
            <a:spAutoFit/>
          </a:bodyPr>
          <a:lstStyle/>
          <a:p>
            <a:r>
              <a:rPr lang="en-CA" sz="1200" dirty="0"/>
              <a:t>2013-14 – Railway Reported; 2015-18 – ATC Reported</a:t>
            </a:r>
          </a:p>
        </p:txBody>
      </p:sp>
      <p:graphicFrame>
        <p:nvGraphicFramePr>
          <p:cNvPr id="6" name="Content Placeholder 5">
            <a:extLst>
              <a:ext uri="{FF2B5EF4-FFF2-40B4-BE49-F238E27FC236}">
                <a16:creationId xmlns:a16="http://schemas.microsoft.com/office/drawing/2014/main" id="{03CDF223-E28E-49E8-8652-1A85D450E8FC}"/>
              </a:ext>
            </a:extLst>
          </p:cNvPr>
          <p:cNvGraphicFramePr>
            <a:graphicFrameLocks noGrp="1"/>
          </p:cNvGraphicFramePr>
          <p:nvPr>
            <p:ph sz="quarter" idx="1"/>
            <p:extLst>
              <p:ext uri="{D42A27DB-BD31-4B8C-83A1-F6EECF244321}">
                <p14:modId xmlns:p14="http://schemas.microsoft.com/office/powerpoint/2010/main" val="2736024660"/>
              </p:ext>
            </p:extLst>
          </p:nvPr>
        </p:nvGraphicFramePr>
        <p:xfrm>
          <a:off x="301625" y="1527175"/>
          <a:ext cx="8504238" cy="42060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55376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5DBF-744B-44BE-8264-D68EB0C1DD86}"/>
              </a:ext>
            </a:extLst>
          </p:cNvPr>
          <p:cNvSpPr>
            <a:spLocks noGrp="1"/>
          </p:cNvSpPr>
          <p:nvPr>
            <p:ph type="title"/>
          </p:nvPr>
        </p:nvSpPr>
        <p:spPr/>
        <p:txBody>
          <a:bodyPr/>
          <a:lstStyle/>
          <a:p>
            <a:r>
              <a:rPr lang="en-CA" dirty="0"/>
              <a:t>CN Supplied Cars – 2017-18 CY</a:t>
            </a:r>
          </a:p>
        </p:txBody>
      </p:sp>
      <p:sp>
        <p:nvSpPr>
          <p:cNvPr id="3" name="TextBox 2">
            <a:extLst>
              <a:ext uri="{FF2B5EF4-FFF2-40B4-BE49-F238E27FC236}">
                <a16:creationId xmlns:a16="http://schemas.microsoft.com/office/drawing/2014/main" id="{A39D6B30-1F60-44EE-AAFA-535BA480D552}"/>
              </a:ext>
            </a:extLst>
          </p:cNvPr>
          <p:cNvSpPr txBox="1"/>
          <p:nvPr/>
        </p:nvSpPr>
        <p:spPr>
          <a:xfrm>
            <a:off x="467544" y="5834605"/>
            <a:ext cx="4628960" cy="307777"/>
          </a:xfrm>
          <a:prstGeom prst="rect">
            <a:avLst/>
          </a:prstGeom>
          <a:noFill/>
        </p:spPr>
        <p:txBody>
          <a:bodyPr wrap="none" rtlCol="0">
            <a:spAutoFit/>
          </a:bodyPr>
          <a:lstStyle/>
          <a:p>
            <a:r>
              <a:rPr lang="en-CA" sz="1400" dirty="0"/>
              <a:t>Source: CN weekly supply reports; ATC Weekly Reports</a:t>
            </a:r>
          </a:p>
        </p:txBody>
      </p:sp>
      <p:graphicFrame>
        <p:nvGraphicFramePr>
          <p:cNvPr id="6" name="Chart 5">
            <a:extLst>
              <a:ext uri="{FF2B5EF4-FFF2-40B4-BE49-F238E27FC236}">
                <a16:creationId xmlns:a16="http://schemas.microsoft.com/office/drawing/2014/main" id="{8B5761D3-2ECB-47EA-9FD9-EF1DE0D44C23}"/>
              </a:ext>
            </a:extLst>
          </p:cNvPr>
          <p:cNvGraphicFramePr>
            <a:graphicFrameLocks/>
          </p:cNvGraphicFramePr>
          <p:nvPr>
            <p:extLst>
              <p:ext uri="{D42A27DB-BD31-4B8C-83A1-F6EECF244321}">
                <p14:modId xmlns:p14="http://schemas.microsoft.com/office/powerpoint/2010/main" val="3881074076"/>
              </p:ext>
            </p:extLst>
          </p:nvPr>
        </p:nvGraphicFramePr>
        <p:xfrm>
          <a:off x="395536" y="1495424"/>
          <a:ext cx="8208912" cy="41658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44429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73F0-8BC3-4CBB-BF14-A1FE7A42E166}"/>
              </a:ext>
            </a:extLst>
          </p:cNvPr>
          <p:cNvSpPr>
            <a:spLocks noGrp="1"/>
          </p:cNvSpPr>
          <p:nvPr>
            <p:ph type="title"/>
          </p:nvPr>
        </p:nvSpPr>
        <p:spPr/>
        <p:txBody>
          <a:bodyPr/>
          <a:lstStyle/>
          <a:p>
            <a:r>
              <a:rPr lang="en-CA" dirty="0"/>
              <a:t>Order Fulfillment - CP</a:t>
            </a:r>
          </a:p>
        </p:txBody>
      </p:sp>
      <p:sp>
        <p:nvSpPr>
          <p:cNvPr id="5" name="TextBox 4">
            <a:extLst>
              <a:ext uri="{FF2B5EF4-FFF2-40B4-BE49-F238E27FC236}">
                <a16:creationId xmlns:a16="http://schemas.microsoft.com/office/drawing/2014/main" id="{A0B5334F-F087-4EFE-824F-E73A1DD74012}"/>
              </a:ext>
            </a:extLst>
          </p:cNvPr>
          <p:cNvSpPr txBox="1"/>
          <p:nvPr/>
        </p:nvSpPr>
        <p:spPr>
          <a:xfrm>
            <a:off x="467544" y="5810780"/>
            <a:ext cx="3906198" cy="276999"/>
          </a:xfrm>
          <a:prstGeom prst="rect">
            <a:avLst/>
          </a:prstGeom>
          <a:noFill/>
        </p:spPr>
        <p:txBody>
          <a:bodyPr wrap="none" rtlCol="0">
            <a:spAutoFit/>
          </a:bodyPr>
          <a:lstStyle/>
          <a:p>
            <a:r>
              <a:rPr lang="en-CA" sz="1200" dirty="0"/>
              <a:t>2013-14 – Railway Reported; 2015-18 – ATC Reported</a:t>
            </a:r>
          </a:p>
        </p:txBody>
      </p:sp>
      <p:graphicFrame>
        <p:nvGraphicFramePr>
          <p:cNvPr id="6" name="Content Placeholder 5">
            <a:extLst>
              <a:ext uri="{FF2B5EF4-FFF2-40B4-BE49-F238E27FC236}">
                <a16:creationId xmlns:a16="http://schemas.microsoft.com/office/drawing/2014/main" id="{30D1440A-F8A7-438A-891C-190452A7A5C0}"/>
              </a:ext>
            </a:extLst>
          </p:cNvPr>
          <p:cNvGraphicFramePr>
            <a:graphicFrameLocks noGrp="1"/>
          </p:cNvGraphicFramePr>
          <p:nvPr>
            <p:ph sz="quarter" idx="1"/>
            <p:extLst>
              <p:ext uri="{D42A27DB-BD31-4B8C-83A1-F6EECF244321}">
                <p14:modId xmlns:p14="http://schemas.microsoft.com/office/powerpoint/2010/main" val="4169932966"/>
              </p:ext>
            </p:extLst>
          </p:nvPr>
        </p:nvGraphicFramePr>
        <p:xfrm>
          <a:off x="301625" y="1527175"/>
          <a:ext cx="8504238" cy="42060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52443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81C2D-BF1F-4A6A-B219-623C1D606A06}"/>
              </a:ext>
            </a:extLst>
          </p:cNvPr>
          <p:cNvSpPr>
            <a:spLocks noGrp="1"/>
          </p:cNvSpPr>
          <p:nvPr>
            <p:ph type="title"/>
          </p:nvPr>
        </p:nvSpPr>
        <p:spPr/>
        <p:txBody>
          <a:bodyPr/>
          <a:lstStyle/>
          <a:p>
            <a:pPr algn="ctr"/>
            <a:r>
              <a:rPr lang="en-CA" sz="3600" dirty="0"/>
              <a:t>What was Bill C-49?</a:t>
            </a:r>
          </a:p>
        </p:txBody>
      </p:sp>
      <p:sp>
        <p:nvSpPr>
          <p:cNvPr id="5" name="Content Placeholder 4">
            <a:extLst>
              <a:ext uri="{FF2B5EF4-FFF2-40B4-BE49-F238E27FC236}">
                <a16:creationId xmlns:a16="http://schemas.microsoft.com/office/drawing/2014/main" id="{A0745A58-C76D-4243-BEEB-01DFA7001097}"/>
              </a:ext>
            </a:extLst>
          </p:cNvPr>
          <p:cNvSpPr>
            <a:spLocks noGrp="1"/>
          </p:cNvSpPr>
          <p:nvPr>
            <p:ph sz="quarter" idx="1"/>
          </p:nvPr>
        </p:nvSpPr>
        <p:spPr/>
        <p:txBody>
          <a:bodyPr>
            <a:normAutofit lnSpcReduction="10000"/>
          </a:bodyPr>
          <a:lstStyle/>
          <a:p>
            <a:r>
              <a:rPr lang="en-CA" dirty="0"/>
              <a:t>The Transportation Modernization Act</a:t>
            </a:r>
          </a:p>
          <a:p>
            <a:pPr lvl="1"/>
            <a:r>
              <a:rPr lang="en-CA" i="1" dirty="0">
                <a:solidFill>
                  <a:schemeClr val="tx1">
                    <a:lumMod val="85000"/>
                    <a:lumOff val="15000"/>
                  </a:schemeClr>
                </a:solidFill>
              </a:rPr>
              <a:t>An Act to amend the Canada Transportation Act and other Acts respecting transportation and to make related and consequential amendments to other Acts</a:t>
            </a:r>
          </a:p>
          <a:p>
            <a:pPr lvl="1"/>
            <a:r>
              <a:rPr lang="en-CA" i="1" dirty="0">
                <a:solidFill>
                  <a:schemeClr val="tx1">
                    <a:lumMod val="85000"/>
                    <a:lumOff val="15000"/>
                  </a:schemeClr>
                </a:solidFill>
              </a:rPr>
              <a:t>Covers both Rail and Air legislation</a:t>
            </a:r>
          </a:p>
          <a:p>
            <a:r>
              <a:rPr lang="en-CA" dirty="0">
                <a:solidFill>
                  <a:schemeClr val="tx1">
                    <a:lumMod val="85000"/>
                    <a:lumOff val="15000"/>
                  </a:schemeClr>
                </a:solidFill>
              </a:rPr>
              <a:t>Impact on Grain industry</a:t>
            </a:r>
          </a:p>
          <a:p>
            <a:pPr lvl="1"/>
            <a:r>
              <a:rPr lang="en-CA" dirty="0">
                <a:solidFill>
                  <a:schemeClr val="tx1">
                    <a:lumMod val="85000"/>
                    <a:lumOff val="15000"/>
                  </a:schemeClr>
                </a:solidFill>
              </a:rPr>
              <a:t>Rail Service Issues</a:t>
            </a:r>
          </a:p>
          <a:p>
            <a:pPr lvl="1"/>
            <a:r>
              <a:rPr lang="en-CA" dirty="0">
                <a:solidFill>
                  <a:schemeClr val="tx1">
                    <a:lumMod val="85000"/>
                    <a:lumOff val="15000"/>
                  </a:schemeClr>
                </a:solidFill>
              </a:rPr>
              <a:t>Railway investment </a:t>
            </a:r>
          </a:p>
          <a:p>
            <a:pPr lvl="1"/>
            <a:r>
              <a:rPr lang="en-CA" dirty="0">
                <a:solidFill>
                  <a:schemeClr val="tx1">
                    <a:lumMod val="85000"/>
                    <a:lumOff val="15000"/>
                  </a:schemeClr>
                </a:solidFill>
              </a:rPr>
              <a:t>Transparency (data)</a:t>
            </a:r>
          </a:p>
          <a:p>
            <a:endParaRPr lang="en-CA" dirty="0"/>
          </a:p>
          <a:p>
            <a:endParaRPr lang="en-CA" dirty="0"/>
          </a:p>
        </p:txBody>
      </p:sp>
    </p:spTree>
    <p:extLst>
      <p:ext uri="{BB962C8B-B14F-4D97-AF65-F5344CB8AC3E}">
        <p14:creationId xmlns:p14="http://schemas.microsoft.com/office/powerpoint/2010/main" val="27844866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1A3-A8E3-4D25-88DD-9BF0737F75AF}"/>
              </a:ext>
            </a:extLst>
          </p:cNvPr>
          <p:cNvSpPr>
            <a:spLocks noGrp="1"/>
          </p:cNvSpPr>
          <p:nvPr>
            <p:ph type="title"/>
          </p:nvPr>
        </p:nvSpPr>
        <p:spPr/>
        <p:txBody>
          <a:bodyPr/>
          <a:lstStyle/>
          <a:p>
            <a:r>
              <a:rPr lang="en-CA" dirty="0"/>
              <a:t>Reciprocal Accountability</a:t>
            </a:r>
          </a:p>
        </p:txBody>
      </p:sp>
      <p:pic>
        <p:nvPicPr>
          <p:cNvPr id="11" name="Content Placeholder 10" descr="A close up of a pen&#10;&#10;Description automatically generated">
            <a:extLst>
              <a:ext uri="{FF2B5EF4-FFF2-40B4-BE49-F238E27FC236}">
                <a16:creationId xmlns:a16="http://schemas.microsoft.com/office/drawing/2014/main" id="{EF3241AD-76BA-49FF-BBFD-5BC7E3A62EA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261" y="2083412"/>
            <a:ext cx="4038600" cy="2691176"/>
          </a:xfrm>
        </p:spPr>
      </p:pic>
      <p:sp>
        <p:nvSpPr>
          <p:cNvPr id="9" name="Content Placeholder 8">
            <a:extLst>
              <a:ext uri="{FF2B5EF4-FFF2-40B4-BE49-F238E27FC236}">
                <a16:creationId xmlns:a16="http://schemas.microsoft.com/office/drawing/2014/main" id="{B9A1485E-3329-47C4-868D-72CA549FFD84}"/>
              </a:ext>
            </a:extLst>
          </p:cNvPr>
          <p:cNvSpPr>
            <a:spLocks noGrp="1"/>
          </p:cNvSpPr>
          <p:nvPr>
            <p:ph sz="half" idx="2"/>
          </p:nvPr>
        </p:nvSpPr>
        <p:spPr>
          <a:xfrm>
            <a:off x="4797552" y="1484784"/>
            <a:ext cx="4038600" cy="4537712"/>
          </a:xfrm>
        </p:spPr>
        <p:txBody>
          <a:bodyPr>
            <a:normAutofit lnSpcReduction="10000"/>
          </a:bodyPr>
          <a:lstStyle/>
          <a:p>
            <a:r>
              <a:rPr lang="en-CA" dirty="0"/>
              <a:t>Presently there is little or no accountability for railways to perform </a:t>
            </a:r>
          </a:p>
          <a:p>
            <a:r>
              <a:rPr lang="en-CA" dirty="0"/>
              <a:t>Service Agreements between Shippers and the Railways with penalties for non performance </a:t>
            </a:r>
          </a:p>
          <a:p>
            <a:pPr lvl="1"/>
            <a:r>
              <a:rPr lang="en-CA" dirty="0"/>
              <a:t>Includes service standards</a:t>
            </a:r>
          </a:p>
          <a:p>
            <a:r>
              <a:rPr lang="en-CA" dirty="0"/>
              <a:t>Mediation processes in development</a:t>
            </a:r>
          </a:p>
        </p:txBody>
      </p:sp>
    </p:spTree>
    <p:extLst>
      <p:ext uri="{BB962C8B-B14F-4D97-AF65-F5344CB8AC3E}">
        <p14:creationId xmlns:p14="http://schemas.microsoft.com/office/powerpoint/2010/main" val="7418588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0559-238A-4974-A9C5-96B3900DF796}"/>
              </a:ext>
            </a:extLst>
          </p:cNvPr>
          <p:cNvSpPr>
            <a:spLocks noGrp="1"/>
          </p:cNvSpPr>
          <p:nvPr>
            <p:ph type="title"/>
          </p:nvPr>
        </p:nvSpPr>
        <p:spPr/>
        <p:txBody>
          <a:bodyPr/>
          <a:lstStyle/>
          <a:p>
            <a:r>
              <a:rPr lang="en-CA" dirty="0"/>
              <a:t>Railway Investment</a:t>
            </a:r>
          </a:p>
        </p:txBody>
      </p:sp>
      <p:sp>
        <p:nvSpPr>
          <p:cNvPr id="4" name="Content Placeholder 3">
            <a:extLst>
              <a:ext uri="{FF2B5EF4-FFF2-40B4-BE49-F238E27FC236}">
                <a16:creationId xmlns:a16="http://schemas.microsoft.com/office/drawing/2014/main" id="{D66D38B0-C0C2-477E-A80B-F2328D5882EA}"/>
              </a:ext>
            </a:extLst>
          </p:cNvPr>
          <p:cNvSpPr>
            <a:spLocks noGrp="1"/>
          </p:cNvSpPr>
          <p:nvPr>
            <p:ph sz="half" idx="1"/>
          </p:nvPr>
        </p:nvSpPr>
        <p:spPr>
          <a:xfrm>
            <a:off x="301752" y="1556792"/>
            <a:ext cx="4038600" cy="4496536"/>
          </a:xfrm>
        </p:spPr>
        <p:txBody>
          <a:bodyPr>
            <a:normAutofit lnSpcReduction="10000"/>
          </a:bodyPr>
          <a:lstStyle/>
          <a:p>
            <a:r>
              <a:rPr lang="en-CA" dirty="0"/>
              <a:t>Modify the MRE </a:t>
            </a:r>
          </a:p>
          <a:p>
            <a:pPr lvl="1"/>
            <a:r>
              <a:rPr lang="en-CA" dirty="0"/>
              <a:t>Split the VRCPI to two railways (rather than blended)</a:t>
            </a:r>
          </a:p>
          <a:p>
            <a:pPr lvl="1"/>
            <a:r>
              <a:rPr lang="en-CA" dirty="0"/>
              <a:t>Allow greater advantage for depreciating/ including cost of new cars</a:t>
            </a:r>
          </a:p>
          <a:p>
            <a:r>
              <a:rPr lang="en-CA" dirty="0"/>
              <a:t>Removes risk of complacency - Increases incentive to invest</a:t>
            </a:r>
          </a:p>
          <a:p>
            <a:r>
              <a:rPr lang="en-CA" dirty="0"/>
              <a:t>In place for 2018-19 Crop year</a:t>
            </a:r>
          </a:p>
        </p:txBody>
      </p:sp>
      <p:pic>
        <p:nvPicPr>
          <p:cNvPr id="6" name="Picture 2" descr="Covered Hopper Rail Car - Greg Aziz">
            <a:extLst>
              <a:ext uri="{FF2B5EF4-FFF2-40B4-BE49-F238E27FC236}">
                <a16:creationId xmlns:a16="http://schemas.microsoft.com/office/drawing/2014/main" id="{9F462ECB-71C7-4BE5-A65C-07A2D19109F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68427" y="2276872"/>
            <a:ext cx="4316924" cy="288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083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850F-9E9B-4EB5-B603-A018EA2309B2}"/>
              </a:ext>
            </a:extLst>
          </p:cNvPr>
          <p:cNvSpPr>
            <a:spLocks noGrp="1"/>
          </p:cNvSpPr>
          <p:nvPr>
            <p:ph type="title"/>
          </p:nvPr>
        </p:nvSpPr>
        <p:spPr/>
        <p:txBody>
          <a:bodyPr/>
          <a:lstStyle/>
          <a:p>
            <a:r>
              <a:rPr lang="en-CA" dirty="0"/>
              <a:t>Long Haul Interswitching (LHI)</a:t>
            </a:r>
          </a:p>
        </p:txBody>
      </p:sp>
      <p:sp>
        <p:nvSpPr>
          <p:cNvPr id="3" name="Content Placeholder 2">
            <a:extLst>
              <a:ext uri="{FF2B5EF4-FFF2-40B4-BE49-F238E27FC236}">
                <a16:creationId xmlns:a16="http://schemas.microsoft.com/office/drawing/2014/main" id="{595F86FA-98B0-45BE-8566-FD33BCE72F11}"/>
              </a:ext>
            </a:extLst>
          </p:cNvPr>
          <p:cNvSpPr>
            <a:spLocks noGrp="1"/>
          </p:cNvSpPr>
          <p:nvPr>
            <p:ph sz="half" idx="1"/>
          </p:nvPr>
        </p:nvSpPr>
        <p:spPr>
          <a:xfrm>
            <a:off x="301752" y="1484784"/>
            <a:ext cx="4038600" cy="4568544"/>
          </a:xfrm>
        </p:spPr>
        <p:txBody>
          <a:bodyPr>
            <a:normAutofit lnSpcReduction="10000"/>
          </a:bodyPr>
          <a:lstStyle/>
          <a:p>
            <a:r>
              <a:rPr lang="en-CA" dirty="0"/>
              <a:t>Extended Interswitching was introduced as part of the “Fair Rail for Farmers” Act in 2014.</a:t>
            </a:r>
          </a:p>
          <a:p>
            <a:r>
              <a:rPr lang="en-CA" dirty="0"/>
              <a:t>As emergency legislation, required to be renewed after 2 years, and was extended to August of 2017.</a:t>
            </a:r>
          </a:p>
          <a:p>
            <a:r>
              <a:rPr lang="en-CA" dirty="0"/>
              <a:t>LHI was the replacement</a:t>
            </a:r>
          </a:p>
        </p:txBody>
      </p:sp>
      <p:sp>
        <p:nvSpPr>
          <p:cNvPr id="4" name="Content Placeholder 3">
            <a:extLst>
              <a:ext uri="{FF2B5EF4-FFF2-40B4-BE49-F238E27FC236}">
                <a16:creationId xmlns:a16="http://schemas.microsoft.com/office/drawing/2014/main" id="{3BE50D08-5FDC-4CA4-A064-AC5DE5D14C75}"/>
              </a:ext>
            </a:extLst>
          </p:cNvPr>
          <p:cNvSpPr>
            <a:spLocks noGrp="1"/>
          </p:cNvSpPr>
          <p:nvPr>
            <p:ph sz="half" idx="2"/>
          </p:nvPr>
        </p:nvSpPr>
        <p:spPr>
          <a:xfrm>
            <a:off x="4800600" y="1484784"/>
            <a:ext cx="4038600" cy="4568544"/>
          </a:xfrm>
        </p:spPr>
        <p:txBody>
          <a:bodyPr>
            <a:normAutofit lnSpcReduction="10000"/>
          </a:bodyPr>
          <a:lstStyle/>
          <a:p>
            <a:r>
              <a:rPr lang="en-CA" dirty="0"/>
              <a:t>Allows, under tighter conditions, for a shipper to apply for rate from the CTA for the movement of traffic to a second carrier</a:t>
            </a:r>
          </a:p>
          <a:p>
            <a:r>
              <a:rPr lang="en-CA" dirty="0"/>
              <a:t>Dependent on the failure to reach an agreement with the serving carrier and subsequent approval from the CTA</a:t>
            </a:r>
          </a:p>
          <a:p>
            <a:r>
              <a:rPr lang="en-CA" dirty="0"/>
              <a:t>Approval processes still in development</a:t>
            </a:r>
          </a:p>
        </p:txBody>
      </p:sp>
    </p:spTree>
    <p:extLst>
      <p:ext uri="{BB962C8B-B14F-4D97-AF65-F5344CB8AC3E}">
        <p14:creationId xmlns:p14="http://schemas.microsoft.com/office/powerpoint/2010/main" val="5713992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BFD8A-475D-496D-9AA0-07C6DD220E92}"/>
              </a:ext>
            </a:extLst>
          </p:cNvPr>
          <p:cNvSpPr>
            <a:spLocks noGrp="1"/>
          </p:cNvSpPr>
          <p:nvPr>
            <p:ph type="title"/>
          </p:nvPr>
        </p:nvSpPr>
        <p:spPr/>
        <p:txBody>
          <a:bodyPr/>
          <a:lstStyle/>
          <a:p>
            <a:r>
              <a:rPr lang="en-CA" dirty="0"/>
              <a:t>Data Transparency</a:t>
            </a:r>
          </a:p>
        </p:txBody>
      </p:sp>
      <p:pic>
        <p:nvPicPr>
          <p:cNvPr id="8" name="Content Placeholder 7" descr="A screenshot of a video game&#10;&#10;Description automatically generated">
            <a:extLst>
              <a:ext uri="{FF2B5EF4-FFF2-40B4-BE49-F238E27FC236}">
                <a16:creationId xmlns:a16="http://schemas.microsoft.com/office/drawing/2014/main" id="{8A0660E5-8145-49B2-AD2F-D074E3DABD4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5536" y="1844824"/>
            <a:ext cx="4038600" cy="3333637"/>
          </a:xfrm>
        </p:spPr>
      </p:pic>
      <p:sp>
        <p:nvSpPr>
          <p:cNvPr id="6" name="Content Placeholder 5">
            <a:extLst>
              <a:ext uri="{FF2B5EF4-FFF2-40B4-BE49-F238E27FC236}">
                <a16:creationId xmlns:a16="http://schemas.microsoft.com/office/drawing/2014/main" id="{EC309B67-C5E8-4943-988D-E1AB8C9C935F}"/>
              </a:ext>
            </a:extLst>
          </p:cNvPr>
          <p:cNvSpPr>
            <a:spLocks noGrp="1"/>
          </p:cNvSpPr>
          <p:nvPr>
            <p:ph sz="half" idx="2"/>
          </p:nvPr>
        </p:nvSpPr>
        <p:spPr/>
        <p:txBody>
          <a:bodyPr/>
          <a:lstStyle/>
          <a:p>
            <a:r>
              <a:rPr lang="en-CA" dirty="0"/>
              <a:t>Reporting in line with STB approach</a:t>
            </a:r>
          </a:p>
          <a:p>
            <a:pPr lvl="1"/>
            <a:r>
              <a:rPr lang="en-CA" dirty="0"/>
              <a:t>Published weekly on TC website</a:t>
            </a:r>
          </a:p>
          <a:p>
            <a:pPr lvl="1"/>
            <a:r>
              <a:rPr lang="en-CA" dirty="0"/>
              <a:t>Includes basic volume and performance stats</a:t>
            </a:r>
          </a:p>
          <a:p>
            <a:pPr lvl="1"/>
            <a:r>
              <a:rPr lang="en-CA" dirty="0"/>
              <a:t>To be refined over the next 18 months</a:t>
            </a:r>
          </a:p>
          <a:p>
            <a:r>
              <a:rPr lang="en-CA" dirty="0"/>
              <a:t>Waybill data reporting for the CTA to use in developing LHI rate structures</a:t>
            </a:r>
          </a:p>
        </p:txBody>
      </p:sp>
    </p:spTree>
    <p:extLst>
      <p:ext uri="{BB962C8B-B14F-4D97-AF65-F5344CB8AC3E}">
        <p14:creationId xmlns:p14="http://schemas.microsoft.com/office/powerpoint/2010/main" val="15876143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8B797D-5075-4ECB-9C2B-C078AADBD5C5}"/>
              </a:ext>
            </a:extLst>
          </p:cNvPr>
          <p:cNvSpPr>
            <a:spLocks noGrp="1"/>
          </p:cNvSpPr>
          <p:nvPr>
            <p:ph type="title"/>
          </p:nvPr>
        </p:nvSpPr>
        <p:spPr/>
        <p:txBody>
          <a:bodyPr/>
          <a:lstStyle/>
          <a:p>
            <a:pPr algn="ctr"/>
            <a:r>
              <a:rPr lang="en-CA" sz="4000" dirty="0"/>
              <a:t>Why?</a:t>
            </a:r>
          </a:p>
        </p:txBody>
      </p:sp>
      <p:sp>
        <p:nvSpPr>
          <p:cNvPr id="9" name="Content Placeholder 8">
            <a:extLst>
              <a:ext uri="{FF2B5EF4-FFF2-40B4-BE49-F238E27FC236}">
                <a16:creationId xmlns:a16="http://schemas.microsoft.com/office/drawing/2014/main" id="{CC311D9C-D5B2-4C54-BE30-2AAFBA755DEF}"/>
              </a:ext>
            </a:extLst>
          </p:cNvPr>
          <p:cNvSpPr>
            <a:spLocks noGrp="1"/>
          </p:cNvSpPr>
          <p:nvPr>
            <p:ph sz="quarter" idx="1"/>
          </p:nvPr>
        </p:nvSpPr>
        <p:spPr>
          <a:xfrm>
            <a:off x="2915816" y="620688"/>
            <a:ext cx="6048672" cy="5475311"/>
          </a:xfrm>
          <a:solidFill>
            <a:schemeClr val="bg2"/>
          </a:solidFill>
        </p:spPr>
        <p:txBody>
          <a:bodyPr>
            <a:normAutofit/>
          </a:bodyPr>
          <a:lstStyle/>
          <a:p>
            <a:pPr marL="0" indent="0" algn="ctr">
              <a:buNone/>
            </a:pPr>
            <a:endParaRPr lang="en-CA" sz="4400" i="1" dirty="0">
              <a:solidFill>
                <a:srgbClr val="181818"/>
              </a:solidFill>
              <a:latin typeface="Merriweather"/>
            </a:endParaRPr>
          </a:p>
          <a:p>
            <a:pPr marL="0" indent="0" algn="ctr">
              <a:buNone/>
            </a:pPr>
            <a:endParaRPr lang="en-CA" sz="4400" i="1" dirty="0">
              <a:solidFill>
                <a:srgbClr val="181818"/>
              </a:solidFill>
              <a:latin typeface="Merriweather"/>
            </a:endParaRPr>
          </a:p>
          <a:p>
            <a:pPr marL="0" indent="0" algn="ctr">
              <a:buNone/>
            </a:pPr>
            <a:r>
              <a:rPr lang="en-CA" sz="4400" i="1" dirty="0">
                <a:solidFill>
                  <a:srgbClr val="181818"/>
                </a:solidFill>
                <a:latin typeface="Merriweather"/>
              </a:rPr>
              <a:t>“The first step in solving a problem is recognizing there is one”</a:t>
            </a:r>
          </a:p>
          <a:p>
            <a:pPr algn="ctr"/>
            <a:endParaRPr lang="en-CA" sz="4400" i="1" dirty="0"/>
          </a:p>
        </p:txBody>
      </p:sp>
    </p:spTree>
    <p:extLst>
      <p:ext uri="{BB962C8B-B14F-4D97-AF65-F5344CB8AC3E}">
        <p14:creationId xmlns:p14="http://schemas.microsoft.com/office/powerpoint/2010/main" val="38695626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0C0B0-9EF9-4AF9-8599-2A97B8D3DF64}"/>
              </a:ext>
            </a:extLst>
          </p:cNvPr>
          <p:cNvSpPr>
            <a:spLocks noGrp="1"/>
          </p:cNvSpPr>
          <p:nvPr>
            <p:ph type="title"/>
          </p:nvPr>
        </p:nvSpPr>
        <p:spPr/>
        <p:txBody>
          <a:bodyPr>
            <a:normAutofit/>
          </a:bodyPr>
          <a:lstStyle/>
          <a:p>
            <a:r>
              <a:rPr lang="en-CA" sz="2800" dirty="0"/>
              <a:t>What does this mean for Producers?</a:t>
            </a:r>
          </a:p>
        </p:txBody>
      </p:sp>
      <p:sp>
        <p:nvSpPr>
          <p:cNvPr id="5" name="Content Placeholder 4">
            <a:extLst>
              <a:ext uri="{FF2B5EF4-FFF2-40B4-BE49-F238E27FC236}">
                <a16:creationId xmlns:a16="http://schemas.microsoft.com/office/drawing/2014/main" id="{3454C339-E4C9-4BE1-9BCC-8F9B54CF0FE5}"/>
              </a:ext>
            </a:extLst>
          </p:cNvPr>
          <p:cNvSpPr>
            <a:spLocks noGrp="1"/>
          </p:cNvSpPr>
          <p:nvPr>
            <p:ph sz="quarter" idx="1"/>
          </p:nvPr>
        </p:nvSpPr>
        <p:spPr/>
        <p:txBody>
          <a:bodyPr/>
          <a:lstStyle/>
          <a:p>
            <a:r>
              <a:rPr lang="en-CA" dirty="0"/>
              <a:t>Increased Rail Capacity ?</a:t>
            </a:r>
          </a:p>
          <a:p>
            <a:r>
              <a:rPr lang="en-CA" dirty="0"/>
              <a:t>Greater reliability in Rail Service ?</a:t>
            </a:r>
          </a:p>
          <a:p>
            <a:r>
              <a:rPr lang="en-CA" dirty="0"/>
              <a:t>More competition between Grain Companies?</a:t>
            </a:r>
          </a:p>
          <a:p>
            <a:r>
              <a:rPr lang="en-CA" dirty="0"/>
              <a:t>Greater confidence in Canada as a supplier of grain products ?</a:t>
            </a:r>
          </a:p>
        </p:txBody>
      </p:sp>
    </p:spTree>
    <p:extLst>
      <p:ext uri="{BB962C8B-B14F-4D97-AF65-F5344CB8AC3E}">
        <p14:creationId xmlns:p14="http://schemas.microsoft.com/office/powerpoint/2010/main" val="42696867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Relationships</a:t>
            </a:r>
          </a:p>
        </p:txBody>
      </p:sp>
      <p:graphicFrame>
        <p:nvGraphicFramePr>
          <p:cNvPr id="4" name="Diagram 3"/>
          <p:cNvGraphicFramePr/>
          <p:nvPr/>
        </p:nvGraphicFramePr>
        <p:xfrm>
          <a:off x="914400" y="2654423"/>
          <a:ext cx="7315200" cy="53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2588840" y="4886672"/>
          <a:ext cx="5943600" cy="53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nvGraphicFramePr>
        <p:xfrm>
          <a:off x="454456" y="4886672"/>
          <a:ext cx="2133600" cy="53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Freeform 6"/>
          <p:cNvSpPr/>
          <p:nvPr/>
        </p:nvSpPr>
        <p:spPr>
          <a:xfrm>
            <a:off x="1600200" y="3187824"/>
            <a:ext cx="5997854" cy="6012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 name="connsiteX0" fmla="*/ 2743200 w 2743986"/>
              <a:gd name="connsiteY0" fmla="*/ 16167 h 386451"/>
              <a:gd name="connsiteX1" fmla="*/ 2743200 w 2743986"/>
              <a:gd name="connsiteY1" fmla="*/ 381000 h 386451"/>
              <a:gd name="connsiteX2" fmla="*/ 2137528 w 2743986"/>
              <a:gd name="connsiteY2" fmla="*/ 377072 h 386451"/>
              <a:gd name="connsiteX3" fmla="*/ 0 w 2743986"/>
              <a:gd name="connsiteY3" fmla="*/ 381000 h 386451"/>
              <a:gd name="connsiteX4" fmla="*/ 0 w 2743986"/>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986" h="386451">
                <a:moveTo>
                  <a:pt x="2743200" y="16167"/>
                </a:moveTo>
                <a:cubicBezTo>
                  <a:pt x="2743986" y="127456"/>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8" name="Freeform 7"/>
          <p:cNvSpPr/>
          <p:nvPr/>
        </p:nvSpPr>
        <p:spPr>
          <a:xfrm>
            <a:off x="6172200" y="3187824"/>
            <a:ext cx="1524001" cy="4572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9" name="Freeform 8"/>
          <p:cNvSpPr/>
          <p:nvPr/>
        </p:nvSpPr>
        <p:spPr>
          <a:xfrm>
            <a:off x="4876800" y="3187823"/>
            <a:ext cx="1524001" cy="241177"/>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0" name="Freeform 9"/>
          <p:cNvSpPr/>
          <p:nvPr/>
        </p:nvSpPr>
        <p:spPr>
          <a:xfrm>
            <a:off x="3733800" y="3187823"/>
            <a:ext cx="1524001" cy="4572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1" name="Freeform 10"/>
          <p:cNvSpPr/>
          <p:nvPr/>
        </p:nvSpPr>
        <p:spPr>
          <a:xfrm>
            <a:off x="2362200" y="3187823"/>
            <a:ext cx="1524001" cy="241177"/>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2" name="Freeform 11"/>
          <p:cNvSpPr/>
          <p:nvPr/>
        </p:nvSpPr>
        <p:spPr>
          <a:xfrm>
            <a:off x="1371600" y="3187823"/>
            <a:ext cx="1524001" cy="3810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3" name="Freeform 12"/>
          <p:cNvSpPr/>
          <p:nvPr/>
        </p:nvSpPr>
        <p:spPr>
          <a:xfrm>
            <a:off x="1828800" y="3187823"/>
            <a:ext cx="1828800" cy="4572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4" name="Freeform 13"/>
          <p:cNvSpPr/>
          <p:nvPr/>
        </p:nvSpPr>
        <p:spPr>
          <a:xfrm>
            <a:off x="3350840" y="5420072"/>
            <a:ext cx="4419601" cy="4572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5" name="Freeform 14"/>
          <p:cNvSpPr/>
          <p:nvPr/>
        </p:nvSpPr>
        <p:spPr>
          <a:xfrm>
            <a:off x="3503239" y="5420072"/>
            <a:ext cx="990601" cy="3810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6" name="Freeform 15"/>
          <p:cNvSpPr/>
          <p:nvPr/>
        </p:nvSpPr>
        <p:spPr>
          <a:xfrm>
            <a:off x="3579440" y="5420072"/>
            <a:ext cx="2057400" cy="3048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7" name="Freeform 16"/>
          <p:cNvSpPr/>
          <p:nvPr/>
        </p:nvSpPr>
        <p:spPr>
          <a:xfrm>
            <a:off x="3655640" y="5420072"/>
            <a:ext cx="2971800" cy="2286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8" name="Freeform 17"/>
          <p:cNvSpPr/>
          <p:nvPr/>
        </p:nvSpPr>
        <p:spPr>
          <a:xfrm>
            <a:off x="2131640" y="5420072"/>
            <a:ext cx="533400" cy="2286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9" name="Freeform 18"/>
          <p:cNvSpPr/>
          <p:nvPr/>
        </p:nvSpPr>
        <p:spPr>
          <a:xfrm>
            <a:off x="988640" y="5400434"/>
            <a:ext cx="1828800" cy="476838"/>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0" name="Freeform 19"/>
          <p:cNvSpPr/>
          <p:nvPr/>
        </p:nvSpPr>
        <p:spPr>
          <a:xfrm>
            <a:off x="1141040" y="5410645"/>
            <a:ext cx="762000" cy="2286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1" name="Freeform 20"/>
          <p:cNvSpPr/>
          <p:nvPr/>
        </p:nvSpPr>
        <p:spPr>
          <a:xfrm>
            <a:off x="6779840" y="5420072"/>
            <a:ext cx="838200" cy="22860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2" name="TextBox 21"/>
          <p:cNvSpPr txBox="1"/>
          <p:nvPr/>
        </p:nvSpPr>
        <p:spPr>
          <a:xfrm>
            <a:off x="323528" y="1628800"/>
            <a:ext cx="3121367" cy="369332"/>
          </a:xfrm>
          <a:prstGeom prst="rect">
            <a:avLst/>
          </a:prstGeom>
          <a:noFill/>
        </p:spPr>
        <p:txBody>
          <a:bodyPr wrap="none" rtlCol="0">
            <a:spAutoFit/>
          </a:bodyPr>
          <a:lstStyle/>
          <a:p>
            <a:r>
              <a:rPr lang="en-US" dirty="0"/>
              <a:t>Generic Supply Chain Model</a:t>
            </a:r>
          </a:p>
        </p:txBody>
      </p:sp>
      <p:sp>
        <p:nvSpPr>
          <p:cNvPr id="23" name="TextBox 22"/>
          <p:cNvSpPr txBox="1"/>
          <p:nvPr/>
        </p:nvSpPr>
        <p:spPr>
          <a:xfrm>
            <a:off x="323528" y="3933056"/>
            <a:ext cx="7122463" cy="369332"/>
          </a:xfrm>
          <a:prstGeom prst="rect">
            <a:avLst/>
          </a:prstGeom>
          <a:noFill/>
        </p:spPr>
        <p:txBody>
          <a:bodyPr wrap="none" rtlCol="0">
            <a:spAutoFit/>
          </a:bodyPr>
          <a:lstStyle/>
          <a:p>
            <a:r>
              <a:rPr lang="en-US" dirty="0"/>
              <a:t>Canadian Grain Supply Chain Model </a:t>
            </a:r>
            <a:r>
              <a:rPr lang="en-US" i="1" dirty="0"/>
              <a:t>(Bulk through Grain Company)</a:t>
            </a:r>
          </a:p>
        </p:txBody>
      </p:sp>
      <p:sp>
        <p:nvSpPr>
          <p:cNvPr id="24" name="Freeform 23"/>
          <p:cNvSpPr/>
          <p:nvPr/>
        </p:nvSpPr>
        <p:spPr>
          <a:xfrm flipV="1">
            <a:off x="6228185" y="2420888"/>
            <a:ext cx="792088" cy="216024"/>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5" name="Freeform 24"/>
          <p:cNvSpPr/>
          <p:nvPr/>
        </p:nvSpPr>
        <p:spPr>
          <a:xfrm flipV="1">
            <a:off x="1403648" y="2276872"/>
            <a:ext cx="5904656" cy="36004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7" name="Freeform 26"/>
          <p:cNvSpPr/>
          <p:nvPr/>
        </p:nvSpPr>
        <p:spPr>
          <a:xfrm flipV="1">
            <a:off x="3923928" y="2420888"/>
            <a:ext cx="2160240" cy="216024"/>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8" name="Freeform 27"/>
          <p:cNvSpPr/>
          <p:nvPr/>
        </p:nvSpPr>
        <p:spPr>
          <a:xfrm flipV="1">
            <a:off x="1763688" y="2492896"/>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9" name="Freeform 28"/>
          <p:cNvSpPr/>
          <p:nvPr/>
        </p:nvSpPr>
        <p:spPr>
          <a:xfrm flipV="1">
            <a:off x="2843808" y="2492896"/>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0" name="Freeform 29"/>
          <p:cNvSpPr/>
          <p:nvPr/>
        </p:nvSpPr>
        <p:spPr>
          <a:xfrm flipV="1">
            <a:off x="4139952" y="2492896"/>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1" name="Freeform 30"/>
          <p:cNvSpPr/>
          <p:nvPr/>
        </p:nvSpPr>
        <p:spPr>
          <a:xfrm flipV="1">
            <a:off x="5220072" y="2492896"/>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2" name="Freeform 31"/>
          <p:cNvSpPr/>
          <p:nvPr/>
        </p:nvSpPr>
        <p:spPr>
          <a:xfrm flipV="1">
            <a:off x="6372200" y="2492896"/>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3" name="Freeform 32"/>
          <p:cNvSpPr/>
          <p:nvPr/>
        </p:nvSpPr>
        <p:spPr>
          <a:xfrm flipV="1">
            <a:off x="1619672" y="2420888"/>
            <a:ext cx="2160240" cy="216024"/>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1905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4" name="Freeform 33"/>
          <p:cNvSpPr/>
          <p:nvPr/>
        </p:nvSpPr>
        <p:spPr>
          <a:xfrm flipV="1">
            <a:off x="971600" y="4509120"/>
            <a:ext cx="1872208" cy="36004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5" name="Freeform 34"/>
          <p:cNvSpPr/>
          <p:nvPr/>
        </p:nvSpPr>
        <p:spPr>
          <a:xfrm flipV="1">
            <a:off x="3275856" y="4509120"/>
            <a:ext cx="4392488" cy="36004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6" name="Freeform 35"/>
          <p:cNvSpPr/>
          <p:nvPr/>
        </p:nvSpPr>
        <p:spPr>
          <a:xfrm flipV="1">
            <a:off x="3491880" y="4725144"/>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7" name="Freeform 36"/>
          <p:cNvSpPr/>
          <p:nvPr/>
        </p:nvSpPr>
        <p:spPr>
          <a:xfrm flipV="1">
            <a:off x="3419872" y="4653136"/>
            <a:ext cx="1872208" cy="216024"/>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8" name="Freeform 37"/>
          <p:cNvSpPr/>
          <p:nvPr/>
        </p:nvSpPr>
        <p:spPr>
          <a:xfrm flipV="1">
            <a:off x="3347864" y="4581128"/>
            <a:ext cx="3096344" cy="360040"/>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9" name="Freeform 38"/>
          <p:cNvSpPr/>
          <p:nvPr/>
        </p:nvSpPr>
        <p:spPr>
          <a:xfrm flipV="1">
            <a:off x="1115616" y="4725144"/>
            <a:ext cx="720080"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40" name="Freeform 39"/>
          <p:cNvSpPr/>
          <p:nvPr/>
        </p:nvSpPr>
        <p:spPr>
          <a:xfrm flipV="1">
            <a:off x="6732240" y="4725144"/>
            <a:ext cx="792088"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41" name="Freeform 40"/>
          <p:cNvSpPr/>
          <p:nvPr/>
        </p:nvSpPr>
        <p:spPr>
          <a:xfrm flipV="1">
            <a:off x="2051720" y="4725144"/>
            <a:ext cx="648072" cy="144016"/>
          </a:xfrm>
          <a:custGeom>
            <a:avLst/>
            <a:gdLst>
              <a:gd name="connsiteX0" fmla="*/ 933253 w 1024434"/>
              <a:gd name="connsiteY0" fmla="*/ 0 h 395893"/>
              <a:gd name="connsiteX1" fmla="*/ 716437 w 1024434"/>
              <a:gd name="connsiteY1" fmla="*/ 339365 h 395893"/>
              <a:gd name="connsiteX2" fmla="*/ 329938 w 1024434"/>
              <a:gd name="connsiteY2" fmla="*/ 329938 h 395893"/>
              <a:gd name="connsiteX3" fmla="*/ 197963 w 1024434"/>
              <a:gd name="connsiteY3" fmla="*/ 311085 h 395893"/>
              <a:gd name="connsiteX4" fmla="*/ 160255 w 1024434"/>
              <a:gd name="connsiteY4" fmla="*/ 301658 h 395893"/>
              <a:gd name="connsiteX5" fmla="*/ 0 w 1024434"/>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1243607"/>
              <a:gd name="connsiteY0" fmla="*/ 0 h 395893"/>
              <a:gd name="connsiteX1" fmla="*/ 935610 w 1243607"/>
              <a:gd name="connsiteY1" fmla="*/ 333866 h 395893"/>
              <a:gd name="connsiteX2" fmla="*/ 329938 w 1243607"/>
              <a:gd name="connsiteY2" fmla="*/ 329938 h 395893"/>
              <a:gd name="connsiteX3" fmla="*/ 197963 w 1243607"/>
              <a:gd name="connsiteY3" fmla="*/ 311085 h 395893"/>
              <a:gd name="connsiteX4" fmla="*/ 160255 w 1243607"/>
              <a:gd name="connsiteY4" fmla="*/ 301658 h 395893"/>
              <a:gd name="connsiteX5" fmla="*/ 0 w 1243607"/>
              <a:gd name="connsiteY5" fmla="*/ 292231 h 395893"/>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60255 w 935610"/>
              <a:gd name="connsiteY4" fmla="*/ 301658 h 339317"/>
              <a:gd name="connsiteX5" fmla="*/ 0 w 935610"/>
              <a:gd name="connsiteY5" fmla="*/ 292231 h 339317"/>
              <a:gd name="connsiteX0" fmla="*/ 933253 w 935610"/>
              <a:gd name="connsiteY0" fmla="*/ 0 h 339317"/>
              <a:gd name="connsiteX1" fmla="*/ 935610 w 935610"/>
              <a:gd name="connsiteY1" fmla="*/ 333866 h 339317"/>
              <a:gd name="connsiteX2" fmla="*/ 329938 w 935610"/>
              <a:gd name="connsiteY2" fmla="*/ 329938 h 339317"/>
              <a:gd name="connsiteX3" fmla="*/ 197963 w 935610"/>
              <a:gd name="connsiteY3" fmla="*/ 311085 h 339317"/>
              <a:gd name="connsiteX4" fmla="*/ 173610 w 935610"/>
              <a:gd name="connsiteY4" fmla="*/ 333866 h 339317"/>
              <a:gd name="connsiteX5" fmla="*/ 0 w 935610"/>
              <a:gd name="connsiteY5" fmla="*/ 292231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2438400 w 3200400"/>
              <a:gd name="connsiteY4" fmla="*/ 333866 h 339317"/>
              <a:gd name="connsiteX5" fmla="*/ 0 w 3200400"/>
              <a:gd name="connsiteY5"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2462753 w 3200400"/>
              <a:gd name="connsiteY3" fmla="*/ 311085 h 339317"/>
              <a:gd name="connsiteX4" fmla="*/ 0 w 3200400"/>
              <a:gd name="connsiteY4"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0 w 3200400"/>
              <a:gd name="connsiteY3" fmla="*/ 333866 h 339317"/>
              <a:gd name="connsiteX0" fmla="*/ 3198043 w 3200400"/>
              <a:gd name="connsiteY0" fmla="*/ 0 h 339317"/>
              <a:gd name="connsiteX1" fmla="*/ 3200400 w 3200400"/>
              <a:gd name="connsiteY1" fmla="*/ 333866 h 339317"/>
              <a:gd name="connsiteX2" fmla="*/ 2594728 w 3200400"/>
              <a:gd name="connsiteY2" fmla="*/ 329938 h 339317"/>
              <a:gd name="connsiteX3" fmla="*/ 426563 w 3200400"/>
              <a:gd name="connsiteY3" fmla="*/ 320511 h 339317"/>
              <a:gd name="connsiteX4" fmla="*/ 0 w 3200400"/>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5892 w 3206292"/>
              <a:gd name="connsiteY4" fmla="*/ 3338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203935 w 3206292"/>
              <a:gd name="connsiteY0" fmla="*/ 0 h 339317"/>
              <a:gd name="connsiteX1" fmla="*/ 3206292 w 3206292"/>
              <a:gd name="connsiteY1" fmla="*/ 333866 h 339317"/>
              <a:gd name="connsiteX2" fmla="*/ 2600620 w 3206292"/>
              <a:gd name="connsiteY2" fmla="*/ 329938 h 339317"/>
              <a:gd name="connsiteX3" fmla="*/ 432455 w 3206292"/>
              <a:gd name="connsiteY3" fmla="*/ 320511 h 339317"/>
              <a:gd name="connsiteX4" fmla="*/ 158292 w 3206292"/>
              <a:gd name="connsiteY4" fmla="*/ 29066 h 339317"/>
              <a:gd name="connsiteX0" fmla="*/ 3045643 w 3048000"/>
              <a:gd name="connsiteY0" fmla="*/ 0 h 339317"/>
              <a:gd name="connsiteX1" fmla="*/ 3048000 w 3048000"/>
              <a:gd name="connsiteY1" fmla="*/ 333866 h 339317"/>
              <a:gd name="connsiteX2" fmla="*/ 2442328 w 3048000"/>
              <a:gd name="connsiteY2" fmla="*/ 329938 h 339317"/>
              <a:gd name="connsiteX3" fmla="*/ 274163 w 3048000"/>
              <a:gd name="connsiteY3" fmla="*/ 320511 h 339317"/>
              <a:gd name="connsiteX4" fmla="*/ 0 w 3048000"/>
              <a:gd name="connsiteY4" fmla="*/ 29066 h 339317"/>
              <a:gd name="connsiteX0" fmla="*/ 2771480 w 2773837"/>
              <a:gd name="connsiteY0" fmla="*/ 47134 h 386451"/>
              <a:gd name="connsiteX1" fmla="*/ 2773837 w 2773837"/>
              <a:gd name="connsiteY1" fmla="*/ 381000 h 386451"/>
              <a:gd name="connsiteX2" fmla="*/ 2168165 w 2773837"/>
              <a:gd name="connsiteY2" fmla="*/ 377072 h 386451"/>
              <a:gd name="connsiteX3" fmla="*/ 0 w 2773837"/>
              <a:gd name="connsiteY3" fmla="*/ 367645 h 386451"/>
              <a:gd name="connsiteX4" fmla="*/ 30637 w 2773837"/>
              <a:gd name="connsiteY4" fmla="*/ 0 h 386451"/>
              <a:gd name="connsiteX0" fmla="*/ 2740843 w 2743200"/>
              <a:gd name="connsiteY0" fmla="*/ 47134 h 386451"/>
              <a:gd name="connsiteX1" fmla="*/ 2743200 w 2743200"/>
              <a:gd name="connsiteY1" fmla="*/ 381000 h 386451"/>
              <a:gd name="connsiteX2" fmla="*/ 2137528 w 2743200"/>
              <a:gd name="connsiteY2" fmla="*/ 377072 h 386451"/>
              <a:gd name="connsiteX3" fmla="*/ 0 w 2743200"/>
              <a:gd name="connsiteY3" fmla="*/ 381000 h 386451"/>
              <a:gd name="connsiteX4" fmla="*/ 0 w 2743200"/>
              <a:gd name="connsiteY4" fmla="*/ 0 h 38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86451">
                <a:moveTo>
                  <a:pt x="2740843" y="47134"/>
                </a:moveTo>
                <a:cubicBezTo>
                  <a:pt x="2741629" y="158423"/>
                  <a:pt x="2742414" y="269711"/>
                  <a:pt x="2743200" y="381000"/>
                </a:cubicBezTo>
                <a:cubicBezTo>
                  <a:pt x="2628723" y="386451"/>
                  <a:pt x="2260469" y="380869"/>
                  <a:pt x="2137528" y="377072"/>
                </a:cubicBezTo>
                <a:lnTo>
                  <a:pt x="0" y="381000"/>
                </a:lnTo>
                <a:lnTo>
                  <a:pt x="0" y="0"/>
                </a:lnTo>
              </a:path>
            </a:pathLst>
          </a:cu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cxnSp>
        <p:nvCxnSpPr>
          <p:cNvPr id="43" name="Straight Connector 42"/>
          <p:cNvCxnSpPr/>
          <p:nvPr/>
        </p:nvCxnSpPr>
        <p:spPr>
          <a:xfrm>
            <a:off x="7596336" y="1700808"/>
            <a:ext cx="86409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596336" y="1916832"/>
            <a:ext cx="864096"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516216" y="1556792"/>
            <a:ext cx="1103187" cy="276999"/>
          </a:xfrm>
          <a:prstGeom prst="rect">
            <a:avLst/>
          </a:prstGeom>
          <a:noFill/>
        </p:spPr>
        <p:txBody>
          <a:bodyPr wrap="none" rtlCol="0">
            <a:spAutoFit/>
          </a:bodyPr>
          <a:lstStyle/>
          <a:p>
            <a:r>
              <a:rPr lang="en-US" sz="1200" dirty="0"/>
              <a:t>Relationships</a:t>
            </a:r>
          </a:p>
        </p:txBody>
      </p:sp>
      <p:sp>
        <p:nvSpPr>
          <p:cNvPr id="47" name="TextBox 46"/>
          <p:cNvSpPr txBox="1"/>
          <p:nvPr/>
        </p:nvSpPr>
        <p:spPr>
          <a:xfrm>
            <a:off x="6516216" y="1778200"/>
            <a:ext cx="1011815" cy="276999"/>
          </a:xfrm>
          <a:prstGeom prst="rect">
            <a:avLst/>
          </a:prstGeom>
          <a:noFill/>
        </p:spPr>
        <p:txBody>
          <a:bodyPr wrap="none" rtlCol="0">
            <a:spAutoFit/>
          </a:bodyPr>
          <a:lstStyle/>
          <a:p>
            <a:pPr algn="ctr"/>
            <a:r>
              <a:rPr lang="en-US" sz="1200" dirty="0"/>
              <a:t>Money Flow</a:t>
            </a:r>
          </a:p>
        </p:txBody>
      </p:sp>
    </p:spTree>
    <p:extLst>
      <p:ext uri="{BB962C8B-B14F-4D97-AF65-F5344CB8AC3E}">
        <p14:creationId xmlns:p14="http://schemas.microsoft.com/office/powerpoint/2010/main" val="1546936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14" grpId="0" animBg="1"/>
      <p:bldP spid="15" grpId="0" animBg="1"/>
      <p:bldP spid="16" grpId="0" animBg="1"/>
      <p:bldP spid="17" grpId="0" animBg="1"/>
      <p:bldP spid="18" grpId="0" animBg="1"/>
      <p:bldP spid="19" grpId="0" animBg="1"/>
      <p:bldP spid="20" grpId="0" animBg="1"/>
      <p:bldP spid="21" grpId="0" animBg="1"/>
      <p:bldP spid="23" grpId="0"/>
      <p:bldP spid="34" grpId="0" animBg="1"/>
      <p:bldP spid="35" grpId="0" animBg="1"/>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554D-3970-40FA-B2EC-7EECEBC787D2}"/>
              </a:ext>
            </a:extLst>
          </p:cNvPr>
          <p:cNvSpPr>
            <a:spLocks noGrp="1"/>
          </p:cNvSpPr>
          <p:nvPr>
            <p:ph type="title"/>
          </p:nvPr>
        </p:nvSpPr>
        <p:spPr/>
        <p:txBody>
          <a:bodyPr/>
          <a:lstStyle/>
          <a:p>
            <a:r>
              <a:rPr lang="en-CA" dirty="0"/>
              <a:t>Grain Companies position in the Market</a:t>
            </a:r>
          </a:p>
        </p:txBody>
      </p:sp>
      <p:sp>
        <p:nvSpPr>
          <p:cNvPr id="3" name="Content Placeholder 2">
            <a:extLst>
              <a:ext uri="{FF2B5EF4-FFF2-40B4-BE49-F238E27FC236}">
                <a16:creationId xmlns:a16="http://schemas.microsoft.com/office/drawing/2014/main" id="{BCA22048-A99C-4482-B170-2DD21928D1E1}"/>
              </a:ext>
            </a:extLst>
          </p:cNvPr>
          <p:cNvSpPr>
            <a:spLocks noGrp="1"/>
          </p:cNvSpPr>
          <p:nvPr>
            <p:ph sz="quarter" idx="1"/>
          </p:nvPr>
        </p:nvSpPr>
        <p:spPr/>
        <p:txBody>
          <a:bodyPr>
            <a:normAutofit lnSpcReduction="10000"/>
          </a:bodyPr>
          <a:lstStyle/>
          <a:p>
            <a:r>
              <a:rPr lang="en-CA" dirty="0"/>
              <a:t>Grain companies generally do not market grain based on global market demand but on what rail capacity they think they can obtain.</a:t>
            </a:r>
          </a:p>
          <a:p>
            <a:r>
              <a:rPr lang="en-CA" dirty="0"/>
              <a:t>By extension, the competition for producers grain is impacted by what cars their local elevator is allocated by the railway that serves them.</a:t>
            </a:r>
          </a:p>
          <a:p>
            <a:endParaRPr lang="en-CA" dirty="0"/>
          </a:p>
          <a:p>
            <a:r>
              <a:rPr lang="en-CA" i="1" dirty="0"/>
              <a:t>Will the advent of greater accountability on the railways increase rail capacity, and consequently greater competition between grain companies for producers grain?</a:t>
            </a:r>
          </a:p>
          <a:p>
            <a:endParaRPr lang="en-CA" dirty="0"/>
          </a:p>
        </p:txBody>
      </p:sp>
    </p:spTree>
    <p:extLst>
      <p:ext uri="{BB962C8B-B14F-4D97-AF65-F5344CB8AC3E}">
        <p14:creationId xmlns:p14="http://schemas.microsoft.com/office/powerpoint/2010/main" val="27730441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182" y="260648"/>
            <a:ext cx="8645298" cy="907941"/>
          </a:xfrm>
          <a:prstGeom prst="rect">
            <a:avLst/>
          </a:prstGeom>
          <a:noFill/>
        </p:spPr>
        <p:txBody>
          <a:bodyPr wrap="square"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3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Country Elevator Network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(Primary and Process)</a:t>
            </a:r>
          </a:p>
        </p:txBody>
      </p:sp>
      <p:graphicFrame>
        <p:nvGraphicFramePr>
          <p:cNvPr id="6" name="Chart 5">
            <a:extLst>
              <a:ext uri="{FF2B5EF4-FFF2-40B4-BE49-F238E27FC236}">
                <a16:creationId xmlns:a16="http://schemas.microsoft.com/office/drawing/2014/main" id="{EBFAE1D9-4735-4804-BB57-00770173DEBB}"/>
              </a:ext>
            </a:extLst>
          </p:cNvPr>
          <p:cNvGraphicFramePr>
            <a:graphicFrameLocks/>
          </p:cNvGraphicFramePr>
          <p:nvPr>
            <p:extLst/>
          </p:nvPr>
        </p:nvGraphicFramePr>
        <p:xfrm>
          <a:off x="247182" y="1628800"/>
          <a:ext cx="8640960"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441489AE-8DDA-45BC-9CBC-80096688E01B}"/>
              </a:ext>
            </a:extLst>
          </p:cNvPr>
          <p:cNvSpPr txBox="1"/>
          <p:nvPr/>
        </p:nvSpPr>
        <p:spPr>
          <a:xfrm>
            <a:off x="249107" y="1916832"/>
            <a:ext cx="400110" cy="2664296"/>
          </a:xfrm>
          <a:prstGeom prst="rect">
            <a:avLst/>
          </a:prstGeom>
          <a:noFill/>
        </p:spPr>
        <p:txBody>
          <a:bodyPr vert="vert270" wrap="square" rtlCol="0">
            <a:spAutoFit/>
          </a:bodyPr>
          <a:lstStyle/>
          <a:p>
            <a:r>
              <a:rPr lang="en-CA" sz="1400" b="1" dirty="0"/>
              <a:t>Elevators &amp; Delivery Points</a:t>
            </a:r>
          </a:p>
        </p:txBody>
      </p:sp>
      <p:cxnSp>
        <p:nvCxnSpPr>
          <p:cNvPr id="7" name="Straight Connector 6">
            <a:extLst>
              <a:ext uri="{FF2B5EF4-FFF2-40B4-BE49-F238E27FC236}">
                <a16:creationId xmlns:a16="http://schemas.microsoft.com/office/drawing/2014/main" id="{71E2EC59-9A03-4874-AEF7-A5AD1E433A10}"/>
              </a:ext>
            </a:extLst>
          </p:cNvPr>
          <p:cNvCxnSpPr>
            <a:cxnSpLocks/>
          </p:cNvCxnSpPr>
          <p:nvPr/>
        </p:nvCxnSpPr>
        <p:spPr>
          <a:xfrm flipH="1">
            <a:off x="6156176" y="2852936"/>
            <a:ext cx="1440160" cy="0"/>
          </a:xfrm>
          <a:prstGeom prst="line">
            <a:avLst/>
          </a:prstGeom>
          <a:ln w="22225">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E2EC59-9A03-4874-AEF7-A5AD1E433A10}"/>
              </a:ext>
            </a:extLst>
          </p:cNvPr>
          <p:cNvCxnSpPr>
            <a:cxnSpLocks/>
          </p:cNvCxnSpPr>
          <p:nvPr/>
        </p:nvCxnSpPr>
        <p:spPr>
          <a:xfrm flipV="1">
            <a:off x="7596336" y="2132856"/>
            <a:ext cx="0" cy="2880320"/>
          </a:xfrm>
          <a:prstGeom prst="line">
            <a:avLst/>
          </a:prstGeom>
          <a:ln w="22225">
            <a:prstDash val="sysDash"/>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9088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04664"/>
            <a:ext cx="8534400" cy="758952"/>
          </a:xfrm>
        </p:spPr>
        <p:txBody>
          <a:bodyPr anchor="ctr" anchorCtr="0">
            <a:normAutofit fontScale="90000"/>
          </a:bodyPr>
          <a:lstStyle/>
          <a:p>
            <a:r>
              <a:rPr lang="en-US" dirty="0"/>
              <a:t>Canadian Grain Logistics in the Global Market</a:t>
            </a:r>
          </a:p>
        </p:txBody>
      </p:sp>
      <p:graphicFrame>
        <p:nvGraphicFramePr>
          <p:cNvPr id="4" name="Content Placeholder 3"/>
          <p:cNvGraphicFramePr>
            <a:graphicFrameLocks noGrp="1"/>
          </p:cNvGraphicFramePr>
          <p:nvPr>
            <p:ph sz="quarter" idx="1"/>
            <p:extLst/>
          </p:nvPr>
        </p:nvGraphicFramePr>
        <p:xfrm>
          <a:off x="500034" y="135729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0874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4B0023B2-7D5E-4C1B-AC4C-BB4D9D84D8F5}"/>
              </a:ext>
            </a:extLst>
          </p:cNvPr>
          <p:cNvGraphicFramePr>
            <a:graphicFrameLocks noGrp="1"/>
          </p:cNvGraphicFramePr>
          <p:nvPr>
            <p:ph sz="half" idx="2"/>
            <p:extLst>
              <p:ext uri="{D42A27DB-BD31-4B8C-83A1-F6EECF244321}">
                <p14:modId xmlns:p14="http://schemas.microsoft.com/office/powerpoint/2010/main" val="1837174123"/>
              </p:ext>
            </p:extLst>
          </p:nvPr>
        </p:nvGraphicFramePr>
        <p:xfrm>
          <a:off x="4849755" y="1946050"/>
          <a:ext cx="38862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488CE71-2AA2-4A9F-8B56-90C431E17475}"/>
              </a:ext>
            </a:extLst>
          </p:cNvPr>
          <p:cNvSpPr>
            <a:spLocks noGrp="1"/>
          </p:cNvSpPr>
          <p:nvPr>
            <p:ph type="title"/>
          </p:nvPr>
        </p:nvSpPr>
        <p:spPr/>
        <p:txBody>
          <a:bodyPr>
            <a:normAutofit fontScale="90000"/>
          </a:bodyPr>
          <a:lstStyle/>
          <a:p>
            <a:r>
              <a:rPr lang="en-CA" dirty="0"/>
              <a:t>Impact of New Hopper Cars and Operating Plan</a:t>
            </a:r>
          </a:p>
        </p:txBody>
      </p:sp>
      <p:sp>
        <p:nvSpPr>
          <p:cNvPr id="12" name="Content Placeholder 11">
            <a:extLst>
              <a:ext uri="{FF2B5EF4-FFF2-40B4-BE49-F238E27FC236}">
                <a16:creationId xmlns:a16="http://schemas.microsoft.com/office/drawing/2014/main" id="{DAE19AF7-3302-4478-A2BB-9434D9E7FB4E}"/>
              </a:ext>
            </a:extLst>
          </p:cNvPr>
          <p:cNvSpPr>
            <a:spLocks noGrp="1"/>
          </p:cNvSpPr>
          <p:nvPr>
            <p:ph sz="half" idx="1"/>
          </p:nvPr>
        </p:nvSpPr>
        <p:spPr>
          <a:xfrm>
            <a:off x="319620" y="1502459"/>
            <a:ext cx="4180372" cy="4764187"/>
          </a:xfrm>
        </p:spPr>
        <p:txBody>
          <a:bodyPr>
            <a:normAutofit fontScale="77500" lnSpcReduction="20000"/>
          </a:bodyPr>
          <a:lstStyle/>
          <a:p>
            <a:r>
              <a:rPr lang="en-CA" dirty="0"/>
              <a:t>New car fleet will provide higher loading capacity </a:t>
            </a:r>
          </a:p>
          <a:p>
            <a:pPr lvl="1"/>
            <a:r>
              <a:rPr lang="en-CA" dirty="0"/>
              <a:t>Shorter cars 57 ft vs 60 ft (more cars/ train)</a:t>
            </a:r>
          </a:p>
          <a:p>
            <a:pPr lvl="1"/>
            <a:r>
              <a:rPr lang="en-CA" dirty="0"/>
              <a:t>3 hopper vs 4 (less maintenance)</a:t>
            </a:r>
          </a:p>
          <a:p>
            <a:pPr lvl="1"/>
            <a:r>
              <a:rPr lang="en-CA" dirty="0"/>
              <a:t>Centre sill vs box sill (greater stability)</a:t>
            </a:r>
          </a:p>
          <a:p>
            <a:pPr lvl="1"/>
            <a:r>
              <a:rPr lang="en-CA" dirty="0"/>
              <a:t>5,300 cu ft vs 4,750 cu ft</a:t>
            </a:r>
          </a:p>
          <a:p>
            <a:pPr lvl="1"/>
            <a:r>
              <a:rPr lang="en-CA" dirty="0"/>
              <a:t>100 T per car vs 90 T</a:t>
            </a:r>
          </a:p>
          <a:p>
            <a:r>
              <a:rPr lang="en-CA" dirty="0"/>
              <a:t>New operating scenario sees CP moving to a 8,500 ft train (from 7,000); CN to 134 – 180 cars</a:t>
            </a:r>
          </a:p>
          <a:p>
            <a:r>
              <a:rPr lang="en-CA" dirty="0"/>
              <a:t>Loop track design in country for 134 to 150 cars</a:t>
            </a:r>
          </a:p>
          <a:p>
            <a:r>
              <a:rPr lang="en-CA" dirty="0" err="1"/>
              <a:t>G3</a:t>
            </a:r>
            <a:r>
              <a:rPr lang="en-CA" dirty="0"/>
              <a:t> Terminal is designed for 150 cars</a:t>
            </a:r>
          </a:p>
        </p:txBody>
      </p:sp>
      <p:sp>
        <p:nvSpPr>
          <p:cNvPr id="6" name="TextBox 5">
            <a:extLst>
              <a:ext uri="{FF2B5EF4-FFF2-40B4-BE49-F238E27FC236}">
                <a16:creationId xmlns:a16="http://schemas.microsoft.com/office/drawing/2014/main" id="{778007F1-1085-4009-8779-72B3B02189ED}"/>
              </a:ext>
            </a:extLst>
          </p:cNvPr>
          <p:cNvSpPr txBox="1"/>
          <p:nvPr/>
        </p:nvSpPr>
        <p:spPr>
          <a:xfrm>
            <a:off x="6792855" y="2000083"/>
            <a:ext cx="1148071" cy="646331"/>
          </a:xfrm>
          <a:prstGeom prst="rect">
            <a:avLst/>
          </a:prstGeom>
          <a:noFill/>
        </p:spPr>
        <p:txBody>
          <a:bodyPr wrap="none" rtlCol="0">
            <a:spAutoFit/>
          </a:bodyPr>
          <a:lstStyle/>
          <a:p>
            <a:r>
              <a:rPr lang="en-CA" dirty="0"/>
              <a:t>+49% - CN</a:t>
            </a:r>
          </a:p>
          <a:p>
            <a:r>
              <a:rPr lang="en-CA" dirty="0"/>
              <a:t>+33% - CP</a:t>
            </a:r>
          </a:p>
        </p:txBody>
      </p:sp>
      <p:sp>
        <p:nvSpPr>
          <p:cNvPr id="7" name="TextBox 6">
            <a:extLst>
              <a:ext uri="{FF2B5EF4-FFF2-40B4-BE49-F238E27FC236}">
                <a16:creationId xmlns:a16="http://schemas.microsoft.com/office/drawing/2014/main" id="{7430A38F-B968-4D80-8E1E-AF9FD1495F0C}"/>
              </a:ext>
            </a:extLst>
          </p:cNvPr>
          <p:cNvSpPr txBox="1"/>
          <p:nvPr/>
        </p:nvSpPr>
        <p:spPr>
          <a:xfrm>
            <a:off x="7587884" y="1502459"/>
            <a:ext cx="1148071" cy="646331"/>
          </a:xfrm>
          <a:prstGeom prst="rect">
            <a:avLst/>
          </a:prstGeom>
          <a:noFill/>
        </p:spPr>
        <p:txBody>
          <a:bodyPr wrap="none" rtlCol="0">
            <a:spAutoFit/>
          </a:bodyPr>
          <a:lstStyle/>
          <a:p>
            <a:r>
              <a:rPr lang="en-CA" dirty="0"/>
              <a:t>+67% - CN</a:t>
            </a:r>
          </a:p>
          <a:p>
            <a:r>
              <a:rPr lang="en-CA" dirty="0"/>
              <a:t>+49% - CP</a:t>
            </a:r>
          </a:p>
        </p:txBody>
      </p:sp>
      <p:sp>
        <p:nvSpPr>
          <p:cNvPr id="15" name="TextBox 14">
            <a:extLst>
              <a:ext uri="{FF2B5EF4-FFF2-40B4-BE49-F238E27FC236}">
                <a16:creationId xmlns:a16="http://schemas.microsoft.com/office/drawing/2014/main" id="{37AC105D-1DE8-4460-94A9-1A8BA695E82B}"/>
              </a:ext>
            </a:extLst>
          </p:cNvPr>
          <p:cNvSpPr txBox="1"/>
          <p:nvPr/>
        </p:nvSpPr>
        <p:spPr>
          <a:xfrm>
            <a:off x="5791434" y="2715425"/>
            <a:ext cx="752129" cy="369332"/>
          </a:xfrm>
          <a:prstGeom prst="rect">
            <a:avLst/>
          </a:prstGeom>
          <a:noFill/>
        </p:spPr>
        <p:txBody>
          <a:bodyPr wrap="none" rtlCol="0">
            <a:spAutoFit/>
          </a:bodyPr>
          <a:lstStyle/>
          <a:p>
            <a:r>
              <a:rPr lang="en-CA" dirty="0"/>
              <a:t>+ 11%</a:t>
            </a:r>
          </a:p>
        </p:txBody>
      </p:sp>
    </p:spTree>
    <p:extLst>
      <p:ext uri="{BB962C8B-B14F-4D97-AF65-F5344CB8AC3E}">
        <p14:creationId xmlns:p14="http://schemas.microsoft.com/office/powerpoint/2010/main" val="32650329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FAF2-A367-41AC-A61A-85927A0AC9DA}"/>
              </a:ext>
            </a:extLst>
          </p:cNvPr>
          <p:cNvSpPr>
            <a:spLocks noGrp="1"/>
          </p:cNvSpPr>
          <p:nvPr>
            <p:ph type="title"/>
          </p:nvPr>
        </p:nvSpPr>
        <p:spPr/>
        <p:txBody>
          <a:bodyPr/>
          <a:lstStyle/>
          <a:p>
            <a:r>
              <a:rPr lang="en-CA" dirty="0"/>
              <a:t>System Improvements/ Changes</a:t>
            </a:r>
          </a:p>
        </p:txBody>
      </p:sp>
      <p:sp>
        <p:nvSpPr>
          <p:cNvPr id="3" name="Content Placeholder 2">
            <a:extLst>
              <a:ext uri="{FF2B5EF4-FFF2-40B4-BE49-F238E27FC236}">
                <a16:creationId xmlns:a16="http://schemas.microsoft.com/office/drawing/2014/main" id="{4C2CB186-3EB1-4E94-8F10-8551E7F1239D}"/>
              </a:ext>
            </a:extLst>
          </p:cNvPr>
          <p:cNvSpPr>
            <a:spLocks noGrp="1"/>
          </p:cNvSpPr>
          <p:nvPr>
            <p:ph sz="quarter" idx="1"/>
          </p:nvPr>
        </p:nvSpPr>
        <p:spPr/>
        <p:txBody>
          <a:bodyPr/>
          <a:lstStyle/>
          <a:p>
            <a:r>
              <a:rPr lang="en-CA" dirty="0"/>
              <a:t>Prince Rupert Indexer replacement</a:t>
            </a:r>
          </a:p>
          <a:p>
            <a:r>
              <a:rPr lang="en-CA" dirty="0"/>
              <a:t>AGT Gallery and loader replacement</a:t>
            </a:r>
          </a:p>
          <a:p>
            <a:r>
              <a:rPr lang="en-CA" dirty="0" err="1"/>
              <a:t>G3</a:t>
            </a:r>
            <a:r>
              <a:rPr lang="en-CA" dirty="0"/>
              <a:t> </a:t>
            </a:r>
            <a:r>
              <a:rPr lang="en-CA" dirty="0" err="1"/>
              <a:t>startup</a:t>
            </a:r>
            <a:endParaRPr lang="en-CA" dirty="0"/>
          </a:p>
          <a:p>
            <a:pPr lvl="1"/>
            <a:r>
              <a:rPr lang="en-CA" dirty="0"/>
              <a:t>Access to North Shore</a:t>
            </a:r>
          </a:p>
          <a:p>
            <a:pPr lvl="1"/>
            <a:r>
              <a:rPr lang="en-CA" dirty="0"/>
              <a:t>Capacity through the tunnel</a:t>
            </a:r>
          </a:p>
          <a:p>
            <a:r>
              <a:rPr lang="en-CA" dirty="0"/>
              <a:t>Increase in country primary elevator capacity and facilities</a:t>
            </a:r>
          </a:p>
          <a:p>
            <a:r>
              <a:rPr lang="en-CA" dirty="0"/>
              <a:t>Churchill line and terminal purchase</a:t>
            </a:r>
          </a:p>
          <a:p>
            <a:endParaRPr lang="en-CA" dirty="0"/>
          </a:p>
        </p:txBody>
      </p:sp>
    </p:spTree>
    <p:extLst>
      <p:ext uri="{BB962C8B-B14F-4D97-AF65-F5344CB8AC3E}">
        <p14:creationId xmlns:p14="http://schemas.microsoft.com/office/powerpoint/2010/main" val="36152926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AE71-9A72-4338-8D19-78647961C3F5}"/>
              </a:ext>
            </a:extLst>
          </p:cNvPr>
          <p:cNvSpPr>
            <a:spLocks noGrp="1"/>
          </p:cNvSpPr>
          <p:nvPr>
            <p:ph type="title"/>
          </p:nvPr>
        </p:nvSpPr>
        <p:spPr>
          <a:xfrm>
            <a:off x="301752" y="260648"/>
            <a:ext cx="8534400" cy="875847"/>
          </a:xfrm>
        </p:spPr>
        <p:txBody>
          <a:bodyPr anchor="ctr" anchorCtr="0">
            <a:normAutofit/>
          </a:bodyPr>
          <a:lstStyle/>
          <a:p>
            <a:r>
              <a:rPr lang="en-CA" sz="3200" dirty="0">
                <a:solidFill>
                  <a:srgbClr val="0070C0"/>
                </a:solidFill>
              </a:rPr>
              <a:t>Key Observations from the GMP</a:t>
            </a:r>
          </a:p>
        </p:txBody>
      </p:sp>
      <p:sp>
        <p:nvSpPr>
          <p:cNvPr id="3" name="Content Placeholder 2">
            <a:extLst>
              <a:ext uri="{FF2B5EF4-FFF2-40B4-BE49-F238E27FC236}">
                <a16:creationId xmlns:a16="http://schemas.microsoft.com/office/drawing/2014/main" id="{387272AE-97AC-4323-9A27-2F2116107907}"/>
              </a:ext>
            </a:extLst>
          </p:cNvPr>
          <p:cNvSpPr>
            <a:spLocks noGrp="1"/>
          </p:cNvSpPr>
          <p:nvPr>
            <p:ph sz="quarter" idx="1"/>
          </p:nvPr>
        </p:nvSpPr>
        <p:spPr/>
        <p:txBody>
          <a:bodyPr>
            <a:normAutofit fontScale="92500" lnSpcReduction="20000"/>
          </a:bodyPr>
          <a:lstStyle/>
          <a:p>
            <a:r>
              <a:rPr lang="en-CA" dirty="0"/>
              <a:t>2018-19 Second highest grain supply ever at 81.2 MMT</a:t>
            </a:r>
          </a:p>
          <a:p>
            <a:pPr lvl="1"/>
            <a:r>
              <a:rPr lang="en-CA" dirty="0"/>
              <a:t>2017-18 now the third highest at 80.5 MMT</a:t>
            </a:r>
          </a:p>
          <a:p>
            <a:r>
              <a:rPr lang="en-CA" dirty="0"/>
              <a:t>Despite that, 17-18 volumes were down from previous year:</a:t>
            </a:r>
          </a:p>
          <a:p>
            <a:pPr lvl="1"/>
            <a:r>
              <a:rPr lang="en-CA" dirty="0"/>
              <a:t>Elevator throughput down 3.2%</a:t>
            </a:r>
          </a:p>
          <a:p>
            <a:pPr lvl="1"/>
            <a:r>
              <a:rPr lang="en-CA" dirty="0"/>
              <a:t>Rail movements down 4.2%</a:t>
            </a:r>
          </a:p>
          <a:p>
            <a:pPr lvl="1"/>
            <a:r>
              <a:rPr lang="en-CA" dirty="0"/>
              <a:t>Shipments down 6.2%</a:t>
            </a:r>
          </a:p>
          <a:p>
            <a:r>
              <a:rPr lang="en-CA" dirty="0"/>
              <a:t>Rail Performance fell:</a:t>
            </a:r>
          </a:p>
          <a:p>
            <a:pPr lvl="1"/>
            <a:r>
              <a:rPr lang="en-CA" dirty="0"/>
              <a:t>Car cycles and loaded transit has increased – 14.7% &amp; 18.7%</a:t>
            </a:r>
          </a:p>
          <a:p>
            <a:pPr lvl="1"/>
            <a:r>
              <a:rPr lang="en-CA" dirty="0"/>
              <a:t>Most predominant component is origin dwell – increased 116.5%</a:t>
            </a:r>
          </a:p>
          <a:p>
            <a:pPr lvl="1"/>
            <a:r>
              <a:rPr lang="en-CA" dirty="0"/>
              <a:t>Order fulfillment rates have fallen</a:t>
            </a:r>
          </a:p>
          <a:p>
            <a:r>
              <a:rPr lang="en-CA" dirty="0"/>
              <a:t>Vessel time in port increased 4.7%</a:t>
            </a:r>
          </a:p>
          <a:p>
            <a:r>
              <a:rPr lang="en-CA" dirty="0"/>
              <a:t>Stock in country have held at over 4 MMT, highest ever</a:t>
            </a:r>
          </a:p>
          <a:p>
            <a:pPr lvl="1"/>
            <a:endParaRPr lang="en-CA" dirty="0"/>
          </a:p>
        </p:txBody>
      </p:sp>
    </p:spTree>
    <p:extLst>
      <p:ext uri="{BB962C8B-B14F-4D97-AF65-F5344CB8AC3E}">
        <p14:creationId xmlns:p14="http://schemas.microsoft.com/office/powerpoint/2010/main" val="31604513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6CDEA-2D2A-419C-9220-898FDEE70180}"/>
              </a:ext>
            </a:extLst>
          </p:cNvPr>
          <p:cNvSpPr>
            <a:spLocks noGrp="1"/>
          </p:cNvSpPr>
          <p:nvPr>
            <p:ph type="title"/>
          </p:nvPr>
        </p:nvSpPr>
        <p:spPr/>
        <p:txBody>
          <a:bodyPr/>
          <a:lstStyle/>
          <a:p>
            <a:r>
              <a:rPr lang="en-CA" dirty="0"/>
              <a:t>Issues of Concern</a:t>
            </a:r>
          </a:p>
        </p:txBody>
      </p:sp>
      <p:pic>
        <p:nvPicPr>
          <p:cNvPr id="3" name="Content Placeholder 2" descr="A large ship in a body of water&#10;&#10;Description automatically generated">
            <a:extLst>
              <a:ext uri="{FF2B5EF4-FFF2-40B4-BE49-F238E27FC236}">
                <a16:creationId xmlns:a16="http://schemas.microsoft.com/office/drawing/2014/main" id="{F9DBDB68-86F5-495C-A5F5-2FD8E3DE573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114546" y="1628800"/>
            <a:ext cx="5638800" cy="4229100"/>
          </a:xfrm>
        </p:spPr>
      </p:pic>
    </p:spTree>
    <p:extLst>
      <p:ext uri="{BB962C8B-B14F-4D97-AF65-F5344CB8AC3E}">
        <p14:creationId xmlns:p14="http://schemas.microsoft.com/office/powerpoint/2010/main" val="35383287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FAFD09-A49D-45F8-B014-51988E3BE778}"/>
              </a:ext>
            </a:extLst>
          </p:cNvPr>
          <p:cNvPicPr>
            <a:picLocks noChangeAspect="1"/>
          </p:cNvPicPr>
          <p:nvPr/>
        </p:nvPicPr>
        <p:blipFill>
          <a:blip r:embed="rId3"/>
          <a:stretch>
            <a:fillRect/>
          </a:stretch>
        </p:blipFill>
        <p:spPr>
          <a:xfrm>
            <a:off x="2646275" y="1635126"/>
            <a:ext cx="6272774" cy="4352000"/>
          </a:xfrm>
          <a:prstGeom prst="rect">
            <a:avLst/>
          </a:prstGeom>
        </p:spPr>
      </p:pic>
      <p:sp>
        <p:nvSpPr>
          <p:cNvPr id="5" name="Title 4"/>
          <p:cNvSpPr>
            <a:spLocks noGrp="1"/>
          </p:cNvSpPr>
          <p:nvPr>
            <p:ph type="title"/>
          </p:nvPr>
        </p:nvSpPr>
        <p:spPr>
          <a:xfrm>
            <a:off x="301752" y="276155"/>
            <a:ext cx="8534400" cy="874091"/>
          </a:xfrm>
        </p:spPr>
        <p:txBody>
          <a:bodyPr anchor="ctr" anchorCtr="0">
            <a:normAutofit fontScale="90000"/>
          </a:bodyPr>
          <a:lstStyle/>
          <a:p>
            <a:r>
              <a:rPr lang="en-US" sz="3700" dirty="0">
                <a:solidFill>
                  <a:srgbClr val="0070C0"/>
                </a:solidFill>
              </a:rPr>
              <a:t>Western Canadian Car Cycles</a:t>
            </a:r>
            <a:br>
              <a:rPr lang="en-US" sz="2800" dirty="0">
                <a:solidFill>
                  <a:srgbClr val="0070C0"/>
                </a:solidFill>
              </a:rPr>
            </a:br>
            <a:r>
              <a:rPr lang="en-US" sz="2200" dirty="0">
                <a:solidFill>
                  <a:srgbClr val="0070C0"/>
                </a:solidFill>
              </a:rPr>
              <a:t>(2017-18 Crop Year)</a:t>
            </a:r>
            <a:endParaRPr lang="en-CA" sz="2200" dirty="0">
              <a:solidFill>
                <a:srgbClr val="0070C0"/>
              </a:solidFill>
            </a:endParaRPr>
          </a:p>
        </p:txBody>
      </p:sp>
      <p:sp>
        <p:nvSpPr>
          <p:cNvPr id="46" name="Content Placeholder 45">
            <a:extLst>
              <a:ext uri="{FF2B5EF4-FFF2-40B4-BE49-F238E27FC236}">
                <a16:creationId xmlns:a16="http://schemas.microsoft.com/office/drawing/2014/main" id="{462DE718-7A93-4CF7-8DA7-AE633A9A95B9}"/>
              </a:ext>
            </a:extLst>
          </p:cNvPr>
          <p:cNvSpPr>
            <a:spLocks noGrp="1"/>
          </p:cNvSpPr>
          <p:nvPr>
            <p:ph sz="half" idx="1"/>
          </p:nvPr>
        </p:nvSpPr>
        <p:spPr>
          <a:xfrm>
            <a:off x="301752" y="1371600"/>
            <a:ext cx="2178285" cy="4681728"/>
          </a:xfrm>
        </p:spPr>
        <p:txBody>
          <a:bodyPr>
            <a:normAutofit/>
          </a:bodyPr>
          <a:lstStyle/>
          <a:p>
            <a:pPr marL="0" indent="0">
              <a:buNone/>
            </a:pPr>
            <a:endParaRPr lang="en-CA" sz="2000" dirty="0"/>
          </a:p>
          <a:p>
            <a:pPr marL="0" indent="0" algn="ctr">
              <a:buNone/>
            </a:pPr>
            <a:endParaRPr lang="en-CA" sz="2000" dirty="0"/>
          </a:p>
          <a:p>
            <a:pPr marL="0" indent="0" algn="ctr">
              <a:buNone/>
            </a:pPr>
            <a:r>
              <a:rPr lang="en-CA" sz="2000" u="sng" dirty="0"/>
              <a:t>Western Canada</a:t>
            </a:r>
          </a:p>
          <a:p>
            <a:pPr marL="0" indent="0" algn="ctr">
              <a:buNone/>
            </a:pPr>
            <a:r>
              <a:rPr lang="en-CA" sz="2000" b="1" dirty="0"/>
              <a:t>15.7 days</a:t>
            </a:r>
          </a:p>
          <a:p>
            <a:pPr marL="0" indent="0" algn="ctr">
              <a:buNone/>
            </a:pPr>
            <a:r>
              <a:rPr lang="en-CA" sz="2000" dirty="0"/>
              <a:t>(LY = 14.1)</a:t>
            </a:r>
          </a:p>
          <a:p>
            <a:pPr marL="0" indent="0" algn="ctr">
              <a:buNone/>
            </a:pPr>
            <a:r>
              <a:rPr lang="en-CA" sz="2000" u="sng" dirty="0"/>
              <a:t>Eastern Canada</a:t>
            </a:r>
          </a:p>
          <a:p>
            <a:pPr marL="0" indent="0" algn="ctr">
              <a:buNone/>
            </a:pPr>
            <a:r>
              <a:rPr lang="en-CA" sz="2000" b="1" dirty="0"/>
              <a:t>24.2 days</a:t>
            </a:r>
          </a:p>
          <a:p>
            <a:pPr marL="0" indent="0" algn="ctr">
              <a:buNone/>
            </a:pPr>
            <a:r>
              <a:rPr lang="en-CA" sz="2000" dirty="0"/>
              <a:t>(LY = 20.9)</a:t>
            </a:r>
          </a:p>
          <a:p>
            <a:pPr marL="0" indent="0" algn="ctr">
              <a:buNone/>
            </a:pPr>
            <a:endParaRPr lang="en-CA" sz="2000" dirty="0"/>
          </a:p>
          <a:p>
            <a:pPr marL="0" indent="0" algn="ctr">
              <a:buNone/>
            </a:pPr>
            <a:r>
              <a:rPr lang="en-CA" sz="2000" u="sng" dirty="0"/>
              <a:t>United States</a:t>
            </a:r>
          </a:p>
          <a:p>
            <a:pPr marL="0" indent="0" algn="ctr">
              <a:buNone/>
            </a:pPr>
            <a:r>
              <a:rPr lang="en-CA" sz="2000" b="1" dirty="0"/>
              <a:t>27.9 days</a:t>
            </a:r>
          </a:p>
          <a:p>
            <a:pPr marL="0" indent="0" algn="ctr">
              <a:buNone/>
            </a:pPr>
            <a:r>
              <a:rPr lang="en-CA" sz="2000" dirty="0"/>
              <a:t>(LY= 24.8)</a:t>
            </a:r>
          </a:p>
        </p:txBody>
      </p:sp>
      <p:sp>
        <p:nvSpPr>
          <p:cNvPr id="10" name="TextBox 9"/>
          <p:cNvSpPr txBox="1"/>
          <p:nvPr/>
        </p:nvSpPr>
        <p:spPr>
          <a:xfrm>
            <a:off x="3347864" y="2822366"/>
            <a:ext cx="976605" cy="646331"/>
          </a:xfrm>
          <a:prstGeom prst="rect">
            <a:avLst/>
          </a:prstGeom>
          <a:noFill/>
        </p:spPr>
        <p:txBody>
          <a:bodyPr wrap="square" rtlCol="0">
            <a:spAutoFit/>
          </a:bodyPr>
          <a:lstStyle/>
          <a:p>
            <a:r>
              <a:rPr lang="en-CA" sz="2000" b="1" dirty="0">
                <a:solidFill>
                  <a:srgbClr val="FF0000"/>
                </a:solidFill>
              </a:rPr>
              <a:t>16.3</a:t>
            </a:r>
            <a:r>
              <a:rPr lang="en-CA" sz="1600" b="1" dirty="0">
                <a:solidFill>
                  <a:srgbClr val="FF0000"/>
                </a:solidFill>
              </a:rPr>
              <a:t> </a:t>
            </a:r>
          </a:p>
          <a:p>
            <a:r>
              <a:rPr lang="en-CA" sz="1600" b="1" dirty="0"/>
              <a:t>   </a:t>
            </a:r>
            <a:r>
              <a:rPr lang="en-CA" sz="1600" b="1" i="1" dirty="0"/>
              <a:t>(14.3)</a:t>
            </a:r>
          </a:p>
        </p:txBody>
      </p:sp>
      <p:sp>
        <p:nvSpPr>
          <p:cNvPr id="12" name="TextBox 11"/>
          <p:cNvSpPr txBox="1"/>
          <p:nvPr/>
        </p:nvSpPr>
        <p:spPr>
          <a:xfrm>
            <a:off x="3131839" y="2273351"/>
            <a:ext cx="869483" cy="646331"/>
          </a:xfrm>
          <a:prstGeom prst="rect">
            <a:avLst/>
          </a:prstGeom>
          <a:noFill/>
        </p:spPr>
        <p:txBody>
          <a:bodyPr wrap="square" rtlCol="0">
            <a:spAutoFit/>
          </a:bodyPr>
          <a:lstStyle/>
          <a:p>
            <a:r>
              <a:rPr lang="en-CA" sz="2000" b="1" dirty="0">
                <a:solidFill>
                  <a:srgbClr val="FF0000"/>
                </a:solidFill>
              </a:rPr>
              <a:t>16.2</a:t>
            </a:r>
          </a:p>
          <a:p>
            <a:r>
              <a:rPr lang="en-CA" sz="1600" b="1" i="1" dirty="0"/>
              <a:t>(13.8)</a:t>
            </a:r>
          </a:p>
        </p:txBody>
      </p:sp>
      <p:sp>
        <p:nvSpPr>
          <p:cNvPr id="13" name="TextBox 12"/>
          <p:cNvSpPr txBox="1"/>
          <p:nvPr/>
        </p:nvSpPr>
        <p:spPr>
          <a:xfrm>
            <a:off x="5612468" y="2957032"/>
            <a:ext cx="683200" cy="400110"/>
          </a:xfrm>
          <a:prstGeom prst="rect">
            <a:avLst/>
          </a:prstGeom>
          <a:noFill/>
        </p:spPr>
        <p:txBody>
          <a:bodyPr wrap="none" rtlCol="0">
            <a:spAutoFit/>
          </a:bodyPr>
          <a:lstStyle/>
          <a:p>
            <a:r>
              <a:rPr lang="en-CA" sz="2000" b="1" dirty="0">
                <a:solidFill>
                  <a:srgbClr val="FF0000"/>
                </a:solidFill>
              </a:rPr>
              <a:t>13.3</a:t>
            </a:r>
          </a:p>
        </p:txBody>
      </p:sp>
      <p:sp>
        <p:nvSpPr>
          <p:cNvPr id="14" name="TextBox 13"/>
          <p:cNvSpPr txBox="1"/>
          <p:nvPr/>
        </p:nvSpPr>
        <p:spPr>
          <a:xfrm>
            <a:off x="6879123" y="3021199"/>
            <a:ext cx="583814" cy="338554"/>
          </a:xfrm>
          <a:prstGeom prst="rect">
            <a:avLst/>
          </a:prstGeom>
          <a:noFill/>
        </p:spPr>
        <p:txBody>
          <a:bodyPr wrap="none" rtlCol="0">
            <a:spAutoFit/>
          </a:bodyPr>
          <a:lstStyle/>
          <a:p>
            <a:r>
              <a:rPr lang="en-CA" sz="1600" b="1" dirty="0">
                <a:solidFill>
                  <a:srgbClr val="00B050"/>
                </a:solidFill>
              </a:rPr>
              <a:t>23.3</a:t>
            </a:r>
          </a:p>
        </p:txBody>
      </p:sp>
      <p:sp>
        <p:nvSpPr>
          <p:cNvPr id="15" name="TextBox 14"/>
          <p:cNvSpPr txBox="1"/>
          <p:nvPr/>
        </p:nvSpPr>
        <p:spPr>
          <a:xfrm>
            <a:off x="3504518" y="4196342"/>
            <a:ext cx="583814" cy="338554"/>
          </a:xfrm>
          <a:prstGeom prst="rect">
            <a:avLst/>
          </a:prstGeom>
          <a:noFill/>
        </p:spPr>
        <p:txBody>
          <a:bodyPr wrap="none" rtlCol="0">
            <a:spAutoFit/>
          </a:bodyPr>
          <a:lstStyle/>
          <a:p>
            <a:r>
              <a:rPr lang="en-CA" sz="1600" b="1" dirty="0">
                <a:solidFill>
                  <a:schemeClr val="bg2">
                    <a:lumMod val="50000"/>
                  </a:schemeClr>
                </a:solidFill>
              </a:rPr>
              <a:t>37.9</a:t>
            </a:r>
          </a:p>
        </p:txBody>
      </p:sp>
      <p:sp>
        <p:nvSpPr>
          <p:cNvPr id="16" name="TextBox 15"/>
          <p:cNvSpPr txBox="1"/>
          <p:nvPr/>
        </p:nvSpPr>
        <p:spPr>
          <a:xfrm>
            <a:off x="5600544" y="3954502"/>
            <a:ext cx="583814" cy="338554"/>
          </a:xfrm>
          <a:prstGeom prst="rect">
            <a:avLst/>
          </a:prstGeom>
          <a:noFill/>
        </p:spPr>
        <p:txBody>
          <a:bodyPr wrap="none" rtlCol="0">
            <a:spAutoFit/>
          </a:bodyPr>
          <a:lstStyle/>
          <a:p>
            <a:r>
              <a:rPr lang="en-CA" sz="1600" b="1" dirty="0">
                <a:solidFill>
                  <a:schemeClr val="bg2">
                    <a:lumMod val="50000"/>
                  </a:schemeClr>
                </a:solidFill>
              </a:rPr>
              <a:t>27.1</a:t>
            </a:r>
          </a:p>
        </p:txBody>
      </p:sp>
      <p:sp>
        <p:nvSpPr>
          <p:cNvPr id="17" name="TextBox 16"/>
          <p:cNvSpPr txBox="1"/>
          <p:nvPr/>
        </p:nvSpPr>
        <p:spPr>
          <a:xfrm>
            <a:off x="6967889" y="3827054"/>
            <a:ext cx="583814" cy="338554"/>
          </a:xfrm>
          <a:prstGeom prst="rect">
            <a:avLst/>
          </a:prstGeom>
          <a:noFill/>
        </p:spPr>
        <p:txBody>
          <a:bodyPr wrap="square" rtlCol="0">
            <a:spAutoFit/>
          </a:bodyPr>
          <a:lstStyle/>
          <a:p>
            <a:r>
              <a:rPr lang="en-CA" sz="1600" b="1" dirty="0">
                <a:solidFill>
                  <a:schemeClr val="bg2">
                    <a:lumMod val="50000"/>
                  </a:schemeClr>
                </a:solidFill>
              </a:rPr>
              <a:t>39.4</a:t>
            </a:r>
          </a:p>
        </p:txBody>
      </p:sp>
      <p:sp>
        <p:nvSpPr>
          <p:cNvPr id="18" name="TextBox 17"/>
          <p:cNvSpPr txBox="1"/>
          <p:nvPr/>
        </p:nvSpPr>
        <p:spPr>
          <a:xfrm>
            <a:off x="5327305" y="4801537"/>
            <a:ext cx="583814" cy="338554"/>
          </a:xfrm>
          <a:prstGeom prst="rect">
            <a:avLst/>
          </a:prstGeom>
          <a:noFill/>
        </p:spPr>
        <p:txBody>
          <a:bodyPr wrap="none" rtlCol="0">
            <a:spAutoFit/>
          </a:bodyPr>
          <a:lstStyle/>
          <a:p>
            <a:r>
              <a:rPr lang="en-CA" sz="1600" b="1" dirty="0">
                <a:solidFill>
                  <a:schemeClr val="bg2">
                    <a:lumMod val="50000"/>
                  </a:schemeClr>
                </a:solidFill>
              </a:rPr>
              <a:t>31.3</a:t>
            </a:r>
          </a:p>
        </p:txBody>
      </p:sp>
      <p:sp>
        <p:nvSpPr>
          <p:cNvPr id="3" name="TextBox 2"/>
          <p:cNvSpPr txBox="1"/>
          <p:nvPr/>
        </p:nvSpPr>
        <p:spPr>
          <a:xfrm>
            <a:off x="7087168" y="2633211"/>
            <a:ext cx="583814" cy="338554"/>
          </a:xfrm>
          <a:prstGeom prst="rect">
            <a:avLst/>
          </a:prstGeom>
          <a:noFill/>
        </p:spPr>
        <p:txBody>
          <a:bodyPr wrap="none" rtlCol="0">
            <a:spAutoFit/>
          </a:bodyPr>
          <a:lstStyle/>
          <a:p>
            <a:r>
              <a:rPr lang="en-CA" sz="1600" b="1" dirty="0">
                <a:solidFill>
                  <a:srgbClr val="00B050"/>
                </a:solidFill>
              </a:rPr>
              <a:t>28.1</a:t>
            </a:r>
          </a:p>
        </p:txBody>
      </p:sp>
      <p:sp>
        <p:nvSpPr>
          <p:cNvPr id="4" name="Flowchart: Connector 3">
            <a:extLst>
              <a:ext uri="{FF2B5EF4-FFF2-40B4-BE49-F238E27FC236}">
                <a16:creationId xmlns:a16="http://schemas.microsoft.com/office/drawing/2014/main" id="{41B60C0C-47D3-4152-8DDE-B1695AC46114}"/>
              </a:ext>
            </a:extLst>
          </p:cNvPr>
          <p:cNvSpPr/>
          <p:nvPr/>
        </p:nvSpPr>
        <p:spPr>
          <a:xfrm>
            <a:off x="3456110" y="3141314"/>
            <a:ext cx="98133" cy="10076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Flowchart: Connector 18">
            <a:extLst>
              <a:ext uri="{FF2B5EF4-FFF2-40B4-BE49-F238E27FC236}">
                <a16:creationId xmlns:a16="http://schemas.microsoft.com/office/drawing/2014/main" id="{82793098-B2B5-46B8-A186-887AE7D3E331}"/>
              </a:ext>
            </a:extLst>
          </p:cNvPr>
          <p:cNvSpPr/>
          <p:nvPr/>
        </p:nvSpPr>
        <p:spPr>
          <a:xfrm>
            <a:off x="3082773" y="2436996"/>
            <a:ext cx="98133" cy="10076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lowchart: Connector 20">
            <a:extLst>
              <a:ext uri="{FF2B5EF4-FFF2-40B4-BE49-F238E27FC236}">
                <a16:creationId xmlns:a16="http://schemas.microsoft.com/office/drawing/2014/main" id="{673E6717-5232-47A1-9818-93B4A39B124E}"/>
              </a:ext>
            </a:extLst>
          </p:cNvPr>
          <p:cNvSpPr/>
          <p:nvPr/>
        </p:nvSpPr>
        <p:spPr>
          <a:xfrm>
            <a:off x="6086225" y="3292975"/>
            <a:ext cx="98133" cy="10076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1" name="Straight Connector 30">
            <a:extLst>
              <a:ext uri="{FF2B5EF4-FFF2-40B4-BE49-F238E27FC236}">
                <a16:creationId xmlns:a16="http://schemas.microsoft.com/office/drawing/2014/main" id="{51FA1D7A-37F0-4309-878F-7EF8E8C5EF2A}"/>
              </a:ext>
            </a:extLst>
          </p:cNvPr>
          <p:cNvCxnSpPr>
            <a:cxnSpLocks/>
          </p:cNvCxnSpPr>
          <p:nvPr/>
        </p:nvCxnSpPr>
        <p:spPr>
          <a:xfrm flipH="1">
            <a:off x="6945464" y="3292975"/>
            <a:ext cx="141704" cy="39264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75BE675-370C-45FA-8CD3-791D5054E57F}"/>
              </a:ext>
            </a:extLst>
          </p:cNvPr>
          <p:cNvSpPr/>
          <p:nvPr/>
        </p:nvSpPr>
        <p:spPr>
          <a:xfrm>
            <a:off x="4001323" y="2537765"/>
            <a:ext cx="1564559" cy="755210"/>
          </a:xfrm>
          <a:prstGeom prst="ellipse">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Arrow Connector 37">
            <a:extLst>
              <a:ext uri="{FF2B5EF4-FFF2-40B4-BE49-F238E27FC236}">
                <a16:creationId xmlns:a16="http://schemas.microsoft.com/office/drawing/2014/main" id="{8A56B69D-E2CA-4930-A0B5-610599F2695C}"/>
              </a:ext>
            </a:extLst>
          </p:cNvPr>
          <p:cNvCxnSpPr>
            <a:cxnSpLocks/>
          </p:cNvCxnSpPr>
          <p:nvPr/>
        </p:nvCxnSpPr>
        <p:spPr>
          <a:xfrm flipH="1" flipV="1">
            <a:off x="3811419" y="2537765"/>
            <a:ext cx="976606" cy="434000"/>
          </a:xfrm>
          <a:prstGeom prst="straightConnector1">
            <a:avLst/>
          </a:prstGeom>
          <a:ln w="25400">
            <a:solidFill>
              <a:srgbClr val="FF0000"/>
            </a:solidFill>
            <a:tailEnd type="triangle" w="lg"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1B72D5B-7A02-4C49-B67C-C311A684C29E}"/>
              </a:ext>
            </a:extLst>
          </p:cNvPr>
          <p:cNvCxnSpPr>
            <a:cxnSpLocks/>
          </p:cNvCxnSpPr>
          <p:nvPr/>
        </p:nvCxnSpPr>
        <p:spPr>
          <a:xfrm>
            <a:off x="4788024" y="2971765"/>
            <a:ext cx="2228292" cy="49434"/>
          </a:xfrm>
          <a:prstGeom prst="straightConnector1">
            <a:avLst/>
          </a:prstGeom>
          <a:ln w="25400">
            <a:solidFill>
              <a:srgbClr val="00B050"/>
            </a:solidFill>
            <a:tailEnd type="triangle" w="lg" len="med"/>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EC06F56B-8C2D-4E78-BEDC-B9D74D3DCA03}"/>
              </a:ext>
            </a:extLst>
          </p:cNvPr>
          <p:cNvCxnSpPr>
            <a:cxnSpLocks/>
          </p:cNvCxnSpPr>
          <p:nvPr/>
        </p:nvCxnSpPr>
        <p:spPr>
          <a:xfrm>
            <a:off x="4783602" y="2987879"/>
            <a:ext cx="364462" cy="966623"/>
          </a:xfrm>
          <a:prstGeom prst="straightConnector1">
            <a:avLst/>
          </a:prstGeom>
          <a:ln w="25400">
            <a:solidFill>
              <a:schemeClr val="bg2">
                <a:lumMod val="50000"/>
              </a:schemeClr>
            </a:solidFill>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7923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01540-5AAF-41B6-B51A-475B8B717B9B}"/>
              </a:ext>
            </a:extLst>
          </p:cNvPr>
          <p:cNvSpPr>
            <a:spLocks noGrp="1"/>
          </p:cNvSpPr>
          <p:nvPr>
            <p:ph type="title"/>
          </p:nvPr>
        </p:nvSpPr>
        <p:spPr>
          <a:xfrm>
            <a:off x="301752" y="260648"/>
            <a:ext cx="8534400" cy="758952"/>
          </a:xfrm>
        </p:spPr>
        <p:txBody>
          <a:bodyPr vert="horz" anchor="ctr" anchorCtr="0">
            <a:normAutofit/>
          </a:bodyPr>
          <a:lstStyle/>
          <a:p>
            <a:r>
              <a:rPr lang="en-CA" b="1" dirty="0">
                <a:solidFill>
                  <a:srgbClr val="0070C0"/>
                </a:solidFill>
              </a:rPr>
              <a:t>Background</a:t>
            </a:r>
          </a:p>
        </p:txBody>
      </p:sp>
      <p:sp>
        <p:nvSpPr>
          <p:cNvPr id="3" name="Content Placeholder 2">
            <a:extLst>
              <a:ext uri="{FF2B5EF4-FFF2-40B4-BE49-F238E27FC236}">
                <a16:creationId xmlns:a16="http://schemas.microsoft.com/office/drawing/2014/main" id="{950F3F81-3F12-494B-B39B-92F141CBC154}"/>
              </a:ext>
            </a:extLst>
          </p:cNvPr>
          <p:cNvSpPr>
            <a:spLocks noGrp="1"/>
          </p:cNvSpPr>
          <p:nvPr>
            <p:ph sz="quarter" idx="1"/>
          </p:nvPr>
        </p:nvSpPr>
        <p:spPr/>
        <p:txBody>
          <a:bodyPr/>
          <a:lstStyle/>
          <a:p>
            <a:r>
              <a:rPr lang="en-CA" dirty="0"/>
              <a:t>Transportation has been a public policy matter from the earliest days of Confederation</a:t>
            </a:r>
          </a:p>
          <a:p>
            <a:pPr lvl="1"/>
            <a:r>
              <a:rPr lang="en-CA" dirty="0"/>
              <a:t>Began with canals and railways</a:t>
            </a:r>
          </a:p>
          <a:p>
            <a:pPr lvl="1"/>
            <a:r>
              <a:rPr lang="en-CA" dirty="0"/>
              <a:t>Expanded as technology fostered new modes of transport</a:t>
            </a:r>
          </a:p>
          <a:p>
            <a:pPr lvl="2"/>
            <a:r>
              <a:rPr lang="en-CA" dirty="0"/>
              <a:t>Road, air and pipelines		</a:t>
            </a:r>
          </a:p>
          <a:p>
            <a:r>
              <a:rPr lang="en-CA" dirty="0"/>
              <a:t>Activity overseen through government regulation</a:t>
            </a:r>
          </a:p>
          <a:p>
            <a:pPr lvl="1"/>
            <a:r>
              <a:rPr lang="en-CA" dirty="0"/>
              <a:t>Government charters and licensing (federal and provincial)</a:t>
            </a:r>
          </a:p>
          <a:p>
            <a:pPr lvl="1"/>
            <a:r>
              <a:rPr lang="en-CA" dirty="0"/>
              <a:t>Rooted in common-carrier obligations</a:t>
            </a:r>
          </a:p>
          <a:p>
            <a:pPr lvl="2"/>
            <a:r>
              <a:rPr lang="en-CA" dirty="0"/>
              <a:t>Focused on rates and service standards			  </a:t>
            </a:r>
          </a:p>
        </p:txBody>
      </p:sp>
    </p:spTree>
    <p:extLst>
      <p:ext uri="{BB962C8B-B14F-4D97-AF65-F5344CB8AC3E}">
        <p14:creationId xmlns:p14="http://schemas.microsoft.com/office/powerpoint/2010/main" val="33175502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F849A9-BFC3-4D6A-8BEB-2FE2D1A04580}"/>
              </a:ext>
            </a:extLst>
          </p:cNvPr>
          <p:cNvSpPr>
            <a:spLocks noGrp="1"/>
          </p:cNvSpPr>
          <p:nvPr>
            <p:ph type="title"/>
          </p:nvPr>
        </p:nvSpPr>
        <p:spPr/>
        <p:txBody>
          <a:bodyPr/>
          <a:lstStyle/>
          <a:p>
            <a:r>
              <a:rPr lang="en-CA" dirty="0"/>
              <a:t>Car Cycles – West Coast</a:t>
            </a:r>
          </a:p>
        </p:txBody>
      </p:sp>
      <p:sp>
        <p:nvSpPr>
          <p:cNvPr id="2" name="TextBox 1">
            <a:extLst>
              <a:ext uri="{FF2B5EF4-FFF2-40B4-BE49-F238E27FC236}">
                <a16:creationId xmlns:a16="http://schemas.microsoft.com/office/drawing/2014/main" id="{F747EA14-A092-4B81-BE96-2FF3E507A35D}"/>
              </a:ext>
            </a:extLst>
          </p:cNvPr>
          <p:cNvSpPr txBox="1"/>
          <p:nvPr/>
        </p:nvSpPr>
        <p:spPr>
          <a:xfrm>
            <a:off x="6300192" y="1412776"/>
            <a:ext cx="2255746" cy="646331"/>
          </a:xfrm>
          <a:prstGeom prst="rect">
            <a:avLst/>
          </a:prstGeom>
          <a:noFill/>
        </p:spPr>
        <p:txBody>
          <a:bodyPr wrap="none" rtlCol="0">
            <a:spAutoFit/>
          </a:bodyPr>
          <a:lstStyle/>
          <a:p>
            <a:r>
              <a:rPr lang="en-CA" dirty="0"/>
              <a:t>Vancouver +14%</a:t>
            </a:r>
          </a:p>
          <a:p>
            <a:r>
              <a:rPr lang="en-CA" dirty="0"/>
              <a:t>Prince Rupert +18%</a:t>
            </a:r>
          </a:p>
        </p:txBody>
      </p:sp>
      <p:graphicFrame>
        <p:nvGraphicFramePr>
          <p:cNvPr id="8" name="Content Placeholder 7">
            <a:extLst>
              <a:ext uri="{FF2B5EF4-FFF2-40B4-BE49-F238E27FC236}">
                <a16:creationId xmlns:a16="http://schemas.microsoft.com/office/drawing/2014/main" id="{0743E6F2-FB73-4F38-8E54-4A33B3FE4EB7}"/>
              </a:ext>
            </a:extLst>
          </p:cNvPr>
          <p:cNvGraphicFramePr>
            <a:graphicFrameLocks noGrp="1"/>
          </p:cNvGraphicFramePr>
          <p:nvPr>
            <p:ph sz="quarter" idx="1"/>
            <p:extLst/>
          </p:nvPr>
        </p:nvGraphicFramePr>
        <p:xfrm>
          <a:off x="301752" y="1556792"/>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775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EB738E-52E9-4DF3-8B26-CE35BC3584C8}"/>
              </a:ext>
            </a:extLst>
          </p:cNvPr>
          <p:cNvSpPr/>
          <p:nvPr/>
        </p:nvSpPr>
        <p:spPr>
          <a:xfrm>
            <a:off x="4629152" y="1772816"/>
            <a:ext cx="4308660" cy="39444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9E43EB6-E066-428A-88DF-C773A88374F1}"/>
              </a:ext>
            </a:extLst>
          </p:cNvPr>
          <p:cNvSpPr>
            <a:spLocks noGrp="1"/>
          </p:cNvSpPr>
          <p:nvPr>
            <p:ph type="title"/>
          </p:nvPr>
        </p:nvSpPr>
        <p:spPr/>
        <p:txBody>
          <a:bodyPr anchor="ctr" anchorCtr="0"/>
          <a:lstStyle/>
          <a:p>
            <a:r>
              <a:rPr lang="en-CA" dirty="0">
                <a:solidFill>
                  <a:srgbClr val="0070C0"/>
                </a:solidFill>
              </a:rPr>
              <a:t>Railway Capacity</a:t>
            </a:r>
          </a:p>
        </p:txBody>
      </p:sp>
      <p:sp>
        <p:nvSpPr>
          <p:cNvPr id="3" name="Content Placeholder 2">
            <a:extLst>
              <a:ext uri="{FF2B5EF4-FFF2-40B4-BE49-F238E27FC236}">
                <a16:creationId xmlns:a16="http://schemas.microsoft.com/office/drawing/2014/main" id="{D1D5A768-B15C-4588-885D-10088BC84A6D}"/>
              </a:ext>
            </a:extLst>
          </p:cNvPr>
          <p:cNvSpPr>
            <a:spLocks noGrp="1"/>
          </p:cNvSpPr>
          <p:nvPr>
            <p:ph sz="half" idx="1"/>
          </p:nvPr>
        </p:nvSpPr>
        <p:spPr>
          <a:xfrm>
            <a:off x="446450" y="1484784"/>
            <a:ext cx="3886200" cy="5003771"/>
          </a:xfrm>
        </p:spPr>
        <p:txBody>
          <a:bodyPr>
            <a:normAutofit fontScale="85000" lnSpcReduction="10000"/>
          </a:bodyPr>
          <a:lstStyle/>
          <a:p>
            <a:r>
              <a:rPr lang="en-CA" sz="2800" dirty="0"/>
              <a:t>Rail performance:</a:t>
            </a:r>
          </a:p>
          <a:p>
            <a:pPr lvl="1"/>
            <a:r>
              <a:rPr lang="en-CA" sz="2400" dirty="0"/>
              <a:t>Increased car cycles/ dwell times/ reduces capacity</a:t>
            </a:r>
          </a:p>
          <a:p>
            <a:pPr lvl="1"/>
            <a:r>
              <a:rPr lang="en-CA" sz="2400" dirty="0"/>
              <a:t>Reduced capacity impacts order fulfillment potential</a:t>
            </a:r>
          </a:p>
          <a:p>
            <a:pPr lvl="1"/>
            <a:r>
              <a:rPr lang="en-CA" sz="2400" dirty="0"/>
              <a:t>Constricted rail volume impact vessel time in port</a:t>
            </a:r>
          </a:p>
          <a:p>
            <a:pPr lvl="1"/>
            <a:r>
              <a:rPr lang="en-CA" sz="2400" dirty="0"/>
              <a:t>Railways are addressing issues:</a:t>
            </a:r>
          </a:p>
          <a:p>
            <a:pPr lvl="2"/>
            <a:r>
              <a:rPr lang="en-CA" sz="1800" dirty="0"/>
              <a:t>Increased running trades hiring</a:t>
            </a:r>
          </a:p>
          <a:p>
            <a:pPr lvl="2"/>
            <a:r>
              <a:rPr lang="en-CA" sz="1800" dirty="0"/>
              <a:t>Purchase of locomotives</a:t>
            </a:r>
          </a:p>
          <a:p>
            <a:pPr lvl="2"/>
            <a:r>
              <a:rPr lang="en-CA" sz="1800" dirty="0"/>
              <a:t>Capital programs increasing track capacity</a:t>
            </a:r>
          </a:p>
          <a:p>
            <a:r>
              <a:rPr lang="en-CA" sz="2400" dirty="0"/>
              <a:t>Competition with other commodities by corridor</a:t>
            </a:r>
          </a:p>
          <a:p>
            <a:pPr lvl="1"/>
            <a:endParaRPr lang="en-CA" sz="2400" dirty="0"/>
          </a:p>
        </p:txBody>
      </p:sp>
      <p:graphicFrame>
        <p:nvGraphicFramePr>
          <p:cNvPr id="5" name="Content Placeholder 4">
            <a:extLst>
              <a:ext uri="{FF2B5EF4-FFF2-40B4-BE49-F238E27FC236}">
                <a16:creationId xmlns:a16="http://schemas.microsoft.com/office/drawing/2014/main" id="{F9048CA0-545A-4953-BAEC-860EF116A7A4}"/>
              </a:ext>
            </a:extLst>
          </p:cNvPr>
          <p:cNvGraphicFramePr>
            <a:graphicFrameLocks noGrp="1"/>
          </p:cNvGraphicFramePr>
          <p:nvPr>
            <p:ph sz="half" idx="2"/>
            <p:extLst/>
          </p:nvPr>
        </p:nvGraphicFramePr>
        <p:xfrm>
          <a:off x="4835503" y="2985735"/>
          <a:ext cx="3771092" cy="2270760"/>
        </p:xfrm>
        <a:graphic>
          <a:graphicData uri="http://schemas.openxmlformats.org/drawingml/2006/table">
            <a:tbl>
              <a:tblPr>
                <a:tableStyleId>{5C22544A-7EE6-4342-B048-85BDC9FD1C3A}</a:tableStyleId>
              </a:tblPr>
              <a:tblGrid>
                <a:gridCol w="1910356">
                  <a:extLst>
                    <a:ext uri="{9D8B030D-6E8A-4147-A177-3AD203B41FA5}">
                      <a16:colId xmlns:a16="http://schemas.microsoft.com/office/drawing/2014/main" val="2806831424"/>
                    </a:ext>
                  </a:extLst>
                </a:gridCol>
                <a:gridCol w="1860736">
                  <a:extLst>
                    <a:ext uri="{9D8B030D-6E8A-4147-A177-3AD203B41FA5}">
                      <a16:colId xmlns:a16="http://schemas.microsoft.com/office/drawing/2014/main" val="3368941981"/>
                    </a:ext>
                  </a:extLst>
                </a:gridCol>
              </a:tblGrid>
              <a:tr h="190500">
                <a:tc>
                  <a:txBody>
                    <a:bodyPr/>
                    <a:lstStyle/>
                    <a:p>
                      <a:pPr algn="ctr" fontAlgn="b"/>
                      <a:r>
                        <a:rPr lang="en-CA" sz="1800" b="1" i="0" u="none" strike="noStrike" dirty="0">
                          <a:solidFill>
                            <a:schemeClr val="tx1"/>
                          </a:solidFill>
                          <a:effectLst/>
                          <a:latin typeface="Arial" panose="020B0604020202020204" pitchFamily="34" charset="0"/>
                          <a:cs typeface="Arial" panose="020B0604020202020204" pitchFamily="34" charset="0"/>
                        </a:rPr>
                        <a:t>Cycle Time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800" b="1" i="0" u="none" strike="noStrike" dirty="0">
                          <a:solidFill>
                            <a:schemeClr val="tx1"/>
                          </a:solidFill>
                          <a:effectLst/>
                          <a:latin typeface="Arial" panose="020B0604020202020204" pitchFamily="34" charset="0"/>
                          <a:cs typeface="Arial" panose="020B0604020202020204" pitchFamily="34" charset="0"/>
                        </a:rPr>
                        <a:t>Required Fleet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3118946"/>
                  </a:ext>
                </a:extLst>
              </a:tr>
              <a:tr h="190500">
                <a:tc>
                  <a:txBody>
                    <a:bodyPr/>
                    <a:lstStyle/>
                    <a:p>
                      <a:pPr algn="l" fontAlgn="b"/>
                      <a:r>
                        <a:rPr lang="en-CA" sz="1800" u="none" strike="noStrike" dirty="0">
                          <a:solidFill>
                            <a:schemeClr val="tx1"/>
                          </a:solidFill>
                          <a:effectLst/>
                          <a:latin typeface="Arial" panose="020B0604020202020204" pitchFamily="34" charset="0"/>
                          <a:cs typeface="Arial" panose="020B0604020202020204" pitchFamily="34" charset="0"/>
                        </a:rPr>
                        <a:t>                    18.00 </a:t>
                      </a:r>
                      <a:endParaRPr lang="en-C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800" u="none" strike="noStrike" dirty="0">
                          <a:solidFill>
                            <a:schemeClr val="tx1"/>
                          </a:solidFill>
                          <a:effectLst/>
                          <a:latin typeface="Arial" panose="020B0604020202020204" pitchFamily="34" charset="0"/>
                          <a:cs typeface="Arial" panose="020B0604020202020204" pitchFamily="34" charset="0"/>
                        </a:rPr>
                        <a:t>                 14,709 </a:t>
                      </a:r>
                      <a:endParaRPr lang="en-C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9585560"/>
                  </a:ext>
                </a:extLst>
              </a:tr>
              <a:tr h="190500">
                <a:tc>
                  <a:txBody>
                    <a:bodyPr/>
                    <a:lstStyle/>
                    <a:p>
                      <a:pPr algn="l" fontAlgn="b"/>
                      <a:r>
                        <a:rPr lang="en-CA" sz="1800" u="none" strike="noStrike">
                          <a:solidFill>
                            <a:schemeClr val="tx1"/>
                          </a:solidFill>
                          <a:effectLst/>
                          <a:latin typeface="Arial" panose="020B0604020202020204" pitchFamily="34" charset="0"/>
                          <a:cs typeface="Arial" panose="020B0604020202020204" pitchFamily="34" charset="0"/>
                        </a:rPr>
                        <a:t>                    16.00 </a:t>
                      </a:r>
                      <a:endParaRPr lang="en-CA"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800" u="none" strike="noStrike">
                          <a:solidFill>
                            <a:schemeClr val="tx1"/>
                          </a:solidFill>
                          <a:effectLst/>
                          <a:latin typeface="Arial" panose="020B0604020202020204" pitchFamily="34" charset="0"/>
                          <a:cs typeface="Arial" panose="020B0604020202020204" pitchFamily="34" charset="0"/>
                        </a:rPr>
                        <a:t>                 13,074 </a:t>
                      </a:r>
                      <a:endParaRPr lang="en-CA"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2625548"/>
                  </a:ext>
                </a:extLst>
              </a:tr>
              <a:tr h="190500">
                <a:tc>
                  <a:txBody>
                    <a:bodyPr/>
                    <a:lstStyle/>
                    <a:p>
                      <a:pPr algn="l" fontAlgn="b"/>
                      <a:r>
                        <a:rPr lang="en-CA" sz="1800" u="none" strike="noStrike">
                          <a:solidFill>
                            <a:schemeClr val="tx1"/>
                          </a:solidFill>
                          <a:effectLst/>
                          <a:latin typeface="Arial" panose="020B0604020202020204" pitchFamily="34" charset="0"/>
                          <a:cs typeface="Arial" panose="020B0604020202020204" pitchFamily="34" charset="0"/>
                        </a:rPr>
                        <a:t>                    14.00 </a:t>
                      </a:r>
                      <a:endParaRPr lang="en-CA" sz="18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800" u="none" strike="noStrike" dirty="0">
                          <a:solidFill>
                            <a:schemeClr val="tx1"/>
                          </a:solidFill>
                          <a:effectLst/>
                          <a:latin typeface="Arial" panose="020B0604020202020204" pitchFamily="34" charset="0"/>
                          <a:cs typeface="Arial" panose="020B0604020202020204" pitchFamily="34" charset="0"/>
                        </a:rPr>
                        <a:t>                 11,440 </a:t>
                      </a:r>
                      <a:endParaRPr lang="en-C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8715673"/>
                  </a:ext>
                </a:extLst>
              </a:tr>
              <a:tr h="190500">
                <a:tc>
                  <a:txBody>
                    <a:bodyPr/>
                    <a:lstStyle/>
                    <a:p>
                      <a:pPr algn="ctr" fontAlgn="b"/>
                      <a:endParaRPr lang="en-CA" sz="18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C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7422240"/>
                  </a:ext>
                </a:extLst>
              </a:tr>
              <a:tr h="190500">
                <a:tc>
                  <a:txBody>
                    <a:bodyPr/>
                    <a:lstStyle/>
                    <a:p>
                      <a:pPr algn="ctr" fontAlgn="b"/>
                      <a:r>
                        <a:rPr lang="en-CA" sz="1800" b="1" i="0" u="none" strike="noStrike" dirty="0">
                          <a:solidFill>
                            <a:schemeClr val="tx1"/>
                          </a:solidFill>
                          <a:effectLst/>
                          <a:latin typeface="Arial" panose="020B0604020202020204" pitchFamily="34" charset="0"/>
                          <a:cs typeface="Arial" panose="020B0604020202020204" pitchFamily="34" charset="0"/>
                        </a:rPr>
                        <a:t>Present Fleet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C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8249539"/>
                  </a:ext>
                </a:extLst>
              </a:tr>
              <a:tr h="190500">
                <a:tc>
                  <a:txBody>
                    <a:bodyPr/>
                    <a:lstStyle/>
                    <a:p>
                      <a:pPr algn="r" fontAlgn="b"/>
                      <a:r>
                        <a:rPr lang="en-CA" sz="1800" b="0" i="0" u="none" strike="noStrike" dirty="0">
                          <a:solidFill>
                            <a:schemeClr val="tx1"/>
                          </a:solidFill>
                          <a:effectLst/>
                          <a:latin typeface="Arial" panose="020B0604020202020204" pitchFamily="34" charset="0"/>
                          <a:cs typeface="Arial" panose="020B0604020202020204" pitchFamily="34" charset="0"/>
                        </a:rPr>
                        <a:t>CN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800" u="none" strike="noStrike" kern="1200" dirty="0">
                          <a:solidFill>
                            <a:schemeClr val="tx1"/>
                          </a:solidFill>
                          <a:effectLst/>
                          <a:latin typeface="Arial" panose="020B0604020202020204" pitchFamily="34" charset="0"/>
                          <a:ea typeface="+mn-ea"/>
                          <a:cs typeface="Arial" panose="020B0604020202020204" pitchFamily="34" charset="0"/>
                        </a:rPr>
                        <a:t>12,100</a:t>
                      </a:r>
                    </a:p>
                  </a:txBody>
                  <a:tcPr marL="9525" marR="144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3448250"/>
                  </a:ext>
                </a:extLst>
              </a:tr>
              <a:tr h="190500">
                <a:tc>
                  <a:txBody>
                    <a:bodyPr/>
                    <a:lstStyle/>
                    <a:p>
                      <a:pPr algn="r" fontAlgn="b"/>
                      <a:r>
                        <a:rPr lang="en-CA" sz="1800" b="0" i="0" u="none" strike="noStrike" dirty="0">
                          <a:solidFill>
                            <a:schemeClr val="tx1"/>
                          </a:solidFill>
                          <a:effectLst/>
                          <a:latin typeface="Arial" panose="020B0604020202020204" pitchFamily="34" charset="0"/>
                          <a:cs typeface="Arial" panose="020B0604020202020204" pitchFamily="34" charset="0"/>
                        </a:rPr>
                        <a:t>CP</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800" u="none" strike="noStrike" kern="1200" dirty="0">
                          <a:solidFill>
                            <a:schemeClr val="tx1"/>
                          </a:solidFill>
                          <a:effectLst/>
                          <a:latin typeface="Arial" panose="020B0604020202020204" pitchFamily="34" charset="0"/>
                          <a:ea typeface="+mn-ea"/>
                          <a:cs typeface="Arial" panose="020B0604020202020204" pitchFamily="34" charset="0"/>
                        </a:rPr>
                        <a:t>11,400</a:t>
                      </a:r>
                    </a:p>
                  </a:txBody>
                  <a:tcPr marL="9525" marR="144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6091724"/>
                  </a:ext>
                </a:extLst>
              </a:tr>
            </a:tbl>
          </a:graphicData>
        </a:graphic>
      </p:graphicFrame>
      <p:sp>
        <p:nvSpPr>
          <p:cNvPr id="6" name="TextBox 5">
            <a:extLst>
              <a:ext uri="{FF2B5EF4-FFF2-40B4-BE49-F238E27FC236}">
                <a16:creationId xmlns:a16="http://schemas.microsoft.com/office/drawing/2014/main" id="{93C68EA6-8AD1-41D2-966C-4C27D8AE4152}"/>
              </a:ext>
            </a:extLst>
          </p:cNvPr>
          <p:cNvSpPr txBox="1"/>
          <p:nvPr/>
        </p:nvSpPr>
        <p:spPr>
          <a:xfrm>
            <a:off x="4629152" y="1878612"/>
            <a:ext cx="3909404" cy="646331"/>
          </a:xfrm>
          <a:prstGeom prst="rect">
            <a:avLst/>
          </a:prstGeom>
          <a:noFill/>
        </p:spPr>
        <p:txBody>
          <a:bodyPr wrap="none" rtlCol="0">
            <a:spAutoFit/>
          </a:bodyPr>
          <a:lstStyle/>
          <a:p>
            <a:r>
              <a:rPr lang="en-CA" b="1" dirty="0"/>
              <a:t>Fleet requirement for 5,500 cars/ week</a:t>
            </a:r>
          </a:p>
          <a:p>
            <a:r>
              <a:rPr lang="en-CA" i="1" dirty="0"/>
              <a:t>(based on variable car cycle)</a:t>
            </a:r>
          </a:p>
        </p:txBody>
      </p:sp>
    </p:spTree>
    <p:extLst>
      <p:ext uri="{BB962C8B-B14F-4D97-AF65-F5344CB8AC3E}">
        <p14:creationId xmlns:p14="http://schemas.microsoft.com/office/powerpoint/2010/main" val="215537873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C5CA589-C28E-4FAF-9DC3-5E8758CB0A82}"/>
              </a:ext>
            </a:extLst>
          </p:cNvPr>
          <p:cNvGraphicFramePr>
            <a:graphicFrameLocks/>
          </p:cNvGraphicFramePr>
          <p:nvPr>
            <p:extLst/>
          </p:nvPr>
        </p:nvGraphicFramePr>
        <p:xfrm>
          <a:off x="301752" y="1556792"/>
          <a:ext cx="8534400"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32770" name="Title 1"/>
          <p:cNvSpPr>
            <a:spLocks noGrp="1"/>
          </p:cNvSpPr>
          <p:nvPr>
            <p:ph type="title"/>
          </p:nvPr>
        </p:nvSpPr>
        <p:spPr bwMode="auto">
          <a:xfrm>
            <a:off x="301752" y="260648"/>
            <a:ext cx="8534400" cy="8758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CA" altLang="en-US" sz="3200" dirty="0">
                <a:solidFill>
                  <a:srgbClr val="0070C0"/>
                </a:solidFill>
              </a:rPr>
              <a:t>Average Vessel Time in Port</a:t>
            </a:r>
          </a:p>
        </p:txBody>
      </p:sp>
      <p:sp>
        <p:nvSpPr>
          <p:cNvPr id="5" name="Oval 4"/>
          <p:cNvSpPr/>
          <p:nvPr/>
        </p:nvSpPr>
        <p:spPr>
          <a:xfrm>
            <a:off x="755576" y="1628800"/>
            <a:ext cx="2880321" cy="2894606"/>
          </a:xfrm>
          <a:prstGeom prst="ellipse">
            <a:avLst/>
          </a:prstGeom>
          <a:noFill/>
          <a:ln w="349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a:p>
        </p:txBody>
      </p:sp>
    </p:spTree>
    <p:extLst>
      <p:ext uri="{BB962C8B-B14F-4D97-AF65-F5344CB8AC3E}">
        <p14:creationId xmlns:p14="http://schemas.microsoft.com/office/powerpoint/2010/main" val="5540443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EF03-C551-43D8-9563-3E57E6864199}"/>
              </a:ext>
            </a:extLst>
          </p:cNvPr>
          <p:cNvSpPr>
            <a:spLocks noGrp="1"/>
          </p:cNvSpPr>
          <p:nvPr>
            <p:ph type="title"/>
          </p:nvPr>
        </p:nvSpPr>
        <p:spPr/>
        <p:txBody>
          <a:bodyPr/>
          <a:lstStyle/>
          <a:p>
            <a:r>
              <a:rPr lang="en-CA" altLang="en-US" sz="3600" dirty="0">
                <a:solidFill>
                  <a:srgbClr val="0070C0"/>
                </a:solidFill>
              </a:rPr>
              <a:t>Average Vessel Time in Port</a:t>
            </a:r>
            <a:endParaRPr lang="en-CA" dirty="0"/>
          </a:p>
        </p:txBody>
      </p:sp>
      <p:graphicFrame>
        <p:nvGraphicFramePr>
          <p:cNvPr id="6" name="Content Placeholder 5">
            <a:extLst>
              <a:ext uri="{FF2B5EF4-FFF2-40B4-BE49-F238E27FC236}">
                <a16:creationId xmlns:a16="http://schemas.microsoft.com/office/drawing/2014/main" id="{6C5CA589-C28E-4FAF-9DC3-5E8758CB0A82}"/>
              </a:ext>
            </a:extLst>
          </p:cNvPr>
          <p:cNvGraphicFramePr>
            <a:graphicFrameLocks noGrp="1"/>
          </p:cNvGraphicFramePr>
          <p:nvPr>
            <p:ph sz="quarter" idx="1"/>
            <p:extLst>
              <p:ext uri="{D42A27DB-BD31-4B8C-83A1-F6EECF244321}">
                <p14:modId xmlns:p14="http://schemas.microsoft.com/office/powerpoint/2010/main" val="1444441142"/>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22048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E29D-A16C-45CB-B8AC-45D605CB082F}"/>
              </a:ext>
            </a:extLst>
          </p:cNvPr>
          <p:cNvSpPr>
            <a:spLocks noGrp="1"/>
          </p:cNvSpPr>
          <p:nvPr>
            <p:ph type="title"/>
          </p:nvPr>
        </p:nvSpPr>
        <p:spPr/>
        <p:txBody>
          <a:bodyPr/>
          <a:lstStyle/>
          <a:p>
            <a:r>
              <a:rPr lang="en-CA" dirty="0"/>
              <a:t>Other Issues	</a:t>
            </a:r>
          </a:p>
        </p:txBody>
      </p:sp>
      <p:sp>
        <p:nvSpPr>
          <p:cNvPr id="3" name="Content Placeholder 2">
            <a:extLst>
              <a:ext uri="{FF2B5EF4-FFF2-40B4-BE49-F238E27FC236}">
                <a16:creationId xmlns:a16="http://schemas.microsoft.com/office/drawing/2014/main" id="{F662167E-FF0B-497D-A439-ADA9690D58E5}"/>
              </a:ext>
            </a:extLst>
          </p:cNvPr>
          <p:cNvSpPr>
            <a:spLocks noGrp="1"/>
          </p:cNvSpPr>
          <p:nvPr>
            <p:ph sz="quarter" idx="1"/>
          </p:nvPr>
        </p:nvSpPr>
        <p:spPr/>
        <p:txBody>
          <a:bodyPr>
            <a:normAutofit/>
          </a:bodyPr>
          <a:lstStyle/>
          <a:p>
            <a:r>
              <a:rPr lang="en-CA" dirty="0"/>
              <a:t>Loading in the rain (Vancouver)</a:t>
            </a:r>
          </a:p>
          <a:p>
            <a:pPr lvl="1"/>
            <a:r>
              <a:rPr lang="en-CA" dirty="0"/>
              <a:t>ILWU contract negotiations</a:t>
            </a:r>
          </a:p>
          <a:p>
            <a:r>
              <a:rPr lang="en-CA" dirty="0"/>
              <a:t>Impact of pilotage review on Seaway movements</a:t>
            </a:r>
          </a:p>
          <a:p>
            <a:r>
              <a:rPr lang="en-CA" dirty="0"/>
              <a:t>CP elimination of 56 car rate</a:t>
            </a:r>
          </a:p>
          <a:p>
            <a:pPr lvl="1"/>
            <a:r>
              <a:rPr lang="en-CA" dirty="0"/>
              <a:t>Part of CP’s 8,500 foot train strategy</a:t>
            </a:r>
          </a:p>
          <a:p>
            <a:pPr lvl="1"/>
            <a:r>
              <a:rPr lang="en-CA" dirty="0"/>
              <a:t>May give allowances to certain shippers</a:t>
            </a:r>
          </a:p>
          <a:p>
            <a:pPr lvl="1"/>
            <a:r>
              <a:rPr lang="en-CA" dirty="0"/>
              <a:t>Approximately 12% originates from 56 car loaders</a:t>
            </a:r>
          </a:p>
          <a:p>
            <a:pPr lvl="1"/>
            <a:r>
              <a:rPr lang="en-CA" dirty="0"/>
              <a:t>Impacts 34 facilities</a:t>
            </a:r>
          </a:p>
          <a:p>
            <a:pPr lvl="1"/>
            <a:endParaRPr lang="en-CA" dirty="0"/>
          </a:p>
          <a:p>
            <a:endParaRPr lang="en-CA" dirty="0"/>
          </a:p>
        </p:txBody>
      </p:sp>
    </p:spTree>
    <p:extLst>
      <p:ext uri="{BB962C8B-B14F-4D97-AF65-F5344CB8AC3E}">
        <p14:creationId xmlns:p14="http://schemas.microsoft.com/office/powerpoint/2010/main" val="28200118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B991-A757-43DD-8E43-705B174BE89E}"/>
              </a:ext>
            </a:extLst>
          </p:cNvPr>
          <p:cNvSpPr>
            <a:spLocks noGrp="1"/>
          </p:cNvSpPr>
          <p:nvPr>
            <p:ph type="title"/>
          </p:nvPr>
        </p:nvSpPr>
        <p:spPr/>
        <p:txBody>
          <a:bodyPr/>
          <a:lstStyle/>
          <a:p>
            <a:r>
              <a:rPr lang="en-CA" dirty="0"/>
              <a:t>MRE Differentials</a:t>
            </a:r>
          </a:p>
        </p:txBody>
      </p:sp>
      <p:graphicFrame>
        <p:nvGraphicFramePr>
          <p:cNvPr id="4" name="Content Placeholder 3">
            <a:extLst>
              <a:ext uri="{FF2B5EF4-FFF2-40B4-BE49-F238E27FC236}">
                <a16:creationId xmlns:a16="http://schemas.microsoft.com/office/drawing/2014/main" id="{E289B145-CE58-48F2-A6F0-A3E77AC2AD82}"/>
              </a:ext>
            </a:extLst>
          </p:cNvPr>
          <p:cNvGraphicFramePr>
            <a:graphicFrameLocks noGrp="1"/>
          </p:cNvGraphicFramePr>
          <p:nvPr>
            <p:ph sz="quarter" idx="1"/>
            <p:extLst>
              <p:ext uri="{D42A27DB-BD31-4B8C-83A1-F6EECF244321}">
                <p14:modId xmlns:p14="http://schemas.microsoft.com/office/powerpoint/2010/main" val="3803182664"/>
              </p:ext>
            </p:extLst>
          </p:nvPr>
        </p:nvGraphicFramePr>
        <p:xfrm>
          <a:off x="301625" y="1527175"/>
          <a:ext cx="8504238" cy="420608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7C5A708-01DE-47D9-A255-D98100B7C14F}"/>
              </a:ext>
            </a:extLst>
          </p:cNvPr>
          <p:cNvSpPr txBox="1"/>
          <p:nvPr/>
        </p:nvSpPr>
        <p:spPr>
          <a:xfrm>
            <a:off x="467544" y="5724498"/>
            <a:ext cx="2133918" cy="369332"/>
          </a:xfrm>
          <a:prstGeom prst="rect">
            <a:avLst/>
          </a:prstGeom>
          <a:noFill/>
        </p:spPr>
        <p:txBody>
          <a:bodyPr wrap="none" rtlCol="0">
            <a:spAutoFit/>
          </a:bodyPr>
          <a:lstStyle/>
          <a:p>
            <a:r>
              <a:rPr lang="en-CA" dirty="0"/>
              <a:t>% of total Revenue</a:t>
            </a:r>
          </a:p>
        </p:txBody>
      </p:sp>
    </p:spTree>
    <p:extLst>
      <p:ext uri="{BB962C8B-B14F-4D97-AF65-F5344CB8AC3E}">
        <p14:creationId xmlns:p14="http://schemas.microsoft.com/office/powerpoint/2010/main" val="6156207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A27A-7DB8-4F6F-8F03-0F720A8D7CD6}"/>
              </a:ext>
            </a:extLst>
          </p:cNvPr>
          <p:cNvSpPr>
            <a:spLocks noGrp="1"/>
          </p:cNvSpPr>
          <p:nvPr>
            <p:ph type="title"/>
          </p:nvPr>
        </p:nvSpPr>
        <p:spPr/>
        <p:txBody>
          <a:bodyPr/>
          <a:lstStyle/>
          <a:p>
            <a:r>
              <a:rPr lang="en-CA" dirty="0"/>
              <a:t>Shipments from Canada</a:t>
            </a:r>
          </a:p>
        </p:txBody>
      </p:sp>
      <p:graphicFrame>
        <p:nvGraphicFramePr>
          <p:cNvPr id="5" name="Content Placeholder 4">
            <a:extLst>
              <a:ext uri="{FF2B5EF4-FFF2-40B4-BE49-F238E27FC236}">
                <a16:creationId xmlns:a16="http://schemas.microsoft.com/office/drawing/2014/main" id="{08800CAD-261A-415C-8CCA-82C5A89F4D53}"/>
              </a:ext>
            </a:extLst>
          </p:cNvPr>
          <p:cNvGraphicFramePr>
            <a:graphicFrameLocks noGrp="1"/>
          </p:cNvGraphicFramePr>
          <p:nvPr>
            <p:ph sz="half" idx="1"/>
            <p:extLst>
              <p:ext uri="{D42A27DB-BD31-4B8C-83A1-F6EECF244321}">
                <p14:modId xmlns:p14="http://schemas.microsoft.com/office/powerpoint/2010/main" val="2804282289"/>
              </p:ext>
            </p:extLst>
          </p:nvPr>
        </p:nvGraphicFramePr>
        <p:xfrm>
          <a:off x="301752" y="1371600"/>
          <a:ext cx="4038600" cy="4681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8F2AACD4-2E88-451D-93DD-9AC8BFB7CE41}"/>
              </a:ext>
            </a:extLst>
          </p:cNvPr>
          <p:cNvGraphicFramePr>
            <a:graphicFrameLocks noGrp="1"/>
          </p:cNvGraphicFramePr>
          <p:nvPr>
            <p:ph sz="half" idx="2"/>
            <p:extLst>
              <p:ext uri="{D42A27DB-BD31-4B8C-83A1-F6EECF244321}">
                <p14:modId xmlns:p14="http://schemas.microsoft.com/office/powerpoint/2010/main" val="1946573094"/>
              </p:ext>
            </p:extLst>
          </p:nvPr>
        </p:nvGraphicFramePr>
        <p:xfrm>
          <a:off x="4800600" y="1371600"/>
          <a:ext cx="4038600" cy="4681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54470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2E2E8EE-EF1E-4C7C-8DCE-D6181362549C}"/>
              </a:ext>
            </a:extLst>
          </p:cNvPr>
          <p:cNvGraphicFramePr>
            <a:graphicFrameLocks/>
          </p:cNvGraphicFramePr>
          <p:nvPr>
            <p:extLst>
              <p:ext uri="{D42A27DB-BD31-4B8C-83A1-F6EECF244321}">
                <p14:modId xmlns:p14="http://schemas.microsoft.com/office/powerpoint/2010/main" val="3774008620"/>
              </p:ext>
            </p:extLst>
          </p:nvPr>
        </p:nvGraphicFramePr>
        <p:xfrm>
          <a:off x="482600" y="1628799"/>
          <a:ext cx="8178799" cy="444672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4E7298D3-155F-4668-B8E3-70627E47CA4F}"/>
              </a:ext>
            </a:extLst>
          </p:cNvPr>
          <p:cNvSpPr>
            <a:spLocks noGrp="1"/>
          </p:cNvSpPr>
          <p:nvPr>
            <p:ph type="title"/>
          </p:nvPr>
        </p:nvSpPr>
        <p:spPr>
          <a:xfrm>
            <a:off x="628650" y="365126"/>
            <a:ext cx="7886700" cy="639709"/>
          </a:xfrm>
        </p:spPr>
        <p:txBody>
          <a:bodyPr>
            <a:normAutofit fontScale="90000"/>
          </a:bodyPr>
          <a:lstStyle/>
          <a:p>
            <a:r>
              <a:rPr lang="en-CA" dirty="0"/>
              <a:t>Western Canada Grain Supply</a:t>
            </a:r>
            <a:br>
              <a:rPr lang="en-CA" dirty="0"/>
            </a:br>
            <a:r>
              <a:rPr lang="en-CA" dirty="0"/>
              <a:t>1999-2018 Actual; </a:t>
            </a:r>
            <a:r>
              <a:rPr lang="en-CA" dirty="0" err="1"/>
              <a:t>F’cast</a:t>
            </a:r>
            <a:r>
              <a:rPr lang="en-CA" dirty="0"/>
              <a:t> to 2030</a:t>
            </a:r>
          </a:p>
        </p:txBody>
      </p:sp>
      <p:sp>
        <p:nvSpPr>
          <p:cNvPr id="7" name="Right Brace 6">
            <a:extLst>
              <a:ext uri="{FF2B5EF4-FFF2-40B4-BE49-F238E27FC236}">
                <a16:creationId xmlns:a16="http://schemas.microsoft.com/office/drawing/2014/main" id="{0CF6777C-6D34-47C6-860E-129E0A62647D}"/>
              </a:ext>
            </a:extLst>
          </p:cNvPr>
          <p:cNvSpPr/>
          <p:nvPr/>
        </p:nvSpPr>
        <p:spPr>
          <a:xfrm rot="5400000">
            <a:off x="7115396" y="1016778"/>
            <a:ext cx="221065" cy="2126360"/>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Right Brace 9">
            <a:extLst>
              <a:ext uri="{FF2B5EF4-FFF2-40B4-BE49-F238E27FC236}">
                <a16:creationId xmlns:a16="http://schemas.microsoft.com/office/drawing/2014/main" id="{68A91EA1-D994-43F5-9A53-2E06F65C0B48}"/>
              </a:ext>
            </a:extLst>
          </p:cNvPr>
          <p:cNvSpPr/>
          <p:nvPr/>
        </p:nvSpPr>
        <p:spPr>
          <a:xfrm rot="5400000">
            <a:off x="4752869" y="1276145"/>
            <a:ext cx="122258" cy="1971152"/>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2772832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A478-015C-483E-8900-57A4DC518856}"/>
              </a:ext>
            </a:extLst>
          </p:cNvPr>
          <p:cNvSpPr>
            <a:spLocks noGrp="1"/>
          </p:cNvSpPr>
          <p:nvPr>
            <p:ph type="title"/>
          </p:nvPr>
        </p:nvSpPr>
        <p:spPr/>
        <p:txBody>
          <a:bodyPr/>
          <a:lstStyle/>
          <a:p>
            <a:r>
              <a:rPr lang="en-CA" dirty="0"/>
              <a:t>Weather</a:t>
            </a:r>
          </a:p>
        </p:txBody>
      </p:sp>
      <p:sp>
        <p:nvSpPr>
          <p:cNvPr id="10" name="Content Placeholder 9">
            <a:extLst>
              <a:ext uri="{FF2B5EF4-FFF2-40B4-BE49-F238E27FC236}">
                <a16:creationId xmlns:a16="http://schemas.microsoft.com/office/drawing/2014/main" id="{F8832671-A99B-4F89-A9BD-12D27B74D78F}"/>
              </a:ext>
            </a:extLst>
          </p:cNvPr>
          <p:cNvSpPr>
            <a:spLocks noGrp="1"/>
          </p:cNvSpPr>
          <p:nvPr>
            <p:ph sz="half" idx="1"/>
          </p:nvPr>
        </p:nvSpPr>
        <p:spPr/>
        <p:txBody>
          <a:bodyPr/>
          <a:lstStyle/>
          <a:p>
            <a:r>
              <a:rPr lang="en-CA" dirty="0"/>
              <a:t>The number of days temperature levels fell below -25 C (Railway Level 1 Winter operations) was at or near average </a:t>
            </a:r>
            <a:r>
              <a:rPr lang="en-CA" i="1" dirty="0"/>
              <a:t>with the exception of February</a:t>
            </a:r>
          </a:p>
          <a:p>
            <a:r>
              <a:rPr lang="en-CA" dirty="0"/>
              <a:t>Levels in 2017-18 were far less drastic than those seen in 2013-14</a:t>
            </a:r>
          </a:p>
        </p:txBody>
      </p:sp>
      <p:graphicFrame>
        <p:nvGraphicFramePr>
          <p:cNvPr id="15" name="Chart 14">
            <a:extLst>
              <a:ext uri="{FF2B5EF4-FFF2-40B4-BE49-F238E27FC236}">
                <a16:creationId xmlns:a16="http://schemas.microsoft.com/office/drawing/2014/main" id="{A274CF15-87A5-410B-8130-94D173186F19}"/>
              </a:ext>
            </a:extLst>
          </p:cNvPr>
          <p:cNvGraphicFramePr>
            <a:graphicFrameLocks/>
          </p:cNvGraphicFramePr>
          <p:nvPr>
            <p:extLst/>
          </p:nvPr>
        </p:nvGraphicFramePr>
        <p:xfrm>
          <a:off x="4562474" y="1436538"/>
          <a:ext cx="4349877" cy="14163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087C13F5-1B44-48AA-BCE7-BD0D63AAAC4A}"/>
              </a:ext>
            </a:extLst>
          </p:cNvPr>
          <p:cNvGraphicFramePr>
            <a:graphicFrameLocks/>
          </p:cNvGraphicFramePr>
          <p:nvPr>
            <p:extLst/>
          </p:nvPr>
        </p:nvGraphicFramePr>
        <p:xfrm>
          <a:off x="4571999" y="2852936"/>
          <a:ext cx="4349877" cy="14163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0360D14-9CBD-40E5-84FF-F79E9C826250}"/>
              </a:ext>
            </a:extLst>
          </p:cNvPr>
          <p:cNvGraphicFramePr>
            <a:graphicFrameLocks/>
          </p:cNvGraphicFramePr>
          <p:nvPr>
            <p:extLst/>
          </p:nvPr>
        </p:nvGraphicFramePr>
        <p:xfrm>
          <a:off x="4581524" y="4334272"/>
          <a:ext cx="4349877" cy="1849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716603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6BE99-D900-4A32-AE09-38F0110A8EEC}"/>
              </a:ext>
            </a:extLst>
          </p:cNvPr>
          <p:cNvSpPr>
            <a:spLocks noGrp="1"/>
          </p:cNvSpPr>
          <p:nvPr>
            <p:ph type="title"/>
          </p:nvPr>
        </p:nvSpPr>
        <p:spPr/>
        <p:txBody>
          <a:bodyPr/>
          <a:lstStyle/>
          <a:p>
            <a:r>
              <a:rPr lang="en-CA" dirty="0"/>
              <a:t>Summary</a:t>
            </a:r>
          </a:p>
        </p:txBody>
      </p:sp>
      <p:sp>
        <p:nvSpPr>
          <p:cNvPr id="6" name="Content Placeholder 5">
            <a:extLst>
              <a:ext uri="{FF2B5EF4-FFF2-40B4-BE49-F238E27FC236}">
                <a16:creationId xmlns:a16="http://schemas.microsoft.com/office/drawing/2014/main" id="{BCFC114C-32CF-4FD0-93FC-4145946F6318}"/>
              </a:ext>
            </a:extLst>
          </p:cNvPr>
          <p:cNvSpPr>
            <a:spLocks noGrp="1"/>
          </p:cNvSpPr>
          <p:nvPr>
            <p:ph sz="quarter" idx="1"/>
          </p:nvPr>
        </p:nvSpPr>
        <p:spPr/>
        <p:txBody>
          <a:bodyPr/>
          <a:lstStyle/>
          <a:p>
            <a:r>
              <a:rPr lang="en-CA" dirty="0"/>
              <a:t>Too soon to tell if the C-49 amendments will make a difference.</a:t>
            </a:r>
          </a:p>
          <a:p>
            <a:pPr lvl="1"/>
            <a:r>
              <a:rPr lang="en-CA" dirty="0"/>
              <a:t>Processes have yet to be defined</a:t>
            </a:r>
          </a:p>
          <a:p>
            <a:pPr lvl="1"/>
            <a:r>
              <a:rPr lang="en-CA" dirty="0"/>
              <a:t>Will be followed with legal challenges setting precedents for future use</a:t>
            </a:r>
          </a:p>
          <a:p>
            <a:r>
              <a:rPr lang="en-CA" dirty="0"/>
              <a:t>Impact on producers is not clear</a:t>
            </a:r>
          </a:p>
          <a:p>
            <a:pPr lvl="1"/>
            <a:r>
              <a:rPr lang="en-CA" dirty="0"/>
              <a:t>Dependent on how the competitive marketplace evolves</a:t>
            </a:r>
          </a:p>
          <a:p>
            <a:r>
              <a:rPr lang="en-CA" dirty="0"/>
              <a:t>The greater impact for producers will likely be the expansion of the country network by both existing grain companies and new entrants.  </a:t>
            </a:r>
          </a:p>
        </p:txBody>
      </p:sp>
    </p:spTree>
    <p:extLst>
      <p:ext uri="{BB962C8B-B14F-4D97-AF65-F5344CB8AC3E}">
        <p14:creationId xmlns:p14="http://schemas.microsoft.com/office/powerpoint/2010/main" val="650806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p:cNvGraphicFramePr>
            <a:graphicFrameLocks noGrp="1"/>
          </p:cNvGraphicFramePr>
          <p:nvPr>
            <p:ph idx="1"/>
            <p:extLst/>
          </p:nvPr>
        </p:nvGraphicFramePr>
        <p:xfrm>
          <a:off x="1187624" y="3068961"/>
          <a:ext cx="7313795" cy="144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p:cNvSpPr>
            <a:spLocks noGrp="1"/>
          </p:cNvSpPr>
          <p:nvPr>
            <p:ph type="dt" sz="half" idx="10"/>
          </p:nvPr>
        </p:nvSpPr>
        <p:spPr>
          <a:xfrm>
            <a:off x="6179355" y="5726430"/>
            <a:ext cx="1440180" cy="274320"/>
          </a:xfrm>
        </p:spPr>
        <p:txBody>
          <a:bodyPr/>
          <a:lstStyle/>
          <a:p>
            <a:pPr>
              <a:defRPr/>
            </a:pPr>
            <a:fld id="{205E900C-71F5-4AFD-B334-B81DDD516CCE}" type="datetime1">
              <a:rPr lang="en-US" smtClean="0"/>
              <a:pPr>
                <a:defRPr/>
              </a:pPr>
              <a:t>1/8/2019</a:t>
            </a:fld>
            <a:endParaRPr lang="en-US"/>
          </a:p>
        </p:txBody>
      </p:sp>
      <p:sp>
        <p:nvSpPr>
          <p:cNvPr id="12" name="Title 11"/>
          <p:cNvSpPr>
            <a:spLocks noGrp="1"/>
          </p:cNvSpPr>
          <p:nvPr>
            <p:ph type="title"/>
          </p:nvPr>
        </p:nvSpPr>
        <p:spPr/>
        <p:txBody>
          <a:bodyPr/>
          <a:lstStyle/>
          <a:p>
            <a:r>
              <a:rPr lang="en-US" dirty="0"/>
              <a:t>A Brief Regulatory History …</a:t>
            </a:r>
          </a:p>
        </p:txBody>
      </p:sp>
      <p:graphicFrame>
        <p:nvGraphicFramePr>
          <p:cNvPr id="10" name="Diagram 9"/>
          <p:cNvGraphicFramePr/>
          <p:nvPr>
            <p:extLst/>
          </p:nvPr>
        </p:nvGraphicFramePr>
        <p:xfrm>
          <a:off x="1187624" y="1640420"/>
          <a:ext cx="7272808" cy="14285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Content Placeholder 5"/>
          <p:cNvGraphicFramePr>
            <a:graphicFrameLocks/>
          </p:cNvGraphicFramePr>
          <p:nvPr>
            <p:extLst/>
          </p:nvPr>
        </p:nvGraphicFramePr>
        <p:xfrm>
          <a:off x="1259632" y="4582294"/>
          <a:ext cx="7232795" cy="14401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459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94B79AC0-C9D3-4C7B-9066-EBAFAD091406}"/>
                                            </p:graphicEl>
                                          </p:spTgt>
                                        </p:tgtEl>
                                        <p:attrNameLst>
                                          <p:attrName>style.visibility</p:attrName>
                                        </p:attrNameLst>
                                      </p:cBhvr>
                                      <p:to>
                                        <p:strVal val="visible"/>
                                      </p:to>
                                    </p:set>
                                    <p:animEffect transition="in" filter="fade">
                                      <p:cBhvr>
                                        <p:cTn id="7" dur="500"/>
                                        <p:tgtEl>
                                          <p:spTgt spid="10">
                                            <p:graphicEl>
                                              <a:dgm id="{94B79AC0-C9D3-4C7B-9066-EBAFAD09140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dgm id="{AD3AE962-1C40-4133-A76B-10D77042FEF2}"/>
                                            </p:graphicEl>
                                          </p:spTgt>
                                        </p:tgtEl>
                                        <p:attrNameLst>
                                          <p:attrName>style.visibility</p:attrName>
                                        </p:attrNameLst>
                                      </p:cBhvr>
                                      <p:to>
                                        <p:strVal val="visible"/>
                                      </p:to>
                                    </p:set>
                                    <p:animEffect transition="in" filter="fade">
                                      <p:cBhvr>
                                        <p:cTn id="11" dur="500"/>
                                        <p:tgtEl>
                                          <p:spTgt spid="10">
                                            <p:graphicEl>
                                              <a:dgm id="{AD3AE962-1C40-4133-A76B-10D77042FEF2}"/>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graphicEl>
                                              <a:dgm id="{9AAE6828-9CC7-4C03-AD75-7B0285CD058A}"/>
                                            </p:graphicEl>
                                          </p:spTgt>
                                        </p:tgtEl>
                                        <p:attrNameLst>
                                          <p:attrName>style.visibility</p:attrName>
                                        </p:attrNameLst>
                                      </p:cBhvr>
                                      <p:to>
                                        <p:strVal val="visible"/>
                                      </p:to>
                                    </p:set>
                                    <p:animEffect transition="in" filter="fade">
                                      <p:cBhvr>
                                        <p:cTn id="15" dur="500"/>
                                        <p:tgtEl>
                                          <p:spTgt spid="10">
                                            <p:graphicEl>
                                              <a:dgm id="{9AAE6828-9CC7-4C03-AD75-7B0285CD058A}"/>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graphicEl>
                                              <a:dgm id="{0D6D3446-FF84-4DBE-91AF-3B2F8B62FF1D}"/>
                                            </p:graphicEl>
                                          </p:spTgt>
                                        </p:tgtEl>
                                        <p:attrNameLst>
                                          <p:attrName>style.visibility</p:attrName>
                                        </p:attrNameLst>
                                      </p:cBhvr>
                                      <p:to>
                                        <p:strVal val="visible"/>
                                      </p:to>
                                    </p:set>
                                    <p:animEffect transition="in" filter="fade">
                                      <p:cBhvr>
                                        <p:cTn id="19" dur="500"/>
                                        <p:tgtEl>
                                          <p:spTgt spid="10">
                                            <p:graphicEl>
                                              <a:dgm id="{0D6D3446-FF84-4DBE-91AF-3B2F8B62FF1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graphicEl>
                                              <a:dgm id="{32C4B64F-5279-408A-AEE9-18E568CBC19A}"/>
                                            </p:graphicEl>
                                          </p:spTgt>
                                        </p:tgtEl>
                                        <p:attrNameLst>
                                          <p:attrName>style.visibility</p:attrName>
                                        </p:attrNameLst>
                                      </p:cBhvr>
                                      <p:to>
                                        <p:strVal val="visible"/>
                                      </p:to>
                                    </p:set>
                                    <p:animEffect transition="in" filter="fade">
                                      <p:cBhvr>
                                        <p:cTn id="24" dur="500"/>
                                        <p:tgtEl>
                                          <p:spTgt spid="10">
                                            <p:graphicEl>
                                              <a:dgm id="{32C4B64F-5279-408A-AEE9-18E568CBC19A}"/>
                                            </p:graphic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graphicEl>
                                              <a:dgm id="{C10DEC91-3E68-4A51-B387-1734E6FDA78D}"/>
                                            </p:graphicEl>
                                          </p:spTgt>
                                        </p:tgtEl>
                                        <p:attrNameLst>
                                          <p:attrName>style.visibility</p:attrName>
                                        </p:attrNameLst>
                                      </p:cBhvr>
                                      <p:to>
                                        <p:strVal val="visible"/>
                                      </p:to>
                                    </p:set>
                                    <p:animEffect transition="in" filter="fade">
                                      <p:cBhvr>
                                        <p:cTn id="28" dur="500"/>
                                        <p:tgtEl>
                                          <p:spTgt spid="10">
                                            <p:graphicEl>
                                              <a:dgm id="{C10DEC91-3E68-4A51-B387-1734E6FDA78D}"/>
                                            </p:graphic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
                                            <p:graphicEl>
                                              <a:dgm id="{2995076E-7FBE-44A0-8006-E0F88DC5B738}"/>
                                            </p:graphicEl>
                                          </p:spTgt>
                                        </p:tgtEl>
                                        <p:attrNameLst>
                                          <p:attrName>style.visibility</p:attrName>
                                        </p:attrNameLst>
                                      </p:cBhvr>
                                      <p:to>
                                        <p:strVal val="visible"/>
                                      </p:to>
                                    </p:set>
                                    <p:animEffect transition="in" filter="fade">
                                      <p:cBhvr>
                                        <p:cTn id="32" dur="500"/>
                                        <p:tgtEl>
                                          <p:spTgt spid="10">
                                            <p:graphicEl>
                                              <a:dgm id="{2995076E-7FBE-44A0-8006-E0F88DC5B73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graphicEl>
                                              <a:dgm id="{B22DDE34-5FB5-4969-9EB6-CFA75F420642}"/>
                                            </p:graphicEl>
                                          </p:spTgt>
                                        </p:tgtEl>
                                        <p:attrNameLst>
                                          <p:attrName>style.visibility</p:attrName>
                                        </p:attrNameLst>
                                      </p:cBhvr>
                                      <p:to>
                                        <p:strVal val="visible"/>
                                      </p:to>
                                    </p:set>
                                    <p:animEffect transition="in" filter="fade">
                                      <p:cBhvr>
                                        <p:cTn id="37" dur="500"/>
                                        <p:tgtEl>
                                          <p:spTgt spid="10">
                                            <p:graphicEl>
                                              <a:dgm id="{B22DDE34-5FB5-4969-9EB6-CFA75F420642}"/>
                                            </p:graphic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graphicEl>
                                              <a:dgm id="{F5875687-292D-4432-9090-9985F2CE7703}"/>
                                            </p:graphicEl>
                                          </p:spTgt>
                                        </p:tgtEl>
                                        <p:attrNameLst>
                                          <p:attrName>style.visibility</p:attrName>
                                        </p:attrNameLst>
                                      </p:cBhvr>
                                      <p:to>
                                        <p:strVal val="visible"/>
                                      </p:to>
                                    </p:set>
                                    <p:animEffect transition="in" filter="fade">
                                      <p:cBhvr>
                                        <p:cTn id="41" dur="500"/>
                                        <p:tgtEl>
                                          <p:spTgt spid="10">
                                            <p:graphicEl>
                                              <a:dgm id="{F5875687-292D-4432-9090-9985F2CE770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graphicEl>
                                              <a:dgm id="{05BB8C12-DF35-41EA-ADBF-2C4BF92DD3E4}"/>
                                            </p:graphicEl>
                                          </p:spTgt>
                                        </p:tgtEl>
                                        <p:attrNameLst>
                                          <p:attrName>style.visibility</p:attrName>
                                        </p:attrNameLst>
                                      </p:cBhvr>
                                      <p:to>
                                        <p:strVal val="visible"/>
                                      </p:to>
                                    </p:set>
                                    <p:animEffect transition="in" filter="fade">
                                      <p:cBhvr>
                                        <p:cTn id="46" dur="500"/>
                                        <p:tgtEl>
                                          <p:spTgt spid="10">
                                            <p:graphicEl>
                                              <a:dgm id="{05BB8C12-DF35-41EA-ADBF-2C4BF92DD3E4}"/>
                                            </p:graphic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
                                            <p:graphicEl>
                                              <a:dgm id="{94B79AC0-C9D3-4C7B-9066-EBAFAD091406}"/>
                                            </p:graphicEl>
                                          </p:spTgt>
                                        </p:tgtEl>
                                        <p:attrNameLst>
                                          <p:attrName>style.visibility</p:attrName>
                                        </p:attrNameLst>
                                      </p:cBhvr>
                                      <p:to>
                                        <p:strVal val="visible"/>
                                      </p:to>
                                    </p:set>
                                    <p:animEffect transition="in" filter="fade">
                                      <p:cBhvr>
                                        <p:cTn id="50" dur="500"/>
                                        <p:tgtEl>
                                          <p:spTgt spid="11">
                                            <p:graphicEl>
                                              <a:dgm id="{94B79AC0-C9D3-4C7B-9066-EBAFAD091406}"/>
                                            </p:graphic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1">
                                            <p:graphicEl>
                                              <a:dgm id="{68F6CD90-8A59-4232-BA74-BEFCE041480D}"/>
                                            </p:graphicEl>
                                          </p:spTgt>
                                        </p:tgtEl>
                                        <p:attrNameLst>
                                          <p:attrName>style.visibility</p:attrName>
                                        </p:attrNameLst>
                                      </p:cBhvr>
                                      <p:to>
                                        <p:strVal val="visible"/>
                                      </p:to>
                                    </p:set>
                                    <p:animEffect transition="in" filter="fade">
                                      <p:cBhvr>
                                        <p:cTn id="54" dur="500"/>
                                        <p:tgtEl>
                                          <p:spTgt spid="11">
                                            <p:graphicEl>
                                              <a:dgm id="{68F6CD90-8A59-4232-BA74-BEFCE041480D}"/>
                                            </p:graphicEl>
                                          </p:spTgt>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1">
                                            <p:graphicEl>
                                              <a:dgm id="{72300BDD-DB2D-4F95-B292-D0FE57B02E4E}"/>
                                            </p:graphicEl>
                                          </p:spTgt>
                                        </p:tgtEl>
                                        <p:attrNameLst>
                                          <p:attrName>style.visibility</p:attrName>
                                        </p:attrNameLst>
                                      </p:cBhvr>
                                      <p:to>
                                        <p:strVal val="visible"/>
                                      </p:to>
                                    </p:set>
                                    <p:animEffect transition="in" filter="fade">
                                      <p:cBhvr>
                                        <p:cTn id="58" dur="500"/>
                                        <p:tgtEl>
                                          <p:spTgt spid="11">
                                            <p:graphicEl>
                                              <a:dgm id="{72300BDD-DB2D-4F95-B292-D0FE57B02E4E}"/>
                                            </p:graphicEl>
                                          </p:spTgt>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1">
                                            <p:graphicEl>
                                              <a:dgm id="{4F4DC67C-B3EE-412F-A102-80177E3D7D84}"/>
                                            </p:graphicEl>
                                          </p:spTgt>
                                        </p:tgtEl>
                                        <p:attrNameLst>
                                          <p:attrName>style.visibility</p:attrName>
                                        </p:attrNameLst>
                                      </p:cBhvr>
                                      <p:to>
                                        <p:strVal val="visible"/>
                                      </p:to>
                                    </p:set>
                                    <p:animEffect transition="in" filter="fade">
                                      <p:cBhvr>
                                        <p:cTn id="62" dur="500"/>
                                        <p:tgtEl>
                                          <p:spTgt spid="11">
                                            <p:graphicEl>
                                              <a:dgm id="{4F4DC67C-B3EE-412F-A102-80177E3D7D84}"/>
                                            </p:graphicEl>
                                          </p:spTgt>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1">
                                            <p:graphicEl>
                                              <a:dgm id="{F99078BF-3952-46D6-B900-7116B387F19B}"/>
                                            </p:graphicEl>
                                          </p:spTgt>
                                        </p:tgtEl>
                                        <p:attrNameLst>
                                          <p:attrName>style.visibility</p:attrName>
                                        </p:attrNameLst>
                                      </p:cBhvr>
                                      <p:to>
                                        <p:strVal val="visible"/>
                                      </p:to>
                                    </p:set>
                                    <p:animEffect transition="in" filter="fade">
                                      <p:cBhvr>
                                        <p:cTn id="66" dur="500"/>
                                        <p:tgtEl>
                                          <p:spTgt spid="11">
                                            <p:graphicEl>
                                              <a:dgm id="{F99078BF-3952-46D6-B900-7116B387F1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graphicEl>
                                              <a:dgm id="{1B068CAE-57D6-4A7B-99FB-60B8ABA2A1C6}"/>
                                            </p:graphicEl>
                                          </p:spTgt>
                                        </p:tgtEl>
                                        <p:attrNameLst>
                                          <p:attrName>style.visibility</p:attrName>
                                        </p:attrNameLst>
                                      </p:cBhvr>
                                      <p:to>
                                        <p:strVal val="visible"/>
                                      </p:to>
                                    </p:set>
                                    <p:animEffect transition="in" filter="fade">
                                      <p:cBhvr>
                                        <p:cTn id="71" dur="500"/>
                                        <p:tgtEl>
                                          <p:spTgt spid="11">
                                            <p:graphicEl>
                                              <a:dgm id="{1B068CAE-57D6-4A7B-99FB-60B8ABA2A1C6}"/>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graphicEl>
                                              <a:dgm id="{1A883673-08DF-4001-9E21-ED48562CAB24}"/>
                                            </p:graphicEl>
                                          </p:spTgt>
                                        </p:tgtEl>
                                        <p:attrNameLst>
                                          <p:attrName>style.visibility</p:attrName>
                                        </p:attrNameLst>
                                      </p:cBhvr>
                                      <p:to>
                                        <p:strVal val="visible"/>
                                      </p:to>
                                    </p:set>
                                    <p:animEffect transition="in" filter="fade">
                                      <p:cBhvr>
                                        <p:cTn id="76" dur="500"/>
                                        <p:tgtEl>
                                          <p:spTgt spid="11">
                                            <p:graphicEl>
                                              <a:dgm id="{1A883673-08DF-4001-9E21-ED48562CAB24}"/>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graphicEl>
                                              <a:dgm id="{3E8580FD-6F19-4E48-B5FE-66040D2BCF7F}"/>
                                            </p:graphicEl>
                                          </p:spTgt>
                                        </p:tgtEl>
                                        <p:attrNameLst>
                                          <p:attrName>style.visibility</p:attrName>
                                        </p:attrNameLst>
                                      </p:cBhvr>
                                      <p:to>
                                        <p:strVal val="visible"/>
                                      </p:to>
                                    </p:set>
                                    <p:animEffect transition="in" filter="fade">
                                      <p:cBhvr>
                                        <p:cTn id="81" dur="500"/>
                                        <p:tgtEl>
                                          <p:spTgt spid="11">
                                            <p:graphicEl>
                                              <a:dgm id="{3E8580FD-6F19-4E48-B5FE-66040D2BCF7F}"/>
                                            </p:graphicEl>
                                          </p:spTgt>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1">
                                            <p:graphicEl>
                                              <a:dgm id="{3999A29D-351A-4C0F-A22A-CA63CBBABCC6}"/>
                                            </p:graphicEl>
                                          </p:spTgt>
                                        </p:tgtEl>
                                        <p:attrNameLst>
                                          <p:attrName>style.visibility</p:attrName>
                                        </p:attrNameLst>
                                      </p:cBhvr>
                                      <p:to>
                                        <p:strVal val="visible"/>
                                      </p:to>
                                    </p:set>
                                    <p:animEffect transition="in" filter="fade">
                                      <p:cBhvr>
                                        <p:cTn id="85" dur="500"/>
                                        <p:tgtEl>
                                          <p:spTgt spid="11">
                                            <p:graphicEl>
                                              <a:dgm id="{3999A29D-351A-4C0F-A22A-CA63CBBABCC6}"/>
                                            </p:graphicEl>
                                          </p:spTgt>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7">
                                            <p:graphicEl>
                                              <a:dgm id="{94B79AC0-C9D3-4C7B-9066-EBAFAD091406}"/>
                                            </p:graphicEl>
                                          </p:spTgt>
                                        </p:tgtEl>
                                        <p:attrNameLst>
                                          <p:attrName>style.visibility</p:attrName>
                                        </p:attrNameLst>
                                      </p:cBhvr>
                                      <p:to>
                                        <p:strVal val="visible"/>
                                      </p:to>
                                    </p:set>
                                    <p:animEffect transition="in" filter="fade">
                                      <p:cBhvr>
                                        <p:cTn id="89" dur="500"/>
                                        <p:tgtEl>
                                          <p:spTgt spid="7">
                                            <p:graphicEl>
                                              <a:dgm id="{94B79AC0-C9D3-4C7B-9066-EBAFAD091406}"/>
                                            </p:graphicEl>
                                          </p:spTgt>
                                        </p:tgtEl>
                                      </p:cBhvr>
                                    </p:animEffect>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7">
                                            <p:graphicEl>
                                              <a:dgm id="{CC387675-45CC-408E-A016-FBDBC22470F1}"/>
                                            </p:graphicEl>
                                          </p:spTgt>
                                        </p:tgtEl>
                                        <p:attrNameLst>
                                          <p:attrName>style.visibility</p:attrName>
                                        </p:attrNameLst>
                                      </p:cBhvr>
                                      <p:to>
                                        <p:strVal val="visible"/>
                                      </p:to>
                                    </p:set>
                                    <p:animEffect transition="in" filter="fade">
                                      <p:cBhvr>
                                        <p:cTn id="93" dur="500"/>
                                        <p:tgtEl>
                                          <p:spTgt spid="7">
                                            <p:graphicEl>
                                              <a:dgm id="{CC387675-45CC-408E-A016-FBDBC22470F1}"/>
                                            </p:graphicEl>
                                          </p:spTgt>
                                        </p:tgtEl>
                                      </p:cBhvr>
                                    </p:animEffec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7">
                                            <p:graphicEl>
                                              <a:dgm id="{68F6CD90-8A59-4232-BA74-BEFCE041480D}"/>
                                            </p:graphicEl>
                                          </p:spTgt>
                                        </p:tgtEl>
                                        <p:attrNameLst>
                                          <p:attrName>style.visibility</p:attrName>
                                        </p:attrNameLst>
                                      </p:cBhvr>
                                      <p:to>
                                        <p:strVal val="visible"/>
                                      </p:to>
                                    </p:set>
                                    <p:animEffect transition="in" filter="fade">
                                      <p:cBhvr>
                                        <p:cTn id="97" dur="500"/>
                                        <p:tgtEl>
                                          <p:spTgt spid="7">
                                            <p:graphicEl>
                                              <a:dgm id="{68F6CD90-8A59-4232-BA74-BEFCE041480D}"/>
                                            </p:graphicEl>
                                          </p:spTgt>
                                        </p:tgtEl>
                                      </p:cBhvr>
                                    </p:animEffect>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7">
                                            <p:graphicEl>
                                              <a:dgm id="{F66B5E2C-A7EB-4B0A-AE5C-3D00B81335C6}"/>
                                            </p:graphicEl>
                                          </p:spTgt>
                                        </p:tgtEl>
                                        <p:attrNameLst>
                                          <p:attrName>style.visibility</p:attrName>
                                        </p:attrNameLst>
                                      </p:cBhvr>
                                      <p:to>
                                        <p:strVal val="visible"/>
                                      </p:to>
                                    </p:set>
                                    <p:animEffect transition="in" filter="fade">
                                      <p:cBhvr>
                                        <p:cTn id="101" dur="500"/>
                                        <p:tgtEl>
                                          <p:spTgt spid="7">
                                            <p:graphicEl>
                                              <a:dgm id="{F66B5E2C-A7EB-4B0A-AE5C-3D00B81335C6}"/>
                                            </p:graphicEl>
                                          </p:spTgt>
                                        </p:tgtEl>
                                      </p:cBhvr>
                                    </p:animEffect>
                                  </p:childTnLst>
                                </p:cTn>
                              </p:par>
                            </p:childTnLst>
                          </p:cTn>
                        </p:par>
                        <p:par>
                          <p:cTn id="102" fill="hold">
                            <p:stCondLst>
                              <p:cond delay="3000"/>
                            </p:stCondLst>
                            <p:childTnLst>
                              <p:par>
                                <p:cTn id="103" presetID="10" presetClass="entr" presetSubtype="0" fill="hold" grpId="0" nodeType="afterEffect">
                                  <p:stCondLst>
                                    <p:cond delay="0"/>
                                  </p:stCondLst>
                                  <p:childTnLst>
                                    <p:set>
                                      <p:cBhvr>
                                        <p:cTn id="104" dur="1" fill="hold">
                                          <p:stCondLst>
                                            <p:cond delay="0"/>
                                          </p:stCondLst>
                                        </p:cTn>
                                        <p:tgtEl>
                                          <p:spTgt spid="7">
                                            <p:graphicEl>
                                              <a:dgm id="{0D528065-FF3B-42C2-96A4-0D20B20C8644}"/>
                                            </p:graphicEl>
                                          </p:spTgt>
                                        </p:tgtEl>
                                        <p:attrNameLst>
                                          <p:attrName>style.visibility</p:attrName>
                                        </p:attrNameLst>
                                      </p:cBhvr>
                                      <p:to>
                                        <p:strVal val="visible"/>
                                      </p:to>
                                    </p:set>
                                    <p:animEffect transition="in" filter="fade">
                                      <p:cBhvr>
                                        <p:cTn id="105" dur="500"/>
                                        <p:tgtEl>
                                          <p:spTgt spid="7">
                                            <p:graphicEl>
                                              <a:dgm id="{0D528065-FF3B-42C2-96A4-0D20B20C8644}"/>
                                            </p:graphicEl>
                                          </p:spTgt>
                                        </p:tgtEl>
                                      </p:cBhvr>
                                    </p:animEffect>
                                  </p:childTnLst>
                                </p:cTn>
                              </p:par>
                            </p:childTnLst>
                          </p:cTn>
                        </p:par>
                        <p:par>
                          <p:cTn id="106" fill="hold">
                            <p:stCondLst>
                              <p:cond delay="3500"/>
                            </p:stCondLst>
                            <p:childTnLst>
                              <p:par>
                                <p:cTn id="107" presetID="10" presetClass="entr" presetSubtype="0" fill="hold" grpId="0" nodeType="afterEffect">
                                  <p:stCondLst>
                                    <p:cond delay="0"/>
                                  </p:stCondLst>
                                  <p:childTnLst>
                                    <p:set>
                                      <p:cBhvr>
                                        <p:cTn id="108" dur="1" fill="hold">
                                          <p:stCondLst>
                                            <p:cond delay="0"/>
                                          </p:stCondLst>
                                        </p:cTn>
                                        <p:tgtEl>
                                          <p:spTgt spid="7">
                                            <p:graphicEl>
                                              <a:dgm id="{D0AFEFCF-E35A-48C6-A8FE-96EA823AE5FB}"/>
                                            </p:graphicEl>
                                          </p:spTgt>
                                        </p:tgtEl>
                                        <p:attrNameLst>
                                          <p:attrName>style.visibility</p:attrName>
                                        </p:attrNameLst>
                                      </p:cBhvr>
                                      <p:to>
                                        <p:strVal val="visible"/>
                                      </p:to>
                                    </p:set>
                                    <p:animEffect transition="in" filter="fade">
                                      <p:cBhvr>
                                        <p:cTn id="109" dur="500"/>
                                        <p:tgtEl>
                                          <p:spTgt spid="7">
                                            <p:graphicEl>
                                              <a:dgm id="{D0AFEFCF-E35A-48C6-A8FE-96EA823AE5F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7">
                                            <p:graphicEl>
                                              <a:dgm id="{5D4D9654-4BA8-40CE-98DD-2E669156CA1C}"/>
                                            </p:graphicEl>
                                          </p:spTgt>
                                        </p:tgtEl>
                                        <p:attrNameLst>
                                          <p:attrName>style.visibility</p:attrName>
                                        </p:attrNameLst>
                                      </p:cBhvr>
                                      <p:to>
                                        <p:strVal val="visible"/>
                                      </p:to>
                                    </p:set>
                                    <p:animEffect transition="in" filter="fade">
                                      <p:cBhvr>
                                        <p:cTn id="114" dur="500"/>
                                        <p:tgtEl>
                                          <p:spTgt spid="7">
                                            <p:graphicEl>
                                              <a:dgm id="{5D4D9654-4BA8-40CE-98DD-2E669156CA1C}"/>
                                            </p:graphicEl>
                                          </p:spTgt>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7">
                                            <p:graphicEl>
                                              <a:dgm id="{234B75E3-43C1-4EF1-86B3-F383EBC92926}"/>
                                            </p:graphicEl>
                                          </p:spTgt>
                                        </p:tgtEl>
                                        <p:attrNameLst>
                                          <p:attrName>style.visibility</p:attrName>
                                        </p:attrNameLst>
                                      </p:cBhvr>
                                      <p:to>
                                        <p:strVal val="visible"/>
                                      </p:to>
                                    </p:set>
                                    <p:animEffect transition="in" filter="fade">
                                      <p:cBhvr>
                                        <p:cTn id="118" dur="500"/>
                                        <p:tgtEl>
                                          <p:spTgt spid="7">
                                            <p:graphicEl>
                                              <a:dgm id="{234B75E3-43C1-4EF1-86B3-F383EBC92926}"/>
                                            </p:graphicEl>
                                          </p:spTgt>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7">
                                            <p:graphicEl>
                                              <a:dgm id="{5F9FA9F9-FA38-4C7F-9950-E6E0731F5939}"/>
                                            </p:graphicEl>
                                          </p:spTgt>
                                        </p:tgtEl>
                                        <p:attrNameLst>
                                          <p:attrName>style.visibility</p:attrName>
                                        </p:attrNameLst>
                                      </p:cBhvr>
                                      <p:to>
                                        <p:strVal val="visible"/>
                                      </p:to>
                                    </p:set>
                                    <p:animEffect transition="in" filter="fade">
                                      <p:cBhvr>
                                        <p:cTn id="122" dur="500"/>
                                        <p:tgtEl>
                                          <p:spTgt spid="7">
                                            <p:graphicEl>
                                              <a:dgm id="{5F9FA9F9-FA38-4C7F-9950-E6E0731F59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Graphic spid="10" grpId="0" uiExpand="1">
        <p:bldSub>
          <a:bldDgm bld="one"/>
        </p:bldSub>
      </p:bldGraphic>
      <p:bldGraphic spid="7" grpId="0" uiExpand="1">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95536" y="2924944"/>
            <a:ext cx="8115300" cy="827088"/>
          </a:xfrm>
          <a:prstGeom prst="rect">
            <a:avLst/>
          </a:prstGeom>
        </p:spPr>
        <p:txBody>
          <a:bodyPr tIns="64008"/>
          <a:lstStyle/>
          <a:p>
            <a:pPr fontAlgn="auto">
              <a:spcAft>
                <a:spcPts val="0"/>
              </a:spcAft>
              <a:defRPr/>
            </a:pPr>
            <a:r>
              <a:rPr lang="en-US" sz="4800" b="1" i="1" spc="-150" dirty="0">
                <a:solidFill>
                  <a:srgbClr val="0070C0"/>
                </a:solidFill>
                <a:latin typeface="Arial" pitchFamily="34" charset="0"/>
                <a:ea typeface="+mj-ea"/>
              </a:rPr>
              <a:t>Thank You</a:t>
            </a:r>
            <a:br>
              <a:rPr lang="en-US" sz="4800" b="1" i="1" spc="-150" dirty="0">
                <a:solidFill>
                  <a:srgbClr val="0070C0"/>
                </a:solidFill>
                <a:latin typeface="Arial" pitchFamily="34" charset="0"/>
                <a:ea typeface="+mj-ea"/>
              </a:rPr>
            </a:br>
            <a:br>
              <a:rPr lang="en-US" sz="3800" spc="-150" dirty="0">
                <a:solidFill>
                  <a:schemeClr val="tx2">
                    <a:satMod val="200000"/>
                  </a:schemeClr>
                </a:solidFill>
                <a:latin typeface="Arial" pitchFamily="34" charset="0"/>
                <a:ea typeface="+mj-ea"/>
              </a:rPr>
            </a:br>
            <a:endParaRPr lang="en-US" sz="3800" i="1" spc="-150" dirty="0">
              <a:solidFill>
                <a:schemeClr val="tx2">
                  <a:satMod val="200000"/>
                </a:schemeClr>
              </a:solidFill>
              <a:latin typeface="Arial" pitchFamily="34" charset="0"/>
              <a:ea typeface="+mj-ea"/>
            </a:endParaRPr>
          </a:p>
        </p:txBody>
      </p:sp>
      <p:sp>
        <p:nvSpPr>
          <p:cNvPr id="4" name="TextBox 3"/>
          <p:cNvSpPr txBox="1"/>
          <p:nvPr/>
        </p:nvSpPr>
        <p:spPr>
          <a:xfrm>
            <a:off x="4284663" y="5157788"/>
            <a:ext cx="3876675" cy="708025"/>
          </a:xfrm>
          <a:prstGeom prst="rect">
            <a:avLst/>
          </a:prstGeom>
          <a:noFill/>
        </p:spPr>
        <p:txBody>
          <a:bodyPr>
            <a:spAutoFit/>
          </a:bodyPr>
          <a:lstStyle/>
          <a:p>
            <a:pPr>
              <a:defRPr/>
            </a:pPr>
            <a:r>
              <a:rPr lang="en-US" sz="2000" b="1" i="1" spc="-150" dirty="0">
                <a:solidFill>
                  <a:srgbClr val="0070C0"/>
                </a:solidFill>
                <a:latin typeface="Arial" pitchFamily="34" charset="0"/>
                <a:ea typeface="+mj-ea"/>
              </a:rPr>
              <a:t>Reports Available </a:t>
            </a:r>
          </a:p>
          <a:p>
            <a:pPr>
              <a:defRPr/>
            </a:pPr>
            <a:r>
              <a:rPr lang="en-US" sz="2000" b="1" i="1" spc="-150" dirty="0">
                <a:solidFill>
                  <a:srgbClr val="0070C0"/>
                </a:solidFill>
                <a:latin typeface="Arial" pitchFamily="34" charset="0"/>
                <a:ea typeface="+mj-ea"/>
              </a:rPr>
              <a:t>Website:  www.grainmonitor.ca</a:t>
            </a:r>
          </a:p>
        </p:txBody>
      </p:sp>
    </p:spTree>
    <p:extLst>
      <p:ext uri="{BB962C8B-B14F-4D97-AF65-F5344CB8AC3E}">
        <p14:creationId xmlns:p14="http://schemas.microsoft.com/office/powerpoint/2010/main" val="28239440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83CD-B6EA-4269-AFE8-8A0BF2CEE03B}"/>
              </a:ext>
            </a:extLst>
          </p:cNvPr>
          <p:cNvSpPr>
            <a:spLocks noGrp="1"/>
          </p:cNvSpPr>
          <p:nvPr>
            <p:ph type="title"/>
          </p:nvPr>
        </p:nvSpPr>
        <p:spPr>
          <a:xfrm>
            <a:off x="301752" y="260648"/>
            <a:ext cx="8534400" cy="877780"/>
          </a:xfrm>
        </p:spPr>
        <p:txBody>
          <a:bodyPr anchor="ctr" anchorCtr="0"/>
          <a:lstStyle/>
          <a:p>
            <a:r>
              <a:rPr lang="en-CA" b="1" dirty="0">
                <a:solidFill>
                  <a:srgbClr val="0070C0"/>
                </a:solidFill>
              </a:rPr>
              <a:t>The Burdens of Regulation</a:t>
            </a:r>
          </a:p>
        </p:txBody>
      </p:sp>
      <p:sp>
        <p:nvSpPr>
          <p:cNvPr id="3" name="Content Placeholder 2">
            <a:extLst>
              <a:ext uri="{FF2B5EF4-FFF2-40B4-BE49-F238E27FC236}">
                <a16:creationId xmlns:a16="http://schemas.microsoft.com/office/drawing/2014/main" id="{6B7D02D7-4E3C-49AA-A36F-FE7578690B09}"/>
              </a:ext>
            </a:extLst>
          </p:cNvPr>
          <p:cNvSpPr>
            <a:spLocks noGrp="1"/>
          </p:cNvSpPr>
          <p:nvPr>
            <p:ph sz="quarter" idx="1"/>
          </p:nvPr>
        </p:nvSpPr>
        <p:spPr/>
        <p:txBody>
          <a:bodyPr>
            <a:normAutofit fontScale="92500" lnSpcReduction="20000"/>
          </a:bodyPr>
          <a:lstStyle/>
          <a:p>
            <a:r>
              <a:rPr lang="en-CA" dirty="0"/>
              <a:t>Slow to respond to changing circumstances</a:t>
            </a:r>
          </a:p>
          <a:p>
            <a:r>
              <a:rPr lang="en-CA" dirty="0"/>
              <a:t> Crisis of the 1970s led to sweeping reforms</a:t>
            </a:r>
          </a:p>
          <a:p>
            <a:pPr lvl="1"/>
            <a:r>
              <a:rPr lang="en-CA" dirty="0"/>
              <a:t>US - Staggers Act (1980) </a:t>
            </a:r>
          </a:p>
          <a:p>
            <a:pPr lvl="1"/>
            <a:r>
              <a:rPr lang="en-CA" dirty="0"/>
              <a:t>Canada – National Transportation Act (1987)</a:t>
            </a:r>
          </a:p>
          <a:p>
            <a:r>
              <a:rPr lang="en-CA" dirty="0"/>
              <a:t>Heavy government involvement in rail movement</a:t>
            </a:r>
          </a:p>
          <a:p>
            <a:pPr lvl="1"/>
            <a:r>
              <a:rPr lang="en-CA" dirty="0"/>
              <a:t>Crowsnest Pass freight rates (1897)</a:t>
            </a:r>
          </a:p>
          <a:p>
            <a:pPr lvl="1"/>
            <a:r>
              <a:rPr lang="en-CA" dirty="0"/>
              <a:t>Reinstated after WWI and then made statutory in 1927</a:t>
            </a:r>
          </a:p>
          <a:p>
            <a:pPr lvl="1"/>
            <a:r>
              <a:rPr lang="en-CA" dirty="0"/>
              <a:t>Inflation steadily eroded grain’s profitability </a:t>
            </a:r>
          </a:p>
          <a:p>
            <a:r>
              <a:rPr lang="en-CA" dirty="0"/>
              <a:t>Railways were refusing to invest in grain-related plant and equipment (circa 1960)</a:t>
            </a:r>
          </a:p>
          <a:p>
            <a:pPr lvl="1"/>
            <a:r>
              <a:rPr lang="en-CA" dirty="0"/>
              <a:t>Led to government assistance: public hopper-car fleet; </a:t>
            </a:r>
            <a:r>
              <a:rPr lang="en-CA" dirty="0" err="1"/>
              <a:t>branchline</a:t>
            </a:r>
            <a:r>
              <a:rPr lang="en-CA" dirty="0"/>
              <a:t> rehabilitation</a:t>
            </a:r>
          </a:p>
          <a:p>
            <a:pPr lvl="1"/>
            <a:r>
              <a:rPr lang="en-CA" dirty="0"/>
              <a:t>Rate reform: Western Grain Transportation Act (1983)</a:t>
            </a:r>
          </a:p>
          <a:p>
            <a:pPr lvl="1"/>
            <a:endParaRPr lang="en-CA" dirty="0"/>
          </a:p>
          <a:p>
            <a:endParaRPr lang="en-CA" dirty="0"/>
          </a:p>
        </p:txBody>
      </p:sp>
    </p:spTree>
    <p:extLst>
      <p:ext uri="{BB962C8B-B14F-4D97-AF65-F5344CB8AC3E}">
        <p14:creationId xmlns:p14="http://schemas.microsoft.com/office/powerpoint/2010/main" val="7936314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5039-F63A-42FC-9094-788073D0AB43}"/>
              </a:ext>
            </a:extLst>
          </p:cNvPr>
          <p:cNvSpPr>
            <a:spLocks noGrp="1"/>
          </p:cNvSpPr>
          <p:nvPr>
            <p:ph type="title"/>
          </p:nvPr>
        </p:nvSpPr>
        <p:spPr>
          <a:xfrm>
            <a:off x="301752" y="260648"/>
            <a:ext cx="8534400" cy="875847"/>
          </a:xfrm>
        </p:spPr>
        <p:txBody>
          <a:bodyPr anchor="ctr" anchorCtr="0">
            <a:normAutofit/>
          </a:bodyPr>
          <a:lstStyle/>
          <a:p>
            <a:r>
              <a:rPr lang="en-CA" b="1" dirty="0">
                <a:solidFill>
                  <a:srgbClr val="0070C0"/>
                </a:solidFill>
              </a:rPr>
              <a:t>Grain Transportation in Canada</a:t>
            </a:r>
          </a:p>
        </p:txBody>
      </p:sp>
      <p:sp>
        <p:nvSpPr>
          <p:cNvPr id="3" name="Content Placeholder 2">
            <a:extLst>
              <a:ext uri="{FF2B5EF4-FFF2-40B4-BE49-F238E27FC236}">
                <a16:creationId xmlns:a16="http://schemas.microsoft.com/office/drawing/2014/main" id="{6B596AAE-4A39-4DB3-BFCD-8A2F45F3A2E4}"/>
              </a:ext>
            </a:extLst>
          </p:cNvPr>
          <p:cNvSpPr>
            <a:spLocks noGrp="1"/>
          </p:cNvSpPr>
          <p:nvPr>
            <p:ph sz="quarter" idx="1"/>
          </p:nvPr>
        </p:nvSpPr>
        <p:spPr/>
        <p:txBody>
          <a:bodyPr>
            <a:normAutofit/>
          </a:bodyPr>
          <a:lstStyle/>
          <a:p>
            <a:r>
              <a:rPr lang="en-CA" dirty="0"/>
              <a:t>Heavy government involvement in rail movement</a:t>
            </a:r>
          </a:p>
          <a:p>
            <a:pPr lvl="1"/>
            <a:r>
              <a:rPr lang="en-CA" dirty="0"/>
              <a:t>Crowsnest Pass freight rates (</a:t>
            </a:r>
            <a:r>
              <a:rPr lang="en-CA"/>
              <a:t>1897)</a:t>
            </a:r>
            <a:endParaRPr lang="en-CA" dirty="0"/>
          </a:p>
          <a:p>
            <a:pPr lvl="1"/>
            <a:r>
              <a:rPr lang="en-CA" dirty="0"/>
              <a:t>Inflation steadily eroded grain’s profitability </a:t>
            </a:r>
          </a:p>
          <a:p>
            <a:r>
              <a:rPr lang="en-CA" dirty="0"/>
              <a:t>Railways were refusing to invest in grain-related plant and equipment (circa 1960)</a:t>
            </a:r>
          </a:p>
          <a:p>
            <a:pPr lvl="1"/>
            <a:r>
              <a:rPr lang="en-CA" dirty="0"/>
              <a:t>Led to government assistance: public hopper-car fleet; </a:t>
            </a:r>
            <a:r>
              <a:rPr lang="en-CA" dirty="0" err="1"/>
              <a:t>branchline</a:t>
            </a:r>
            <a:r>
              <a:rPr lang="en-CA" dirty="0"/>
              <a:t> rehabilitation</a:t>
            </a:r>
          </a:p>
          <a:p>
            <a:pPr lvl="1"/>
            <a:r>
              <a:rPr lang="en-CA" dirty="0"/>
              <a:t>Rate reform: Western Grain Transportation Act (1983)</a:t>
            </a:r>
          </a:p>
          <a:p>
            <a:pPr lvl="2"/>
            <a:r>
              <a:rPr lang="en-CA" dirty="0"/>
              <a:t>Gradual increase in “Crow Rate” and direct government subsidies </a:t>
            </a:r>
          </a:p>
          <a:p>
            <a:pPr lvl="2"/>
            <a:r>
              <a:rPr lang="en-CA" dirty="0"/>
              <a:t>Eliminated with a one-time payout to farmers (mid 1990s)</a:t>
            </a:r>
          </a:p>
        </p:txBody>
      </p:sp>
    </p:spTree>
    <p:extLst>
      <p:ext uri="{BB962C8B-B14F-4D97-AF65-F5344CB8AC3E}">
        <p14:creationId xmlns:p14="http://schemas.microsoft.com/office/powerpoint/2010/main" val="13908123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AC4F627-4A84-43D7-827E-4CBC9DCDF39F}"/>
              </a:ext>
            </a:extLst>
          </p:cNvPr>
          <p:cNvSpPr>
            <a:spLocks noGrp="1"/>
          </p:cNvSpPr>
          <p:nvPr>
            <p:ph type="title"/>
          </p:nvPr>
        </p:nvSpPr>
        <p:spPr>
          <a:xfrm>
            <a:off x="179512" y="914400"/>
            <a:ext cx="2736304" cy="5034880"/>
          </a:xfrm>
        </p:spPr>
        <p:txBody>
          <a:bodyPr anchor="ctr" anchorCtr="1"/>
          <a:lstStyle/>
          <a:p>
            <a:r>
              <a:rPr lang="en-CA" sz="3200" dirty="0"/>
              <a:t>So What is Driving the most recent Legislative Change?</a:t>
            </a:r>
          </a:p>
        </p:txBody>
      </p:sp>
      <p:pic>
        <p:nvPicPr>
          <p:cNvPr id="5" name="Content Placeholder 4" descr="A body of water&#10;&#10;Description generated with high confidence">
            <a:extLst>
              <a:ext uri="{FF2B5EF4-FFF2-40B4-BE49-F238E27FC236}">
                <a16:creationId xmlns:a16="http://schemas.microsoft.com/office/drawing/2014/main" id="{F5403451-9C8E-47D3-9845-D9D105C64B45}"/>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10800000">
            <a:off x="3059832" y="914400"/>
            <a:ext cx="5830821" cy="4373116"/>
          </a:xfrm>
        </p:spPr>
      </p:pic>
    </p:spTree>
    <p:extLst>
      <p:ext uri="{BB962C8B-B14F-4D97-AF65-F5344CB8AC3E}">
        <p14:creationId xmlns:p14="http://schemas.microsoft.com/office/powerpoint/2010/main" val="36858590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1FBE7-E8E7-487C-B6D9-F4B162C23907}"/>
              </a:ext>
            </a:extLst>
          </p:cNvPr>
          <p:cNvSpPr>
            <a:spLocks noGrp="1"/>
          </p:cNvSpPr>
          <p:nvPr>
            <p:ph type="title"/>
          </p:nvPr>
        </p:nvSpPr>
        <p:spPr/>
        <p:txBody>
          <a:bodyPr/>
          <a:lstStyle/>
          <a:p>
            <a:pPr algn="ctr"/>
            <a:r>
              <a:rPr lang="en-CA" sz="4000" dirty="0"/>
              <a:t>Issues</a:t>
            </a:r>
          </a:p>
        </p:txBody>
      </p:sp>
      <p:sp>
        <p:nvSpPr>
          <p:cNvPr id="5" name="Content Placeholder 4">
            <a:extLst>
              <a:ext uri="{FF2B5EF4-FFF2-40B4-BE49-F238E27FC236}">
                <a16:creationId xmlns:a16="http://schemas.microsoft.com/office/drawing/2014/main" id="{94760D3C-059B-4A02-9D7F-BDDF5946C198}"/>
              </a:ext>
            </a:extLst>
          </p:cNvPr>
          <p:cNvSpPr>
            <a:spLocks noGrp="1"/>
          </p:cNvSpPr>
          <p:nvPr>
            <p:ph sz="quarter" idx="1"/>
          </p:nvPr>
        </p:nvSpPr>
        <p:spPr>
          <a:xfrm>
            <a:off x="2987824" y="620688"/>
            <a:ext cx="5976664" cy="5475311"/>
          </a:xfrm>
          <a:solidFill>
            <a:schemeClr val="bg2"/>
          </a:solidFill>
        </p:spPr>
        <p:txBody>
          <a:bodyPr vert="horz">
            <a:normAutofit lnSpcReduction="10000"/>
          </a:bodyPr>
          <a:lstStyle/>
          <a:p>
            <a:pPr marL="176213" indent="-176213"/>
            <a:r>
              <a:rPr lang="en-CA" sz="2800" i="1" dirty="0">
                <a:solidFill>
                  <a:srgbClr val="181818"/>
                </a:solidFill>
              </a:rPr>
              <a:t> </a:t>
            </a:r>
            <a:r>
              <a:rPr lang="en-CA" sz="2400" i="1" dirty="0">
                <a:solidFill>
                  <a:srgbClr val="181818"/>
                </a:solidFill>
              </a:rPr>
              <a:t>Availability of Railway Capacity</a:t>
            </a:r>
          </a:p>
          <a:p>
            <a:pPr marL="360363" lvl="1" indent="-176213"/>
            <a:r>
              <a:rPr lang="en-CA" sz="2000" dirty="0">
                <a:solidFill>
                  <a:schemeClr val="tx1"/>
                </a:solidFill>
              </a:rPr>
              <a:t>Grow the pie – don’t split it differently</a:t>
            </a:r>
          </a:p>
          <a:p>
            <a:pPr marL="86043" indent="-176213"/>
            <a:r>
              <a:rPr lang="en-CA" sz="3200" i="1" dirty="0">
                <a:solidFill>
                  <a:srgbClr val="181818"/>
                </a:solidFill>
              </a:rPr>
              <a:t> </a:t>
            </a:r>
            <a:r>
              <a:rPr lang="en-CA" sz="2400" i="1" dirty="0">
                <a:solidFill>
                  <a:srgbClr val="181818"/>
                </a:solidFill>
              </a:rPr>
              <a:t>Railway service: </a:t>
            </a:r>
            <a:r>
              <a:rPr lang="en-CA" sz="2800" i="1" dirty="0">
                <a:solidFill>
                  <a:srgbClr val="181818"/>
                </a:solidFill>
              </a:rPr>
              <a:t>Consistency</a:t>
            </a:r>
            <a:r>
              <a:rPr lang="en-CA" sz="2400" i="1" dirty="0">
                <a:solidFill>
                  <a:srgbClr val="181818"/>
                </a:solidFill>
              </a:rPr>
              <a:t>, Timeliness and Resilience</a:t>
            </a:r>
          </a:p>
          <a:p>
            <a:pPr marL="360363" lvl="1" indent="-176213"/>
            <a:r>
              <a:rPr lang="en-CA" sz="2000" dirty="0">
                <a:solidFill>
                  <a:schemeClr val="tx1"/>
                </a:solidFill>
              </a:rPr>
              <a:t>The need for reliable and consistent service</a:t>
            </a:r>
          </a:p>
          <a:p>
            <a:pPr marL="86043" indent="-176213"/>
            <a:r>
              <a:rPr lang="en-CA" sz="3200" i="1" dirty="0">
                <a:solidFill>
                  <a:srgbClr val="181818"/>
                </a:solidFill>
              </a:rPr>
              <a:t> </a:t>
            </a:r>
            <a:r>
              <a:rPr lang="en-CA" sz="2400" i="1" dirty="0">
                <a:solidFill>
                  <a:srgbClr val="181818"/>
                </a:solidFill>
              </a:rPr>
              <a:t>Access to broader markets</a:t>
            </a:r>
          </a:p>
          <a:p>
            <a:pPr marL="360363" lvl="1" indent="-176213"/>
            <a:r>
              <a:rPr lang="en-CA" sz="2000" dirty="0">
                <a:solidFill>
                  <a:schemeClr val="tx1"/>
                </a:solidFill>
              </a:rPr>
              <a:t>An economic means to reach untapped US markets</a:t>
            </a:r>
          </a:p>
          <a:p>
            <a:pPr marL="86043" indent="-176213"/>
            <a:r>
              <a:rPr lang="en-CA" sz="3200" i="1" dirty="0">
                <a:solidFill>
                  <a:srgbClr val="181818"/>
                </a:solidFill>
              </a:rPr>
              <a:t> </a:t>
            </a:r>
            <a:r>
              <a:rPr lang="en-CA" sz="2400" i="1" dirty="0">
                <a:solidFill>
                  <a:srgbClr val="181818"/>
                </a:solidFill>
              </a:rPr>
              <a:t>An approach to measuring Railway performance (Data)</a:t>
            </a:r>
          </a:p>
          <a:p>
            <a:pPr marL="360363" lvl="1" indent="-176213"/>
            <a:r>
              <a:rPr lang="en-CA" sz="2000" dirty="0">
                <a:solidFill>
                  <a:schemeClr val="tx1"/>
                </a:solidFill>
              </a:rPr>
              <a:t>Only the Grain industry has it</a:t>
            </a:r>
          </a:p>
          <a:p>
            <a:pPr marL="86043" indent="-176213"/>
            <a:r>
              <a:rPr lang="en-CA" sz="2400" i="1" dirty="0">
                <a:solidFill>
                  <a:srgbClr val="181818"/>
                </a:solidFill>
              </a:rPr>
              <a:t> The replacement of the Federal Gov’t hopper car fleet</a:t>
            </a:r>
          </a:p>
        </p:txBody>
      </p:sp>
    </p:spTree>
    <p:extLst>
      <p:ext uri="{BB962C8B-B14F-4D97-AF65-F5344CB8AC3E}">
        <p14:creationId xmlns:p14="http://schemas.microsoft.com/office/powerpoint/2010/main" val="2984641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125399320"/>
              </p:ext>
            </p:extLst>
          </p:nvPr>
        </p:nvGraphicFramePr>
        <p:xfrm>
          <a:off x="257230" y="1674018"/>
          <a:ext cx="8578796" cy="4347270"/>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1"/>
          <p:cNvSpPr>
            <a:spLocks noGrp="1"/>
          </p:cNvSpPr>
          <p:nvPr>
            <p:ph type="title"/>
          </p:nvPr>
        </p:nvSpPr>
        <p:spPr>
          <a:xfrm>
            <a:off x="301625" y="260648"/>
            <a:ext cx="8534400" cy="902991"/>
          </a:xfrm>
          <a:extLst/>
        </p:spPr>
        <p:txBody>
          <a:bodyPr anchor="t">
            <a:normAutofit fontScale="90000"/>
          </a:bodyPr>
          <a:lstStyle/>
          <a:p>
            <a:pPr eaLnBrk="1" fontAlgn="auto" hangingPunct="1">
              <a:spcAft>
                <a:spcPts val="0"/>
              </a:spcAft>
              <a:defRPr/>
            </a:pPr>
            <a:r>
              <a:rPr lang="en-CA" altLang="en-US" sz="3600" dirty="0">
                <a:solidFill>
                  <a:srgbClr val="0070C0"/>
                </a:solidFill>
              </a:rPr>
              <a:t>Total Grain Supply</a:t>
            </a:r>
            <a:br>
              <a:rPr lang="en-CA" altLang="en-US" dirty="0">
                <a:solidFill>
                  <a:srgbClr val="0070C0"/>
                </a:solidFill>
              </a:rPr>
            </a:br>
            <a:r>
              <a:rPr lang="en-CA" altLang="en-US" sz="2200" dirty="0">
                <a:solidFill>
                  <a:srgbClr val="0070C0"/>
                </a:solidFill>
              </a:rPr>
              <a:t>(Western Canada Production and Carry-In Stock)</a:t>
            </a:r>
            <a:endParaRPr lang="en-US" altLang="en-US" sz="2200" dirty="0">
              <a:solidFill>
                <a:srgbClr val="0070C0"/>
              </a:solidFill>
            </a:endParaRPr>
          </a:p>
        </p:txBody>
      </p:sp>
      <p:sp>
        <p:nvSpPr>
          <p:cNvPr id="23556" name="TextBox 2"/>
          <p:cNvSpPr txBox="1">
            <a:spLocks noChangeArrowheads="1"/>
          </p:cNvSpPr>
          <p:nvPr/>
        </p:nvSpPr>
        <p:spPr bwMode="auto">
          <a:xfrm>
            <a:off x="8223196" y="2085598"/>
            <a:ext cx="66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8FB08C"/>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CA" altLang="en-US" sz="1400" dirty="0"/>
          </a:p>
        </p:txBody>
      </p:sp>
      <p:sp>
        <p:nvSpPr>
          <p:cNvPr id="23557" name="Rectangle 5"/>
          <p:cNvSpPr>
            <a:spLocks noChangeArrowheads="1"/>
          </p:cNvSpPr>
          <p:nvPr/>
        </p:nvSpPr>
        <p:spPr bwMode="auto">
          <a:xfrm>
            <a:off x="6948264" y="177281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8FB08C"/>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CA" altLang="en-US" sz="1400" dirty="0"/>
          </a:p>
        </p:txBody>
      </p:sp>
      <p:sp>
        <p:nvSpPr>
          <p:cNvPr id="8" name="Rectangle 5"/>
          <p:cNvSpPr>
            <a:spLocks noChangeArrowheads="1"/>
          </p:cNvSpPr>
          <p:nvPr/>
        </p:nvSpPr>
        <p:spPr bwMode="auto">
          <a:xfrm>
            <a:off x="7360476" y="202550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8FB08C"/>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CA" altLang="en-US" sz="1400" dirty="0"/>
          </a:p>
        </p:txBody>
      </p:sp>
      <p:sp>
        <p:nvSpPr>
          <p:cNvPr id="10" name="Rectangle 5"/>
          <p:cNvSpPr>
            <a:spLocks noChangeArrowheads="1"/>
          </p:cNvSpPr>
          <p:nvPr/>
        </p:nvSpPr>
        <p:spPr bwMode="auto">
          <a:xfrm>
            <a:off x="7860803" y="5780154"/>
            <a:ext cx="887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8FB08C"/>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CA" altLang="en-US" sz="1400" dirty="0"/>
          </a:p>
        </p:txBody>
      </p:sp>
      <p:sp>
        <p:nvSpPr>
          <p:cNvPr id="4" name="TextBox 3">
            <a:extLst>
              <a:ext uri="{FF2B5EF4-FFF2-40B4-BE49-F238E27FC236}">
                <a16:creationId xmlns:a16="http://schemas.microsoft.com/office/drawing/2014/main" id="{2762085F-65C6-412D-9C79-EE4F397C748E}"/>
              </a:ext>
            </a:extLst>
          </p:cNvPr>
          <p:cNvSpPr txBox="1"/>
          <p:nvPr/>
        </p:nvSpPr>
        <p:spPr>
          <a:xfrm>
            <a:off x="6948264" y="1412776"/>
            <a:ext cx="1584176" cy="307777"/>
          </a:xfrm>
          <a:prstGeom prst="rect">
            <a:avLst/>
          </a:prstGeom>
          <a:noFill/>
        </p:spPr>
        <p:txBody>
          <a:bodyPr wrap="square" rtlCol="0">
            <a:spAutoFit/>
          </a:bodyPr>
          <a:lstStyle/>
          <a:p>
            <a:r>
              <a:rPr lang="en-CA" sz="1400" b="1" dirty="0"/>
              <a:t>Avg. 79.1 MMT</a:t>
            </a:r>
          </a:p>
        </p:txBody>
      </p:sp>
      <p:sp>
        <p:nvSpPr>
          <p:cNvPr id="11" name="TextBox 10">
            <a:extLst>
              <a:ext uri="{FF2B5EF4-FFF2-40B4-BE49-F238E27FC236}">
                <a16:creationId xmlns:a16="http://schemas.microsoft.com/office/drawing/2014/main" id="{7F0FD41B-11DC-4304-8767-B33E36395B5B}"/>
              </a:ext>
            </a:extLst>
          </p:cNvPr>
          <p:cNvSpPr txBox="1"/>
          <p:nvPr/>
        </p:nvSpPr>
        <p:spPr>
          <a:xfrm>
            <a:off x="4826198" y="2047291"/>
            <a:ext cx="1584176" cy="307777"/>
          </a:xfrm>
          <a:prstGeom prst="rect">
            <a:avLst/>
          </a:prstGeom>
          <a:noFill/>
        </p:spPr>
        <p:txBody>
          <a:bodyPr wrap="square" rtlCol="0">
            <a:spAutoFit/>
          </a:bodyPr>
          <a:lstStyle/>
          <a:p>
            <a:r>
              <a:rPr lang="en-CA" sz="1400" b="1" dirty="0"/>
              <a:t>Avg. 63.5 MMT</a:t>
            </a:r>
          </a:p>
        </p:txBody>
      </p:sp>
      <p:sp>
        <p:nvSpPr>
          <p:cNvPr id="13" name="TextBox 12">
            <a:extLst>
              <a:ext uri="{FF2B5EF4-FFF2-40B4-BE49-F238E27FC236}">
                <a16:creationId xmlns:a16="http://schemas.microsoft.com/office/drawing/2014/main" id="{5208D152-ECA5-4EBD-B0CE-8AD7BFC47480}"/>
              </a:ext>
            </a:extLst>
          </p:cNvPr>
          <p:cNvSpPr txBox="1"/>
          <p:nvPr/>
        </p:nvSpPr>
        <p:spPr>
          <a:xfrm>
            <a:off x="3191226" y="2144561"/>
            <a:ext cx="1584176" cy="307777"/>
          </a:xfrm>
          <a:prstGeom prst="rect">
            <a:avLst/>
          </a:prstGeom>
          <a:noFill/>
        </p:spPr>
        <p:txBody>
          <a:bodyPr wrap="square" rtlCol="0">
            <a:spAutoFit/>
          </a:bodyPr>
          <a:lstStyle/>
          <a:p>
            <a:r>
              <a:rPr lang="en-CA" sz="1400" b="1" dirty="0"/>
              <a:t>Avg. 61.1 MMT</a:t>
            </a:r>
          </a:p>
        </p:txBody>
      </p:sp>
      <p:sp>
        <p:nvSpPr>
          <p:cNvPr id="14" name="TextBox 13">
            <a:extLst>
              <a:ext uri="{FF2B5EF4-FFF2-40B4-BE49-F238E27FC236}">
                <a16:creationId xmlns:a16="http://schemas.microsoft.com/office/drawing/2014/main" id="{20E79479-4E4F-48FF-8F63-4A9C3AAD4ED1}"/>
              </a:ext>
            </a:extLst>
          </p:cNvPr>
          <p:cNvSpPr txBox="1"/>
          <p:nvPr/>
        </p:nvSpPr>
        <p:spPr>
          <a:xfrm>
            <a:off x="1268056" y="2380677"/>
            <a:ext cx="1584176" cy="307777"/>
          </a:xfrm>
          <a:prstGeom prst="rect">
            <a:avLst/>
          </a:prstGeom>
          <a:noFill/>
        </p:spPr>
        <p:txBody>
          <a:bodyPr wrap="square" rtlCol="0">
            <a:spAutoFit/>
          </a:bodyPr>
          <a:lstStyle/>
          <a:p>
            <a:r>
              <a:rPr lang="en-CA" sz="1400" b="1" dirty="0"/>
              <a:t>Avg. 53.7 MMT</a:t>
            </a:r>
          </a:p>
        </p:txBody>
      </p:sp>
      <p:sp>
        <p:nvSpPr>
          <p:cNvPr id="2" name="Left Brace 1">
            <a:extLst>
              <a:ext uri="{FF2B5EF4-FFF2-40B4-BE49-F238E27FC236}">
                <a16:creationId xmlns:a16="http://schemas.microsoft.com/office/drawing/2014/main" id="{AFFD06C4-4F9C-4AB0-B112-7475E0753884}"/>
              </a:ext>
            </a:extLst>
          </p:cNvPr>
          <p:cNvSpPr/>
          <p:nvPr/>
        </p:nvSpPr>
        <p:spPr>
          <a:xfrm rot="5400000">
            <a:off x="1955509" y="2011191"/>
            <a:ext cx="188717" cy="1584175"/>
          </a:xfrm>
          <a:prstGeom prst="leftBrace">
            <a:avLst>
              <a:gd name="adj1" fmla="val 8333"/>
              <a:gd name="adj2" fmla="val 529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Left Brace 14">
            <a:extLst>
              <a:ext uri="{FF2B5EF4-FFF2-40B4-BE49-F238E27FC236}">
                <a16:creationId xmlns:a16="http://schemas.microsoft.com/office/drawing/2014/main" id="{DBA79281-1BF9-4548-875E-0A521407755B}"/>
              </a:ext>
            </a:extLst>
          </p:cNvPr>
          <p:cNvSpPr/>
          <p:nvPr/>
        </p:nvSpPr>
        <p:spPr>
          <a:xfrm rot="5400000">
            <a:off x="3862272" y="1756686"/>
            <a:ext cx="158090" cy="1549398"/>
          </a:xfrm>
          <a:prstGeom prst="leftBrace">
            <a:avLst>
              <a:gd name="adj1" fmla="val 8333"/>
              <a:gd name="adj2" fmla="val 529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Left Brace 15">
            <a:extLst>
              <a:ext uri="{FF2B5EF4-FFF2-40B4-BE49-F238E27FC236}">
                <a16:creationId xmlns:a16="http://schemas.microsoft.com/office/drawing/2014/main" id="{4EA97921-E16A-425A-AEE4-9FDD0925BEC0}"/>
              </a:ext>
            </a:extLst>
          </p:cNvPr>
          <p:cNvSpPr/>
          <p:nvPr/>
        </p:nvSpPr>
        <p:spPr>
          <a:xfrm rot="5400000">
            <a:off x="5587452" y="1723982"/>
            <a:ext cx="188717" cy="1584177"/>
          </a:xfrm>
          <a:prstGeom prst="leftBrace">
            <a:avLst>
              <a:gd name="adj1" fmla="val 8333"/>
              <a:gd name="adj2" fmla="val 529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Left Brace 16">
            <a:extLst>
              <a:ext uri="{FF2B5EF4-FFF2-40B4-BE49-F238E27FC236}">
                <a16:creationId xmlns:a16="http://schemas.microsoft.com/office/drawing/2014/main" id="{B56C2287-75F6-4A87-8DBF-6E540D47362E}"/>
              </a:ext>
            </a:extLst>
          </p:cNvPr>
          <p:cNvSpPr/>
          <p:nvPr/>
        </p:nvSpPr>
        <p:spPr>
          <a:xfrm rot="5400000">
            <a:off x="7491258" y="941793"/>
            <a:ext cx="307776" cy="1969828"/>
          </a:xfrm>
          <a:prstGeom prst="leftBrace">
            <a:avLst>
              <a:gd name="adj1" fmla="val 8333"/>
              <a:gd name="adj2" fmla="val 4635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31430469"/>
      </p:ext>
    </p:extLst>
  </p:cSld>
  <p:clrMapOvr>
    <a:masterClrMapping/>
  </p:clrMapOvr>
  <p:transition>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30863</TotalTime>
  <Words>2072</Words>
  <Application>Microsoft Office PowerPoint</Application>
  <PresentationFormat>On-screen Show (4:3)</PresentationFormat>
  <Paragraphs>363</Paragraphs>
  <Slides>40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Georgia</vt:lpstr>
      <vt:lpstr>Merriweather</vt:lpstr>
      <vt:lpstr>Wingdings</vt:lpstr>
      <vt:lpstr>Wingdings 2</vt:lpstr>
      <vt:lpstr>Civic</vt:lpstr>
      <vt:lpstr>What Changes with the Implementation of Bill C-49 and How Might it Impact Producers   CropSphere 2019 January 15, 2019 </vt:lpstr>
      <vt:lpstr>Why?</vt:lpstr>
      <vt:lpstr>Background</vt:lpstr>
      <vt:lpstr>A Brief Regulatory History …</vt:lpstr>
      <vt:lpstr>The Burdens of Regulation</vt:lpstr>
      <vt:lpstr>Grain Transportation in Canada</vt:lpstr>
      <vt:lpstr>So What is Driving the most recent Legislative Change?</vt:lpstr>
      <vt:lpstr>Issues</vt:lpstr>
      <vt:lpstr>Total Grain Supply (Western Canada Production and Carry-In Stock)</vt:lpstr>
      <vt:lpstr>Western Port Volumes</vt:lpstr>
      <vt:lpstr>Canadian Grain Markets</vt:lpstr>
      <vt:lpstr>Order Fulfilment – CN</vt:lpstr>
      <vt:lpstr>CN Supplied Cars – 2017-18 CY</vt:lpstr>
      <vt:lpstr>Order Fulfillment - CP</vt:lpstr>
      <vt:lpstr>What was Bill C-49?</vt:lpstr>
      <vt:lpstr>Reciprocal Accountability</vt:lpstr>
      <vt:lpstr>Railway Investment</vt:lpstr>
      <vt:lpstr>Long Haul Interswitching (LHI)</vt:lpstr>
      <vt:lpstr>Data Transparency</vt:lpstr>
      <vt:lpstr>What does this mean for Producers?</vt:lpstr>
      <vt:lpstr>Supply Chain Relationships</vt:lpstr>
      <vt:lpstr>Grain Companies position in the Market</vt:lpstr>
      <vt:lpstr>PowerPoint Presentation</vt:lpstr>
      <vt:lpstr>Canadian Grain Logistics in the Global Market</vt:lpstr>
      <vt:lpstr>Impact of New Hopper Cars and Operating Plan</vt:lpstr>
      <vt:lpstr>System Improvements/ Changes</vt:lpstr>
      <vt:lpstr>Key Observations from the GMP</vt:lpstr>
      <vt:lpstr>Issues of Concern</vt:lpstr>
      <vt:lpstr>Western Canadian Car Cycles (2017-18 Crop Year)</vt:lpstr>
      <vt:lpstr>Car Cycles – West Coast</vt:lpstr>
      <vt:lpstr>Railway Capacity</vt:lpstr>
      <vt:lpstr>Average Vessel Time in Port</vt:lpstr>
      <vt:lpstr>Average Vessel Time in Port</vt:lpstr>
      <vt:lpstr>Other Issues </vt:lpstr>
      <vt:lpstr>MRE Differentials</vt:lpstr>
      <vt:lpstr>Shipments from Canada</vt:lpstr>
      <vt:lpstr>Western Canada Grain Supply 1999-2018 Actual; F’cast to 2030</vt:lpstr>
      <vt:lpstr>Weather</vt:lpstr>
      <vt:lpstr>Summary</vt:lpstr>
      <vt:lpstr>PowerPoint Presentation</vt:lpstr>
    </vt:vector>
  </TitlesOfParts>
  <Company>Quorum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Hemmes</dc:creator>
  <cp:lastModifiedBy>Shawna Mathieson</cp:lastModifiedBy>
  <cp:revision>1564</cp:revision>
  <cp:lastPrinted>2018-11-09T17:42:32Z</cp:lastPrinted>
  <dcterms:created xsi:type="dcterms:W3CDTF">2008-11-25T18:46:21Z</dcterms:created>
  <dcterms:modified xsi:type="dcterms:W3CDTF">2019-01-08T20:10:41Z</dcterms:modified>
</cp:coreProperties>
</file>