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69" r:id="rId2"/>
    <p:sldId id="608" r:id="rId3"/>
    <p:sldId id="659" r:id="rId4"/>
    <p:sldId id="646" r:id="rId5"/>
    <p:sldId id="636" r:id="rId6"/>
    <p:sldId id="625" r:id="rId7"/>
    <p:sldId id="605" r:id="rId8"/>
    <p:sldId id="623" r:id="rId9"/>
    <p:sldId id="651" r:id="rId10"/>
    <p:sldId id="606" r:id="rId11"/>
    <p:sldId id="652" r:id="rId12"/>
    <p:sldId id="653" r:id="rId13"/>
    <p:sldId id="655" r:id="rId14"/>
    <p:sldId id="654" r:id="rId15"/>
    <p:sldId id="633" r:id="rId16"/>
    <p:sldId id="660" r:id="rId17"/>
    <p:sldId id="637" r:id="rId18"/>
    <p:sldId id="643" r:id="rId19"/>
    <p:sldId id="647" r:id="rId20"/>
    <p:sldId id="648" r:id="rId21"/>
    <p:sldId id="649" r:id="rId22"/>
    <p:sldId id="650" r:id="rId23"/>
    <p:sldId id="634" r:id="rId24"/>
    <p:sldId id="656" r:id="rId25"/>
    <p:sldId id="642" r:id="rId26"/>
    <p:sldId id="644" r:id="rId27"/>
    <p:sldId id="645" r:id="rId28"/>
    <p:sldId id="658" r:id="rId29"/>
    <p:sldId id="638" r:id="rId30"/>
    <p:sldId id="657" r:id="rId31"/>
    <p:sldId id="639" r:id="rId32"/>
    <p:sldId id="640" r:id="rId33"/>
    <p:sldId id="641" r:id="rId34"/>
    <p:sldId id="635" r:id="rId35"/>
    <p:sldId id="607" r:id="rId3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68" autoAdjust="0"/>
    <p:restoredTop sz="95884"/>
  </p:normalViewPr>
  <p:slideViewPr>
    <p:cSldViewPr snapToGrid="0" showGuides="1">
      <p:cViewPr varScale="1">
        <p:scale>
          <a:sx n="56" d="100"/>
          <a:sy n="56" d="100"/>
        </p:scale>
        <p:origin x="374" y="26"/>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Users\user\Dropbox\Presentations\Oat%20Mills%20in%20North%20America%20+%20Oat%20Milk%20Calc.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user\Dropbox\Presentations\Oat%20Mills%20in%20North%20America%20+%20Oat%20Milk%20Calc.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bg1"/>
                </a:solidFill>
                <a:latin typeface="+mn-lt"/>
                <a:ea typeface="+mn-ea"/>
                <a:cs typeface="+mn-cs"/>
              </a:defRPr>
            </a:pPr>
            <a:r>
              <a:rPr lang="en-US"/>
              <a:t>Cdn. Oat Ending Stocks</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Sheet1!$A$26</c:f>
              <c:strCache>
                <c:ptCount val="1"/>
                <c:pt idx="0">
                  <c:v>ending stocks</c:v>
                </c:pt>
              </c:strCache>
            </c:strRef>
          </c:tx>
          <c:spPr>
            <a:solidFill>
              <a:schemeClr val="accent1"/>
            </a:solidFill>
            <a:ln>
              <a:noFill/>
            </a:ln>
            <a:effectLst/>
          </c:spPr>
          <c:invertIfNegative val="0"/>
          <c:dPt>
            <c:idx val="5"/>
            <c:invertIfNegative val="0"/>
            <c:bubble3D val="0"/>
            <c:spPr>
              <a:solidFill>
                <a:schemeClr val="tx1">
                  <a:lumMod val="85000"/>
                </a:schemeClr>
              </a:solidFill>
              <a:ln>
                <a:noFill/>
              </a:ln>
              <a:effectLst/>
            </c:spPr>
            <c:extLst>
              <c:ext xmlns:c16="http://schemas.microsoft.com/office/drawing/2014/chart" uri="{C3380CC4-5D6E-409C-BE32-E72D297353CC}">
                <c16:uniqueId val="{00000001-C405-EE40-9CE9-49FB9781CBA2}"/>
              </c:ext>
            </c:extLst>
          </c:dPt>
          <c:dLbls>
            <c:spPr>
              <a:noFill/>
              <a:ln>
                <a:noFill/>
              </a:ln>
              <a:effectLst/>
            </c:spPr>
            <c:txPr>
              <a:bodyPr rot="0" spcFirstLastPara="1" vertOverflow="ellipsis" vert="horz" wrap="square" anchor="ctr" anchorCtr="1"/>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Sheet1!$B$25:$G$25</c:f>
              <c:strCache>
                <c:ptCount val="6"/>
                <c:pt idx="0">
                  <c:v>18/19</c:v>
                </c:pt>
                <c:pt idx="1">
                  <c:v>19/20</c:v>
                </c:pt>
                <c:pt idx="2">
                  <c:v>20/21</c:v>
                </c:pt>
                <c:pt idx="3">
                  <c:v>21/22</c:v>
                </c:pt>
                <c:pt idx="4">
                  <c:v>22/23</c:v>
                </c:pt>
                <c:pt idx="5">
                  <c:v>P'23/24</c:v>
                </c:pt>
              </c:strCache>
            </c:strRef>
          </c:cat>
          <c:val>
            <c:numRef>
              <c:f>Sheet1!$B$26:$G$26</c:f>
              <c:numCache>
                <c:formatCode>General</c:formatCode>
                <c:ptCount val="6"/>
                <c:pt idx="0">
                  <c:v>401</c:v>
                </c:pt>
                <c:pt idx="1">
                  <c:v>429</c:v>
                </c:pt>
                <c:pt idx="2">
                  <c:v>657</c:v>
                </c:pt>
                <c:pt idx="3">
                  <c:v>318</c:v>
                </c:pt>
                <c:pt idx="4">
                  <c:v>1120</c:v>
                </c:pt>
                <c:pt idx="5">
                  <c:v>855</c:v>
                </c:pt>
              </c:numCache>
            </c:numRef>
          </c:val>
          <c:extLst>
            <c:ext xmlns:c16="http://schemas.microsoft.com/office/drawing/2014/chart" uri="{C3380CC4-5D6E-409C-BE32-E72D297353CC}">
              <c16:uniqueId val="{00000002-C405-EE40-9CE9-49FB9781CBA2}"/>
            </c:ext>
          </c:extLst>
        </c:ser>
        <c:dLbls>
          <c:showLegendKey val="0"/>
          <c:showVal val="0"/>
          <c:showCatName val="0"/>
          <c:showSerName val="0"/>
          <c:showPercent val="0"/>
          <c:showBubbleSize val="0"/>
        </c:dLbls>
        <c:gapWidth val="219"/>
        <c:overlap val="-27"/>
        <c:axId val="1671407376"/>
        <c:axId val="1732848976"/>
      </c:barChart>
      <c:catAx>
        <c:axId val="1671407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bg1"/>
                </a:solidFill>
                <a:latin typeface="+mn-lt"/>
                <a:ea typeface="+mn-ea"/>
                <a:cs typeface="+mn-cs"/>
              </a:defRPr>
            </a:pPr>
            <a:endParaRPr lang="en-US"/>
          </a:p>
        </c:txPr>
        <c:crossAx val="1732848976"/>
        <c:crosses val="autoZero"/>
        <c:auto val="1"/>
        <c:lblAlgn val="ctr"/>
        <c:lblOffset val="100"/>
        <c:noMultiLvlLbl val="0"/>
      </c:catAx>
      <c:valAx>
        <c:axId val="17328489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bg1"/>
                    </a:solidFill>
                    <a:latin typeface="+mn-lt"/>
                    <a:ea typeface="+mn-ea"/>
                    <a:cs typeface="+mn-cs"/>
                  </a:defRPr>
                </a:pPr>
                <a:r>
                  <a:rPr lang="en-US"/>
                  <a:t>'000 mt</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en-US"/>
            </a:p>
          </c:txPr>
        </c:title>
        <c:numFmt formatCode="General" sourceLinked="1"/>
        <c:majorTickMark val="none"/>
        <c:minorTickMark val="none"/>
        <c:tickLblPos val="nextTo"/>
        <c:spPr>
          <a:solidFill>
            <a:schemeClr val="accent1">
              <a:lumMod val="20000"/>
              <a:lumOff val="80000"/>
            </a:schemeClr>
          </a:solidFill>
          <a:ln>
            <a:solidFill>
              <a:schemeClr val="accent1"/>
            </a:solidFill>
          </a:ln>
          <a:effectLst/>
        </c:spPr>
        <c:txPr>
          <a:bodyPr rot="-60000000" spcFirstLastPara="1" vertOverflow="ellipsis" vert="horz" wrap="square" anchor="ctr" anchorCtr="1"/>
          <a:lstStyle/>
          <a:p>
            <a:pPr>
              <a:defRPr sz="900" b="1" i="0" u="none" strike="noStrike" kern="1200" baseline="0">
                <a:solidFill>
                  <a:schemeClr val="bg1"/>
                </a:solidFill>
                <a:latin typeface="+mn-lt"/>
                <a:ea typeface="+mn-ea"/>
                <a:cs typeface="+mn-cs"/>
              </a:defRPr>
            </a:pPr>
            <a:endParaRPr lang="en-US"/>
          </a:p>
        </c:txPr>
        <c:crossAx val="1671407376"/>
        <c:crosses val="autoZero"/>
        <c:crossBetween val="between"/>
      </c:valAx>
      <c:spPr>
        <a:solidFill>
          <a:schemeClr val="accent1">
            <a:lumMod val="20000"/>
            <a:lumOff val="80000"/>
          </a:schemeClr>
        </a:solidFill>
        <a:ln>
          <a:solidFill>
            <a:schemeClr val="accent1"/>
          </a:solidFill>
        </a:ln>
        <a:effectLst/>
      </c:spPr>
    </c:plotArea>
    <c:plotVisOnly val="1"/>
    <c:dispBlanksAs val="gap"/>
    <c:showDLblsOverMax val="0"/>
  </c:chart>
  <c:spPr>
    <a:noFill/>
    <a:ln>
      <a:solidFill>
        <a:schemeClr val="accent1"/>
      </a:solidFill>
    </a:ln>
    <a:effectLst/>
  </c:spPr>
  <c:txPr>
    <a:bodyPr/>
    <a:lstStyle/>
    <a:p>
      <a:pPr>
        <a:defRPr b="1">
          <a:solidFill>
            <a:schemeClr val="bg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bg1"/>
                </a:solidFill>
                <a:latin typeface="+mn-lt"/>
                <a:ea typeface="+mn-ea"/>
                <a:cs typeface="+mn-cs"/>
              </a:defRPr>
            </a:pPr>
            <a:r>
              <a:rPr lang="en-US"/>
              <a:t>Cdn. Oat Ending Stocks</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Sheet1!$A$26</c:f>
              <c:strCache>
                <c:ptCount val="1"/>
                <c:pt idx="0">
                  <c:v>ending stocks</c:v>
                </c:pt>
              </c:strCache>
            </c:strRef>
          </c:tx>
          <c:spPr>
            <a:solidFill>
              <a:schemeClr val="accent1"/>
            </a:solidFill>
            <a:ln>
              <a:noFill/>
            </a:ln>
            <a:effectLst/>
          </c:spPr>
          <c:invertIfNegative val="0"/>
          <c:dPt>
            <c:idx val="5"/>
            <c:invertIfNegative val="0"/>
            <c:bubble3D val="0"/>
            <c:spPr>
              <a:solidFill>
                <a:schemeClr val="accent6">
                  <a:lumMod val="25000"/>
                  <a:lumOff val="75000"/>
                </a:schemeClr>
              </a:solidFill>
              <a:ln>
                <a:noFill/>
              </a:ln>
              <a:effectLst/>
            </c:spPr>
            <c:extLst>
              <c:ext xmlns:c16="http://schemas.microsoft.com/office/drawing/2014/chart" uri="{C3380CC4-5D6E-409C-BE32-E72D297353CC}">
                <c16:uniqueId val="{00000000-CAD2-E446-83E7-18B507000518}"/>
              </c:ext>
            </c:extLst>
          </c:dPt>
          <c:dLbls>
            <c:spPr>
              <a:noFill/>
              <a:ln>
                <a:noFill/>
              </a:ln>
              <a:effectLst/>
            </c:spPr>
            <c:txPr>
              <a:bodyPr rot="0" spcFirstLastPara="1" vertOverflow="ellipsis" vert="horz" wrap="square" anchor="ctr" anchorCtr="1"/>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Sheet1!$B$25:$G$25</c:f>
              <c:strCache>
                <c:ptCount val="6"/>
                <c:pt idx="0">
                  <c:v>18/19</c:v>
                </c:pt>
                <c:pt idx="1">
                  <c:v>19/20</c:v>
                </c:pt>
                <c:pt idx="2">
                  <c:v>20/21</c:v>
                </c:pt>
                <c:pt idx="3">
                  <c:v>21/22</c:v>
                </c:pt>
                <c:pt idx="4">
                  <c:v>22/23</c:v>
                </c:pt>
                <c:pt idx="5">
                  <c:v>P'23/24</c:v>
                </c:pt>
              </c:strCache>
            </c:strRef>
          </c:cat>
          <c:val>
            <c:numRef>
              <c:f>Sheet1!$B$26:$G$26</c:f>
              <c:numCache>
                <c:formatCode>General</c:formatCode>
                <c:ptCount val="6"/>
                <c:pt idx="0">
                  <c:v>401</c:v>
                </c:pt>
                <c:pt idx="1">
                  <c:v>429</c:v>
                </c:pt>
                <c:pt idx="2">
                  <c:v>657</c:v>
                </c:pt>
                <c:pt idx="3">
                  <c:v>318</c:v>
                </c:pt>
                <c:pt idx="4">
                  <c:v>1120</c:v>
                </c:pt>
                <c:pt idx="5">
                  <c:v>855</c:v>
                </c:pt>
              </c:numCache>
            </c:numRef>
          </c:val>
          <c:extLst>
            <c:ext xmlns:c16="http://schemas.microsoft.com/office/drawing/2014/chart" uri="{C3380CC4-5D6E-409C-BE32-E72D297353CC}">
              <c16:uniqueId val="{00000000-A456-2D4E-B4F1-129BC189ABE5}"/>
            </c:ext>
          </c:extLst>
        </c:ser>
        <c:dLbls>
          <c:showLegendKey val="0"/>
          <c:showVal val="0"/>
          <c:showCatName val="0"/>
          <c:showSerName val="0"/>
          <c:showPercent val="0"/>
          <c:showBubbleSize val="0"/>
        </c:dLbls>
        <c:gapWidth val="219"/>
        <c:overlap val="-27"/>
        <c:axId val="1671407376"/>
        <c:axId val="1732848976"/>
      </c:barChart>
      <c:catAx>
        <c:axId val="1671407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bg1"/>
                </a:solidFill>
                <a:latin typeface="+mn-lt"/>
                <a:ea typeface="+mn-ea"/>
                <a:cs typeface="+mn-cs"/>
              </a:defRPr>
            </a:pPr>
            <a:endParaRPr lang="en-US"/>
          </a:p>
        </c:txPr>
        <c:crossAx val="1732848976"/>
        <c:crosses val="autoZero"/>
        <c:auto val="1"/>
        <c:lblAlgn val="ctr"/>
        <c:lblOffset val="100"/>
        <c:noMultiLvlLbl val="0"/>
      </c:catAx>
      <c:valAx>
        <c:axId val="17328489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bg1"/>
                    </a:solidFill>
                    <a:latin typeface="+mn-lt"/>
                    <a:ea typeface="+mn-ea"/>
                    <a:cs typeface="+mn-cs"/>
                  </a:defRPr>
                </a:pPr>
                <a:r>
                  <a:rPr lang="en-US"/>
                  <a:t>'000 mt</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en-US"/>
            </a:p>
          </c:txPr>
        </c:title>
        <c:numFmt formatCode="General" sourceLinked="1"/>
        <c:majorTickMark val="none"/>
        <c:minorTickMark val="none"/>
        <c:tickLblPos val="nextTo"/>
        <c:spPr>
          <a:solidFill>
            <a:schemeClr val="accent1">
              <a:lumMod val="20000"/>
              <a:lumOff val="80000"/>
            </a:schemeClr>
          </a:solidFill>
          <a:ln>
            <a:solidFill>
              <a:schemeClr val="accent1"/>
            </a:solidFill>
          </a:ln>
          <a:effectLst/>
        </c:spPr>
        <c:txPr>
          <a:bodyPr rot="-60000000" spcFirstLastPara="1" vertOverflow="ellipsis" vert="horz" wrap="square" anchor="ctr" anchorCtr="1"/>
          <a:lstStyle/>
          <a:p>
            <a:pPr>
              <a:defRPr sz="900" b="1" i="0" u="none" strike="noStrike" kern="1200" baseline="0">
                <a:solidFill>
                  <a:schemeClr val="bg1"/>
                </a:solidFill>
                <a:latin typeface="+mn-lt"/>
                <a:ea typeface="+mn-ea"/>
                <a:cs typeface="+mn-cs"/>
              </a:defRPr>
            </a:pPr>
            <a:endParaRPr lang="en-US"/>
          </a:p>
        </c:txPr>
        <c:crossAx val="1671407376"/>
        <c:crosses val="autoZero"/>
        <c:crossBetween val="between"/>
      </c:valAx>
      <c:spPr>
        <a:solidFill>
          <a:schemeClr val="accent1">
            <a:lumMod val="20000"/>
            <a:lumOff val="80000"/>
          </a:schemeClr>
        </a:solidFill>
        <a:ln>
          <a:solidFill>
            <a:schemeClr val="accent1"/>
          </a:solidFill>
        </a:ln>
        <a:effectLst/>
      </c:spPr>
    </c:plotArea>
    <c:plotVisOnly val="1"/>
    <c:dispBlanksAs val="gap"/>
    <c:showDLblsOverMax val="0"/>
  </c:chart>
  <c:spPr>
    <a:noFill/>
    <a:ln>
      <a:solidFill>
        <a:schemeClr val="accent1"/>
      </a:solidFill>
    </a:ln>
    <a:effectLst/>
  </c:spPr>
  <c:txPr>
    <a:bodyPr/>
    <a:lstStyle/>
    <a:p>
      <a:pPr>
        <a:defRPr b="1">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88D4D0-67DD-4807-B05B-76A7713EE121}" type="datetimeFigureOut">
              <a:rPr lang="de-DE" smtClean="0"/>
              <a:t>25.01.2023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B2F96C-534F-466D-9547-E6DA1504D93D}" type="slidenum">
              <a:rPr lang="de-DE" smtClean="0"/>
              <a:t>‹#›</a:t>
            </a:fld>
            <a:endParaRPr lang="de-DE"/>
          </a:p>
        </p:txBody>
      </p:sp>
    </p:spTree>
    <p:extLst>
      <p:ext uri="{BB962C8B-B14F-4D97-AF65-F5344CB8AC3E}">
        <p14:creationId xmlns:p14="http://schemas.microsoft.com/office/powerpoint/2010/main" val="3180839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B2F96C-534F-466D-9547-E6DA1504D93D}" type="slidenum">
              <a:rPr lang="de-DE" smtClean="0"/>
              <a:t>3</a:t>
            </a:fld>
            <a:endParaRPr lang="de-DE"/>
          </a:p>
        </p:txBody>
      </p:sp>
    </p:spTree>
    <p:extLst>
      <p:ext uri="{BB962C8B-B14F-4D97-AF65-F5344CB8AC3E}">
        <p14:creationId xmlns:p14="http://schemas.microsoft.com/office/powerpoint/2010/main" val="348129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B2F96C-534F-466D-9547-E6DA1504D93D}" type="slidenum">
              <a:rPr lang="de-DE" smtClean="0"/>
              <a:t>4</a:t>
            </a:fld>
            <a:endParaRPr lang="de-DE"/>
          </a:p>
        </p:txBody>
      </p:sp>
    </p:spTree>
    <p:extLst>
      <p:ext uri="{BB962C8B-B14F-4D97-AF65-F5344CB8AC3E}">
        <p14:creationId xmlns:p14="http://schemas.microsoft.com/office/powerpoint/2010/main" val="3491477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B2F96C-534F-466D-9547-E6DA1504D93D}" type="slidenum">
              <a:rPr lang="de-DE" smtClean="0"/>
              <a:t>6</a:t>
            </a:fld>
            <a:endParaRPr lang="de-DE"/>
          </a:p>
        </p:txBody>
      </p:sp>
    </p:spTree>
    <p:extLst>
      <p:ext uri="{BB962C8B-B14F-4D97-AF65-F5344CB8AC3E}">
        <p14:creationId xmlns:p14="http://schemas.microsoft.com/office/powerpoint/2010/main" val="814500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ICG </a:t>
            </a:r>
            <a:r>
              <a:rPr lang="en-US" dirty="0" err="1"/>
              <a:t>Cdn</a:t>
            </a:r>
            <a:r>
              <a:rPr lang="en-US" dirty="0"/>
              <a:t>. </a:t>
            </a:r>
            <a:r>
              <a:rPr lang="en-US" dirty="0" err="1"/>
              <a:t>no.lower</a:t>
            </a:r>
            <a:r>
              <a:rPr lang="en-US" dirty="0"/>
              <a:t> than STC’s at 5.2 </a:t>
            </a:r>
            <a:r>
              <a:rPr lang="en-US" dirty="0" err="1"/>
              <a:t>mln</a:t>
            </a:r>
            <a:r>
              <a:rPr lang="en-US" dirty="0"/>
              <a:t> mt.</a:t>
            </a:r>
          </a:p>
          <a:p>
            <a:endParaRPr lang="en-US" dirty="0"/>
          </a:p>
        </p:txBody>
      </p:sp>
      <p:sp>
        <p:nvSpPr>
          <p:cNvPr id="4" name="Slide Number Placeholder 3"/>
          <p:cNvSpPr>
            <a:spLocks noGrp="1"/>
          </p:cNvSpPr>
          <p:nvPr>
            <p:ph type="sldNum" sz="quarter" idx="5"/>
          </p:nvPr>
        </p:nvSpPr>
        <p:spPr/>
        <p:txBody>
          <a:bodyPr/>
          <a:lstStyle/>
          <a:p>
            <a:fld id="{72B2F96C-534F-466D-9547-E6DA1504D93D}" type="slidenum">
              <a:rPr lang="de-DE" smtClean="0"/>
              <a:t>8</a:t>
            </a:fld>
            <a:endParaRPr lang="de-DE"/>
          </a:p>
        </p:txBody>
      </p:sp>
    </p:spTree>
    <p:extLst>
      <p:ext uri="{BB962C8B-B14F-4D97-AF65-F5344CB8AC3E}">
        <p14:creationId xmlns:p14="http://schemas.microsoft.com/office/powerpoint/2010/main" val="2875519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CAGR-compound annual growth rate</a:t>
            </a:r>
          </a:p>
        </p:txBody>
      </p:sp>
      <p:sp>
        <p:nvSpPr>
          <p:cNvPr id="4" name="Slide Number Placeholder 3"/>
          <p:cNvSpPr>
            <a:spLocks noGrp="1"/>
          </p:cNvSpPr>
          <p:nvPr>
            <p:ph type="sldNum" sz="quarter" idx="5"/>
          </p:nvPr>
        </p:nvSpPr>
        <p:spPr/>
        <p:txBody>
          <a:bodyPr/>
          <a:lstStyle/>
          <a:p>
            <a:fld id="{72B2F96C-534F-466D-9547-E6DA1504D93D}" type="slidenum">
              <a:rPr lang="de-DE" smtClean="0"/>
              <a:t>9</a:t>
            </a:fld>
            <a:endParaRPr lang="de-DE"/>
          </a:p>
        </p:txBody>
      </p:sp>
    </p:spTree>
    <p:extLst>
      <p:ext uri="{BB962C8B-B14F-4D97-AF65-F5344CB8AC3E}">
        <p14:creationId xmlns:p14="http://schemas.microsoft.com/office/powerpoint/2010/main" val="1386483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‘20/21:  3 </a:t>
            </a:r>
            <a:r>
              <a:rPr lang="en-US" dirty="0" err="1"/>
              <a:t>mln</a:t>
            </a:r>
            <a:r>
              <a:rPr lang="en-US" dirty="0"/>
              <a:t> mt incl. X S AM.</a:t>
            </a:r>
          </a:p>
        </p:txBody>
      </p:sp>
      <p:sp>
        <p:nvSpPr>
          <p:cNvPr id="4" name="Slide Number Placeholder 3"/>
          <p:cNvSpPr>
            <a:spLocks noGrp="1"/>
          </p:cNvSpPr>
          <p:nvPr>
            <p:ph type="sldNum" sz="quarter" idx="5"/>
          </p:nvPr>
        </p:nvSpPr>
        <p:spPr/>
        <p:txBody>
          <a:bodyPr/>
          <a:lstStyle/>
          <a:p>
            <a:fld id="{72B2F96C-534F-466D-9547-E6DA1504D93D}" type="slidenum">
              <a:rPr lang="de-DE" smtClean="0"/>
              <a:t>15</a:t>
            </a:fld>
            <a:endParaRPr lang="de-DE"/>
          </a:p>
        </p:txBody>
      </p:sp>
    </p:spTree>
    <p:extLst>
      <p:ext uri="{BB962C8B-B14F-4D97-AF65-F5344CB8AC3E}">
        <p14:creationId xmlns:p14="http://schemas.microsoft.com/office/powerpoint/2010/main" val="3748492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u="none" dirty="0"/>
              <a:t>(Source: Novozymes)</a:t>
            </a:r>
            <a:endParaRPr lang="en-US" dirty="0"/>
          </a:p>
        </p:txBody>
      </p:sp>
      <p:sp>
        <p:nvSpPr>
          <p:cNvPr id="4" name="Slide Number Placeholder 3"/>
          <p:cNvSpPr>
            <a:spLocks noGrp="1"/>
          </p:cNvSpPr>
          <p:nvPr>
            <p:ph type="sldNum" sz="quarter" idx="5"/>
          </p:nvPr>
        </p:nvSpPr>
        <p:spPr/>
        <p:txBody>
          <a:bodyPr/>
          <a:lstStyle/>
          <a:p>
            <a:fld id="{72B2F96C-534F-466D-9547-E6DA1504D93D}" type="slidenum">
              <a:rPr lang="de-DE" smtClean="0"/>
              <a:t>19</a:t>
            </a:fld>
            <a:endParaRPr lang="de-DE"/>
          </a:p>
        </p:txBody>
      </p:sp>
    </p:spTree>
    <p:extLst>
      <p:ext uri="{BB962C8B-B14F-4D97-AF65-F5344CB8AC3E}">
        <p14:creationId xmlns:p14="http://schemas.microsoft.com/office/powerpoint/2010/main" val="694638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B2F96C-534F-466D-9547-E6DA1504D93D}" type="slidenum">
              <a:rPr lang="de-DE" smtClean="0"/>
              <a:t>23</a:t>
            </a:fld>
            <a:endParaRPr lang="de-DE"/>
          </a:p>
        </p:txBody>
      </p:sp>
    </p:spTree>
    <p:extLst>
      <p:ext uri="{BB962C8B-B14F-4D97-AF65-F5344CB8AC3E}">
        <p14:creationId xmlns:p14="http://schemas.microsoft.com/office/powerpoint/2010/main" val="1713389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solidFill>
                  <a:srgbClr val="000000"/>
                </a:solidFill>
                <a:effectLst/>
                <a:latin typeface="PT Sans" panose="020B0503020203020204" pitchFamily="34" charset="77"/>
                <a:ea typeface="Times New Roman" panose="02020603050405020304" pitchFamily="18" charset="0"/>
              </a:rPr>
              <a:t>Domestically, the only way to decrease feed usage of oats and secure supply for the expanding oat product market is if there is a sustained and long-term rise in oat prices vis-à-vis those of other field crops and oilseeds.</a:t>
            </a:r>
            <a:endParaRPr lang="en-CA"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2B2F96C-534F-466D-9547-E6DA1504D93D}" type="slidenum">
              <a:rPr lang="de-DE" smtClean="0"/>
              <a:t>27</a:t>
            </a:fld>
            <a:endParaRPr lang="de-DE"/>
          </a:p>
        </p:txBody>
      </p:sp>
    </p:spTree>
    <p:extLst>
      <p:ext uri="{BB962C8B-B14F-4D97-AF65-F5344CB8AC3E}">
        <p14:creationId xmlns:p14="http://schemas.microsoft.com/office/powerpoint/2010/main" val="285369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1">
    <p:spTree>
      <p:nvGrpSpPr>
        <p:cNvPr id="1" name=""/>
        <p:cNvGrpSpPr/>
        <p:nvPr/>
      </p:nvGrpSpPr>
      <p:grpSpPr>
        <a:xfrm>
          <a:off x="0" y="0"/>
          <a:ext cx="0" cy="0"/>
          <a:chOff x="0" y="0"/>
          <a:chExt cx="0" cy="0"/>
        </a:xfrm>
      </p:grpSpPr>
      <p:pic>
        <p:nvPicPr>
          <p:cNvPr id="7" name="Grafik 6" descr="Ein Bild, das Pflanze, Gras enthält.&#10;&#10;Automatisch generierte Beschreibung">
            <a:extLst>
              <a:ext uri="{FF2B5EF4-FFF2-40B4-BE49-F238E27FC236}">
                <a16:creationId xmlns:a16="http://schemas.microsoft.com/office/drawing/2014/main" id="{1FB4A87B-265E-432F-89B1-4F692E2916E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6562" b="43667"/>
          <a:stretch/>
        </p:blipFill>
        <p:spPr>
          <a:xfrm>
            <a:off x="0" y="0"/>
            <a:ext cx="12191999" cy="6858000"/>
          </a:xfrm>
          <a:prstGeom prst="rect">
            <a:avLst/>
          </a:prstGeom>
        </p:spPr>
      </p:pic>
      <p:sp>
        <p:nvSpPr>
          <p:cNvPr id="10" name="Rechteck 9">
            <a:extLst>
              <a:ext uri="{FF2B5EF4-FFF2-40B4-BE49-F238E27FC236}">
                <a16:creationId xmlns:a16="http://schemas.microsoft.com/office/drawing/2014/main" id="{48FDE033-BC89-4AE3-A2A1-CAC119CE0412}"/>
              </a:ext>
            </a:extLst>
          </p:cNvPr>
          <p:cNvSpPr/>
          <p:nvPr userDrawn="1"/>
        </p:nvSpPr>
        <p:spPr>
          <a:xfrm>
            <a:off x="0" y="3429000"/>
            <a:ext cx="12192000" cy="3429000"/>
          </a:xfrm>
          <a:prstGeom prst="rect">
            <a:avLst/>
          </a:prstGeom>
          <a:gradFill>
            <a:gsLst>
              <a:gs pos="75000">
                <a:srgbClr val="7BA68C">
                  <a:alpha val="93000"/>
                </a:srgbClr>
              </a:gs>
              <a:gs pos="0">
                <a:schemeClr val="accent1">
                  <a:lumMod val="0"/>
                  <a:lumOff val="100000"/>
                  <a:alpha val="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5882D819-DCB0-41EF-82E1-D64BA5376BA0}"/>
              </a:ext>
            </a:extLst>
          </p:cNvPr>
          <p:cNvSpPr>
            <a:spLocks noGrp="1"/>
          </p:cNvSpPr>
          <p:nvPr>
            <p:ph type="title" hasCustomPrompt="1"/>
          </p:nvPr>
        </p:nvSpPr>
        <p:spPr>
          <a:xfrm>
            <a:off x="1055688" y="549275"/>
            <a:ext cx="10080625" cy="1223963"/>
          </a:xfrm>
          <a:prstGeom prst="rect">
            <a:avLst/>
          </a:prstGeom>
        </p:spPr>
        <p:txBody>
          <a:bodyPr>
            <a:noAutofit/>
          </a:bodyPr>
          <a:lstStyle>
            <a:lvl1pPr>
              <a:defRPr sz="4800">
                <a:latin typeface="+mj-lt"/>
              </a:defRPr>
            </a:lvl1pPr>
          </a:lstStyle>
          <a:p>
            <a:r>
              <a:rPr lang="de-DE" dirty="0"/>
              <a:t>Data </a:t>
            </a:r>
            <a:r>
              <a:rPr lang="de-DE" dirty="0" err="1"/>
              <a:t>Requirements</a:t>
            </a:r>
            <a:r>
              <a:rPr lang="de-DE" dirty="0"/>
              <a:t> </a:t>
            </a:r>
            <a:br>
              <a:rPr lang="de-DE" dirty="0"/>
            </a:br>
            <a:r>
              <a:rPr lang="de-DE" dirty="0" err="1"/>
              <a:t>for</a:t>
            </a:r>
            <a:r>
              <a:rPr lang="de-DE" dirty="0"/>
              <a:t> a </a:t>
            </a:r>
            <a:r>
              <a:rPr lang="de-DE" dirty="0" err="1"/>
              <a:t>transpaent</a:t>
            </a:r>
            <a:r>
              <a:rPr lang="de-DE" dirty="0"/>
              <a:t> </a:t>
            </a:r>
            <a:r>
              <a:rPr lang="de-DE" dirty="0" err="1"/>
              <a:t>market</a:t>
            </a:r>
            <a:endParaRPr lang="de-DE" dirty="0"/>
          </a:p>
        </p:txBody>
      </p:sp>
      <p:pic>
        <p:nvPicPr>
          <p:cNvPr id="12" name="Grafik 11" descr="Ein Bild, das Text, ClipArt enthält.&#10;&#10;Automatisch generierte Beschreibung">
            <a:extLst>
              <a:ext uri="{FF2B5EF4-FFF2-40B4-BE49-F238E27FC236}">
                <a16:creationId xmlns:a16="http://schemas.microsoft.com/office/drawing/2014/main" id="{2757D54E-D8C0-4123-ABDC-6AB756BB43C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49872" y="6026146"/>
            <a:ext cx="2492257" cy="565158"/>
          </a:xfrm>
          <a:prstGeom prst="rect">
            <a:avLst/>
          </a:prstGeom>
        </p:spPr>
      </p:pic>
      <p:sp>
        <p:nvSpPr>
          <p:cNvPr id="14" name="Textplatzhalter 13">
            <a:extLst>
              <a:ext uri="{FF2B5EF4-FFF2-40B4-BE49-F238E27FC236}">
                <a16:creationId xmlns:a16="http://schemas.microsoft.com/office/drawing/2014/main" id="{67092474-1B71-4974-AD37-63C04BC6A9B9}"/>
              </a:ext>
            </a:extLst>
          </p:cNvPr>
          <p:cNvSpPr>
            <a:spLocks noGrp="1"/>
          </p:cNvSpPr>
          <p:nvPr>
            <p:ph type="body" sz="quarter" idx="10" hasCustomPrompt="1"/>
          </p:nvPr>
        </p:nvSpPr>
        <p:spPr>
          <a:xfrm>
            <a:off x="1055686" y="2049429"/>
            <a:ext cx="10080625" cy="503237"/>
          </a:xfrm>
        </p:spPr>
        <p:txBody>
          <a:bodyPr/>
          <a:lstStyle>
            <a:lvl1pPr>
              <a:defRPr sz="1800" u="none">
                <a:solidFill>
                  <a:schemeClr val="bg1"/>
                </a:solidFill>
              </a:defRPr>
            </a:lvl1pPr>
          </a:lstStyle>
          <a:p>
            <a:pPr lvl="0"/>
            <a:r>
              <a:rPr lang="de-DE" dirty="0" err="1"/>
              <a:t>Presented</a:t>
            </a:r>
            <a:r>
              <a:rPr lang="de-DE" dirty="0"/>
              <a:t> </a:t>
            </a:r>
            <a:r>
              <a:rPr lang="de-DE" dirty="0" err="1"/>
              <a:t>to</a:t>
            </a:r>
            <a:r>
              <a:rPr lang="de-DE" dirty="0"/>
              <a:t>: SWDC Board Meeting Apr. 20/‘21</a:t>
            </a:r>
          </a:p>
        </p:txBody>
      </p:sp>
    </p:spTree>
    <p:extLst>
      <p:ext uri="{BB962C8B-B14F-4D97-AF65-F5344CB8AC3E}">
        <p14:creationId xmlns:p14="http://schemas.microsoft.com/office/powerpoint/2010/main" val="1023056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5"/>
            <a:ext cx="12192000" cy="2112963"/>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121920" tIns="60960" rIns="121920" bIns="60960" anchor="t" compatLnSpc="1"/>
          <a:lstStyle/>
          <a:p>
            <a:endParaRPr kumimoji="0" lang="en-US" sz="2400"/>
          </a:p>
        </p:txBody>
      </p:sp>
      <p:sp>
        <p:nvSpPr>
          <p:cNvPr id="9" name="Freeform 8"/>
          <p:cNvSpPr>
            <a:spLocks/>
          </p:cNvSpPr>
          <p:nvPr/>
        </p:nvSpPr>
        <p:spPr bwMode="auto">
          <a:xfrm>
            <a:off x="8140702" y="0"/>
            <a:ext cx="40513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121920" tIns="60960" rIns="121920" bIns="60960" anchor="t" compatLnSpc="1"/>
          <a:lstStyle/>
          <a:p>
            <a:endParaRPr kumimoji="0" lang="en-US" sz="2400"/>
          </a:p>
        </p:txBody>
      </p:sp>
      <p:sp>
        <p:nvSpPr>
          <p:cNvPr id="2" name="Title 1"/>
          <p:cNvSpPr>
            <a:spLocks noGrp="1"/>
          </p:cNvSpPr>
          <p:nvPr>
            <p:ph type="title"/>
          </p:nvPr>
        </p:nvSpPr>
        <p:spPr>
          <a:xfrm>
            <a:off x="914400" y="3583837"/>
            <a:ext cx="8839200" cy="1826363"/>
          </a:xfrm>
        </p:spPr>
        <p:txBody>
          <a:bodyPr tIns="0" bIns="0" anchor="t"/>
          <a:lstStyle>
            <a:lvl1pPr algn="l">
              <a:buNone/>
              <a:defRPr sz="56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3" name="Text Placeholder 2"/>
          <p:cNvSpPr>
            <a:spLocks noGrp="1"/>
          </p:cNvSpPr>
          <p:nvPr>
            <p:ph type="body" idx="1"/>
          </p:nvPr>
        </p:nvSpPr>
        <p:spPr>
          <a:xfrm>
            <a:off x="914400" y="2485800"/>
            <a:ext cx="8839200" cy="1066688"/>
          </a:xfrm>
        </p:spPr>
        <p:txBody>
          <a:bodyPr lIns="45720" tIns="0" rIns="45720" bIns="0" anchor="b"/>
          <a:lstStyle>
            <a:lvl1pPr marL="0" indent="0" algn="l">
              <a:buNone/>
              <a:defRPr sz="2667">
                <a:solidFill>
                  <a:schemeClr val="tx1"/>
                </a:solidFill>
                <a:effectLst/>
              </a:defRPr>
            </a:lvl1pPr>
            <a:lvl2pPr>
              <a:buNone/>
              <a:defRPr sz="2400">
                <a:solidFill>
                  <a:schemeClr val="tx1">
                    <a:tint val="75000"/>
                  </a:schemeClr>
                </a:solidFill>
              </a:defRPr>
            </a:lvl2pPr>
            <a:lvl3pPr>
              <a:buNone/>
              <a:defRPr sz="2133">
                <a:solidFill>
                  <a:schemeClr val="tx1">
                    <a:tint val="75000"/>
                  </a:schemeClr>
                </a:solidFill>
              </a:defRPr>
            </a:lvl3pPr>
            <a:lvl4pPr>
              <a:buNone/>
              <a:defRPr sz="1867">
                <a:solidFill>
                  <a:schemeClr val="tx1">
                    <a:tint val="75000"/>
                  </a:schemeClr>
                </a:solidFill>
              </a:defRPr>
            </a:lvl4pPr>
            <a:lvl5pPr>
              <a:buNone/>
              <a:defRPr sz="1867">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r>
              <a:rPr lang="en-CA"/>
              <a:t>2023-01-11</a:t>
            </a:r>
            <a:endParaRPr lang="en-US"/>
          </a:p>
        </p:txBody>
      </p:sp>
      <p:sp>
        <p:nvSpPr>
          <p:cNvPr id="5" name="Footer Placeholder 4"/>
          <p:cNvSpPr>
            <a:spLocks noGrp="1"/>
          </p:cNvSpPr>
          <p:nvPr>
            <p:ph type="ftr" sz="quarter" idx="11"/>
          </p:nvPr>
        </p:nvSpPr>
        <p:spPr/>
        <p:txBody>
          <a:bodyPr/>
          <a:lstStyle/>
          <a:p>
            <a:r>
              <a:rPr lang="en-US"/>
              <a:t>© Mercantile Consulting Venture Inc.</a:t>
            </a:r>
          </a:p>
        </p:txBody>
      </p:sp>
      <p:sp>
        <p:nvSpPr>
          <p:cNvPr id="6" name="Slide Number Placeholder 5"/>
          <p:cNvSpPr>
            <a:spLocks noGrp="1"/>
          </p:cNvSpPr>
          <p:nvPr>
            <p:ph type="sldNum" sz="quarter" idx="12"/>
          </p:nvPr>
        </p:nvSpPr>
        <p:spPr/>
        <p:txBody>
          <a:bodyPr/>
          <a:lstStyle/>
          <a:p>
            <a:fld id="{1FA4509D-7F92-D44F-8BB7-EEAAE1FFF0DA}" type="slidenum">
              <a:rPr lang="en-US" smtClean="0"/>
              <a:t>‹#›</a:t>
            </a:fld>
            <a:endParaRPr lang="en-US"/>
          </a:p>
        </p:txBody>
      </p:sp>
    </p:spTree>
    <p:extLst>
      <p:ext uri="{BB962C8B-B14F-4D97-AF65-F5344CB8AC3E}">
        <p14:creationId xmlns:p14="http://schemas.microsoft.com/office/powerpoint/2010/main" val="1262135137"/>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9956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600201"/>
            <a:ext cx="4876800" cy="4525963"/>
          </a:xfrm>
        </p:spPr>
        <p:txBody>
          <a:bodyPr/>
          <a:lstStyle>
            <a:lvl1pPr>
              <a:defRPr sz="3467"/>
            </a:lvl1pPr>
            <a:lvl2pPr>
              <a:defRPr sz="2933"/>
            </a:lvl2pPr>
            <a:lvl3pPr>
              <a:defRPr sz="2667"/>
            </a:lvl3pPr>
            <a:lvl4pPr>
              <a:defRPr sz="2400"/>
            </a:lvl4pPr>
            <a:lvl5pPr>
              <a:defRPr sz="24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689600" y="1600201"/>
            <a:ext cx="4876800" cy="4525963"/>
          </a:xfrm>
        </p:spPr>
        <p:txBody>
          <a:bodyPr/>
          <a:lstStyle>
            <a:lvl1pPr>
              <a:defRPr sz="3467"/>
            </a:lvl1pPr>
            <a:lvl2pPr>
              <a:defRPr sz="2933"/>
            </a:lvl2pPr>
            <a:lvl3pPr>
              <a:defRPr sz="2667"/>
            </a:lvl3pPr>
            <a:lvl4pPr>
              <a:defRPr sz="2400"/>
            </a:lvl4pPr>
            <a:lvl5pPr>
              <a:defRPr sz="24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r>
              <a:rPr lang="en-CA"/>
              <a:t>2023-01-11</a:t>
            </a:r>
            <a:endParaRPr lang="en-US"/>
          </a:p>
        </p:txBody>
      </p:sp>
      <p:sp>
        <p:nvSpPr>
          <p:cNvPr id="6" name="Footer Placeholder 5"/>
          <p:cNvSpPr>
            <a:spLocks noGrp="1"/>
          </p:cNvSpPr>
          <p:nvPr>
            <p:ph type="ftr" sz="quarter" idx="11"/>
          </p:nvPr>
        </p:nvSpPr>
        <p:spPr/>
        <p:txBody>
          <a:bodyPr/>
          <a:lstStyle/>
          <a:p>
            <a:r>
              <a:rPr lang="en-US"/>
              <a:t>© Mercantile Consulting Venture Inc.</a:t>
            </a:r>
          </a:p>
        </p:txBody>
      </p:sp>
      <p:sp>
        <p:nvSpPr>
          <p:cNvPr id="7" name="Slide Number Placeholder 6"/>
          <p:cNvSpPr>
            <a:spLocks noGrp="1"/>
          </p:cNvSpPr>
          <p:nvPr>
            <p:ph type="sldNum" sz="quarter" idx="12"/>
          </p:nvPr>
        </p:nvSpPr>
        <p:spPr/>
        <p:txBody>
          <a:bodyPr/>
          <a:lstStyle/>
          <a:p>
            <a:fld id="{1FA4509D-7F92-D44F-8BB7-EEAAE1FFF0DA}" type="slidenum">
              <a:rPr lang="en-US" smtClean="0"/>
              <a:t>‹#›</a:t>
            </a:fld>
            <a:endParaRPr lang="en-US"/>
          </a:p>
        </p:txBody>
      </p:sp>
    </p:spTree>
    <p:extLst>
      <p:ext uri="{BB962C8B-B14F-4D97-AF65-F5344CB8AC3E}">
        <p14:creationId xmlns:p14="http://schemas.microsoft.com/office/powerpoint/2010/main" val="26138646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n-CA"/>
              <a:t>2023-01-11</a:t>
            </a:r>
            <a:endParaRPr lang="en-US"/>
          </a:p>
        </p:txBody>
      </p:sp>
      <p:sp>
        <p:nvSpPr>
          <p:cNvPr id="5" name="Footer Placeholder 4"/>
          <p:cNvSpPr>
            <a:spLocks noGrp="1"/>
          </p:cNvSpPr>
          <p:nvPr>
            <p:ph type="ftr" sz="quarter" idx="11"/>
          </p:nvPr>
        </p:nvSpPr>
        <p:spPr/>
        <p:txBody>
          <a:bodyPr/>
          <a:lstStyle/>
          <a:p>
            <a:r>
              <a:rPr lang="en-US"/>
              <a:t>© Mercantile Consulting Venture Inc.</a:t>
            </a:r>
          </a:p>
        </p:txBody>
      </p:sp>
      <p:sp>
        <p:nvSpPr>
          <p:cNvPr id="6" name="Slide Number Placeholder 5"/>
          <p:cNvSpPr>
            <a:spLocks noGrp="1"/>
          </p:cNvSpPr>
          <p:nvPr>
            <p:ph type="sldNum" sz="quarter" idx="12"/>
          </p:nvPr>
        </p:nvSpPr>
        <p:spPr/>
        <p:txBody>
          <a:bodyPr/>
          <a:lstStyle/>
          <a:p>
            <a:fld id="{1FA4509D-7F92-D44F-8BB7-EEAAE1FFF0DA}" type="slidenum">
              <a:rPr lang="en-US" smtClean="0"/>
              <a:t>‹#›</a:t>
            </a:fld>
            <a:endParaRPr lang="en-US"/>
          </a:p>
        </p:txBody>
      </p:sp>
    </p:spTree>
    <p:extLst>
      <p:ext uri="{BB962C8B-B14F-4D97-AF65-F5344CB8AC3E}">
        <p14:creationId xmlns:p14="http://schemas.microsoft.com/office/powerpoint/2010/main" val="1008647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trenner">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48FDE033-BC89-4AE3-A2A1-CAC119CE0412}"/>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5882D819-DCB0-41EF-82E1-D64BA5376BA0}"/>
              </a:ext>
            </a:extLst>
          </p:cNvPr>
          <p:cNvSpPr>
            <a:spLocks noGrp="1"/>
          </p:cNvSpPr>
          <p:nvPr>
            <p:ph type="title" hasCustomPrompt="1"/>
          </p:nvPr>
        </p:nvSpPr>
        <p:spPr>
          <a:xfrm>
            <a:off x="1055688" y="549274"/>
            <a:ext cx="10080625" cy="900113"/>
          </a:xfrm>
          <a:prstGeom prst="rect">
            <a:avLst/>
          </a:prstGeom>
        </p:spPr>
        <p:txBody>
          <a:bodyPr anchor="t">
            <a:noAutofit/>
          </a:bodyPr>
          <a:lstStyle>
            <a:lvl1pPr>
              <a:defRPr sz="4800">
                <a:solidFill>
                  <a:schemeClr val="tx1"/>
                </a:solidFill>
                <a:latin typeface="Alegreya Medium" panose="00000500000000000000" pitchFamily="2" charset="0"/>
              </a:defRPr>
            </a:lvl1pPr>
          </a:lstStyle>
          <a:p>
            <a:r>
              <a:rPr lang="de-DE" dirty="0" err="1"/>
              <a:t>Kapiteltrenner</a:t>
            </a:r>
            <a:endParaRPr lang="de-DE" dirty="0"/>
          </a:p>
        </p:txBody>
      </p:sp>
      <p:sp>
        <p:nvSpPr>
          <p:cNvPr id="16" name="Textplatzhalter 13">
            <a:extLst>
              <a:ext uri="{FF2B5EF4-FFF2-40B4-BE49-F238E27FC236}">
                <a16:creationId xmlns:a16="http://schemas.microsoft.com/office/drawing/2014/main" id="{D0E7ED5D-517C-42DD-BA22-D07CC0DDA4BB}"/>
              </a:ext>
            </a:extLst>
          </p:cNvPr>
          <p:cNvSpPr>
            <a:spLocks noGrp="1"/>
          </p:cNvSpPr>
          <p:nvPr>
            <p:ph type="body" sz="quarter" idx="13" hasCustomPrompt="1"/>
          </p:nvPr>
        </p:nvSpPr>
        <p:spPr>
          <a:xfrm>
            <a:off x="1055688" y="1773238"/>
            <a:ext cx="10080625" cy="750887"/>
          </a:xfrm>
        </p:spPr>
        <p:txBody>
          <a:bodyPr>
            <a:normAutofit/>
          </a:bodyPr>
          <a:lstStyle>
            <a:lvl1pPr>
              <a:lnSpc>
                <a:spcPts val="2400"/>
              </a:lnSpc>
              <a:defRPr sz="1800" u="none">
                <a:solidFill>
                  <a:schemeClr val="accent2"/>
                </a:solidFill>
              </a:defRPr>
            </a:lvl1pPr>
          </a:lstStyle>
          <a:p>
            <a:pPr lvl="0"/>
            <a:r>
              <a:rPr lang="de-DE" dirty="0"/>
              <a:t>XXXX</a:t>
            </a:r>
          </a:p>
        </p:txBody>
      </p:sp>
      <p:sp>
        <p:nvSpPr>
          <p:cNvPr id="11" name="Datumsplatzhalter 3">
            <a:extLst>
              <a:ext uri="{FF2B5EF4-FFF2-40B4-BE49-F238E27FC236}">
                <a16:creationId xmlns:a16="http://schemas.microsoft.com/office/drawing/2014/main" id="{924E309E-54AA-4410-87CC-331D2743817A}"/>
              </a:ext>
            </a:extLst>
          </p:cNvPr>
          <p:cNvSpPr>
            <a:spLocks noGrp="1"/>
          </p:cNvSpPr>
          <p:nvPr>
            <p:ph type="dt" sz="half" idx="2"/>
          </p:nvPr>
        </p:nvSpPr>
        <p:spPr>
          <a:xfrm>
            <a:off x="8986775" y="6356351"/>
            <a:ext cx="1359949" cy="227329"/>
          </a:xfrm>
          <a:prstGeom prst="rect">
            <a:avLst/>
          </a:prstGeom>
        </p:spPr>
        <p:txBody>
          <a:bodyPr vert="horz" lIns="0" tIns="0" rIns="0" bIns="0" rtlCol="0" anchor="t"/>
          <a:lstStyle>
            <a:lvl1pPr algn="r">
              <a:defRPr sz="1200">
                <a:solidFill>
                  <a:schemeClr val="tx1"/>
                </a:solidFill>
              </a:defRPr>
            </a:lvl1pPr>
          </a:lstStyle>
          <a:p>
            <a:r>
              <a:rPr lang="en-CA"/>
              <a:t>2023-01-11</a:t>
            </a:r>
            <a:endParaRPr lang="de-DE" dirty="0"/>
          </a:p>
        </p:txBody>
      </p:sp>
      <p:sp>
        <p:nvSpPr>
          <p:cNvPr id="12" name="Fußzeilenplatzhalter 4">
            <a:extLst>
              <a:ext uri="{FF2B5EF4-FFF2-40B4-BE49-F238E27FC236}">
                <a16:creationId xmlns:a16="http://schemas.microsoft.com/office/drawing/2014/main" id="{F92C840E-B881-46C4-9CAF-1B7CF96573EF}"/>
              </a:ext>
            </a:extLst>
          </p:cNvPr>
          <p:cNvSpPr>
            <a:spLocks noGrp="1"/>
          </p:cNvSpPr>
          <p:nvPr>
            <p:ph type="ftr" sz="quarter" idx="3"/>
          </p:nvPr>
        </p:nvSpPr>
        <p:spPr>
          <a:xfrm>
            <a:off x="1128584" y="6356351"/>
            <a:ext cx="7118432" cy="227329"/>
          </a:xfrm>
          <a:prstGeom prst="rect">
            <a:avLst/>
          </a:prstGeom>
        </p:spPr>
        <p:txBody>
          <a:bodyPr vert="horz" lIns="0" tIns="0" rIns="0" bIns="0" rtlCol="0" anchor="t"/>
          <a:lstStyle>
            <a:lvl1pPr algn="l">
              <a:defRPr sz="1200">
                <a:solidFill>
                  <a:schemeClr val="tx1"/>
                </a:solidFill>
              </a:defRPr>
            </a:lvl1pPr>
          </a:lstStyle>
          <a:p>
            <a:r>
              <a:rPr lang="en-CA">
                <a:ea typeface="Times New Roman" panose="02020603050405020304" pitchFamily="18" charset="0"/>
                <a:cs typeface="Times New Roman" panose="02020603050405020304" pitchFamily="18" charset="0"/>
              </a:rPr>
              <a:t>© Mercantile Consulting Venture Inc.</a:t>
            </a:r>
            <a:endParaRPr lang="de-DE" sz="1100" dirty="0"/>
          </a:p>
        </p:txBody>
      </p:sp>
      <p:sp>
        <p:nvSpPr>
          <p:cNvPr id="14" name="Foliennummernplatzhalter 5">
            <a:extLst>
              <a:ext uri="{FF2B5EF4-FFF2-40B4-BE49-F238E27FC236}">
                <a16:creationId xmlns:a16="http://schemas.microsoft.com/office/drawing/2014/main" id="{B65831A1-8B48-4142-B28C-A415EBEFF597}"/>
              </a:ext>
            </a:extLst>
          </p:cNvPr>
          <p:cNvSpPr>
            <a:spLocks noGrp="1"/>
          </p:cNvSpPr>
          <p:nvPr>
            <p:ph type="sldNum" sz="quarter" idx="4"/>
          </p:nvPr>
        </p:nvSpPr>
        <p:spPr>
          <a:xfrm>
            <a:off x="10635049" y="6356351"/>
            <a:ext cx="501033" cy="227329"/>
          </a:xfrm>
          <a:prstGeom prst="rect">
            <a:avLst/>
          </a:prstGeom>
        </p:spPr>
        <p:txBody>
          <a:bodyPr vert="horz" lIns="0" tIns="0" rIns="0" bIns="0" rtlCol="0" anchor="t"/>
          <a:lstStyle>
            <a:lvl1pPr algn="ctr">
              <a:defRPr sz="1200">
                <a:solidFill>
                  <a:schemeClr val="tx1"/>
                </a:solidFill>
              </a:defRPr>
            </a:lvl1pPr>
          </a:lstStyle>
          <a:p>
            <a:fld id="{4335FDBF-25D8-4D52-BDA6-E10801A2C3DD}" type="slidenum">
              <a:rPr lang="de-DE" smtClean="0"/>
              <a:pPr/>
              <a:t>‹#›</a:t>
            </a:fld>
            <a:endParaRPr lang="de-DE" dirty="0"/>
          </a:p>
        </p:txBody>
      </p:sp>
      <p:cxnSp>
        <p:nvCxnSpPr>
          <p:cNvPr id="15" name="Gerader Verbinder 14">
            <a:extLst>
              <a:ext uri="{FF2B5EF4-FFF2-40B4-BE49-F238E27FC236}">
                <a16:creationId xmlns:a16="http://schemas.microsoft.com/office/drawing/2014/main" id="{DD526203-ECB5-45B0-9222-7D5090CD5C7D}"/>
              </a:ext>
            </a:extLst>
          </p:cNvPr>
          <p:cNvCxnSpPr>
            <a:cxnSpLocks/>
          </p:cNvCxnSpPr>
          <p:nvPr userDrawn="1"/>
        </p:nvCxnSpPr>
        <p:spPr>
          <a:xfrm>
            <a:off x="1055688" y="6305009"/>
            <a:ext cx="93569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8A208E97-78F1-4C2E-B1A4-81C5DC43D598}"/>
              </a:ext>
            </a:extLst>
          </p:cNvPr>
          <p:cNvCxnSpPr>
            <a:cxnSpLocks/>
          </p:cNvCxnSpPr>
          <p:nvPr userDrawn="1"/>
        </p:nvCxnSpPr>
        <p:spPr>
          <a:xfrm>
            <a:off x="10635049" y="6305009"/>
            <a:ext cx="5012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2145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Layout">
    <p:spTree>
      <p:nvGrpSpPr>
        <p:cNvPr id="1" name=""/>
        <p:cNvGrpSpPr/>
        <p:nvPr/>
      </p:nvGrpSpPr>
      <p:grpSpPr>
        <a:xfrm>
          <a:off x="0" y="0"/>
          <a:ext cx="0" cy="0"/>
          <a:chOff x="0" y="0"/>
          <a:chExt cx="0" cy="0"/>
        </a:xfrm>
      </p:grpSpPr>
      <p:sp>
        <p:nvSpPr>
          <p:cNvPr id="16" name="Textplatzhalter 15">
            <a:extLst>
              <a:ext uri="{FF2B5EF4-FFF2-40B4-BE49-F238E27FC236}">
                <a16:creationId xmlns:a16="http://schemas.microsoft.com/office/drawing/2014/main" id="{0BF510F2-4E46-4579-BEBE-0F68E9A76DBA}"/>
              </a:ext>
            </a:extLst>
          </p:cNvPr>
          <p:cNvSpPr>
            <a:spLocks noGrp="1"/>
          </p:cNvSpPr>
          <p:nvPr>
            <p:ph type="body" sz="quarter" idx="13"/>
          </p:nvPr>
        </p:nvSpPr>
        <p:spPr>
          <a:xfrm>
            <a:off x="1055688" y="1773238"/>
            <a:ext cx="10080625" cy="3816350"/>
          </a:xfrm>
        </p:spPr>
        <p:txBody>
          <a:bodyPr/>
          <a:lstStyle>
            <a:lvl3pPr>
              <a:defRPr/>
            </a:lvl3pPr>
          </a:lstStyle>
          <a:p>
            <a:pPr lvl="0"/>
            <a:r>
              <a:rPr lang="en-US"/>
              <a:t>Click to edit Master text styles</a:t>
            </a:r>
          </a:p>
          <a:p>
            <a:pPr lvl="1"/>
            <a:r>
              <a:rPr lang="en-US"/>
              <a:t>Second level</a:t>
            </a:r>
          </a:p>
        </p:txBody>
      </p:sp>
      <p:sp>
        <p:nvSpPr>
          <p:cNvPr id="20" name="Datumsplatzhalter 19">
            <a:extLst>
              <a:ext uri="{FF2B5EF4-FFF2-40B4-BE49-F238E27FC236}">
                <a16:creationId xmlns:a16="http://schemas.microsoft.com/office/drawing/2014/main" id="{8254E92C-6A7D-4F0F-A8E6-600F0432F248}"/>
              </a:ext>
            </a:extLst>
          </p:cNvPr>
          <p:cNvSpPr>
            <a:spLocks noGrp="1"/>
          </p:cNvSpPr>
          <p:nvPr>
            <p:ph type="dt" sz="half" idx="14"/>
          </p:nvPr>
        </p:nvSpPr>
        <p:spPr/>
        <p:txBody>
          <a:bodyPr/>
          <a:lstStyle/>
          <a:p>
            <a:r>
              <a:rPr lang="en-CA"/>
              <a:t>2023-01-11</a:t>
            </a:r>
            <a:endParaRPr lang="de-DE" dirty="0"/>
          </a:p>
        </p:txBody>
      </p:sp>
      <p:sp>
        <p:nvSpPr>
          <p:cNvPr id="21" name="Fußzeilenplatzhalter 20">
            <a:extLst>
              <a:ext uri="{FF2B5EF4-FFF2-40B4-BE49-F238E27FC236}">
                <a16:creationId xmlns:a16="http://schemas.microsoft.com/office/drawing/2014/main" id="{8E6CBC49-FB10-4635-9822-22A8521CA577}"/>
              </a:ext>
            </a:extLst>
          </p:cNvPr>
          <p:cNvSpPr>
            <a:spLocks noGrp="1"/>
          </p:cNvSpPr>
          <p:nvPr>
            <p:ph type="ftr" sz="quarter" idx="15"/>
          </p:nvPr>
        </p:nvSpPr>
        <p:spPr/>
        <p:txBody>
          <a:bodyPr/>
          <a:lstStyle/>
          <a:p>
            <a:r>
              <a:rPr lang="en-CA">
                <a:ea typeface="Times New Roman" panose="02020603050405020304" pitchFamily="18" charset="0"/>
                <a:cs typeface="Times New Roman" panose="02020603050405020304" pitchFamily="18" charset="0"/>
              </a:rPr>
              <a:t>© Mercantile Consulting Venture Inc.</a:t>
            </a:r>
            <a:endParaRPr lang="de-DE" sz="1100" dirty="0"/>
          </a:p>
        </p:txBody>
      </p:sp>
      <p:sp>
        <p:nvSpPr>
          <p:cNvPr id="22" name="Foliennummernplatzhalter 21">
            <a:extLst>
              <a:ext uri="{FF2B5EF4-FFF2-40B4-BE49-F238E27FC236}">
                <a16:creationId xmlns:a16="http://schemas.microsoft.com/office/drawing/2014/main" id="{AD17F35E-2E84-4673-861B-7A04531B45E1}"/>
              </a:ext>
            </a:extLst>
          </p:cNvPr>
          <p:cNvSpPr>
            <a:spLocks noGrp="1"/>
          </p:cNvSpPr>
          <p:nvPr>
            <p:ph type="sldNum" sz="quarter" idx="16"/>
          </p:nvPr>
        </p:nvSpPr>
        <p:spPr/>
        <p:txBody>
          <a:bodyPr/>
          <a:lstStyle/>
          <a:p>
            <a:fld id="{4335FDBF-25D8-4D52-BDA6-E10801A2C3DD}" type="slidenum">
              <a:rPr lang="de-DE" smtClean="0"/>
              <a:pPr/>
              <a:t>‹#›</a:t>
            </a:fld>
            <a:endParaRPr lang="de-DE" dirty="0"/>
          </a:p>
        </p:txBody>
      </p:sp>
      <p:sp>
        <p:nvSpPr>
          <p:cNvPr id="30" name="Textplatzhalter 29">
            <a:extLst>
              <a:ext uri="{FF2B5EF4-FFF2-40B4-BE49-F238E27FC236}">
                <a16:creationId xmlns:a16="http://schemas.microsoft.com/office/drawing/2014/main" id="{722AD3EE-99E8-4F8B-8DFD-BDCC5F1CDBD6}"/>
              </a:ext>
            </a:extLst>
          </p:cNvPr>
          <p:cNvSpPr>
            <a:spLocks noGrp="1"/>
          </p:cNvSpPr>
          <p:nvPr>
            <p:ph type="body" sz="quarter" idx="17"/>
          </p:nvPr>
        </p:nvSpPr>
        <p:spPr>
          <a:xfrm>
            <a:off x="1055687" y="564383"/>
            <a:ext cx="10080625" cy="536095"/>
          </a:xfrm>
          <a:solidFill>
            <a:schemeClr val="accent2">
              <a:lumMod val="20000"/>
              <a:lumOff val="80000"/>
            </a:schemeClr>
          </a:solidFill>
          <a:ln>
            <a:noFill/>
          </a:ln>
        </p:spPr>
        <p:txBody>
          <a:bodyPr wrap="square" lIns="108000" tIns="108000" anchor="ctr">
            <a:spAutoFit/>
          </a:bodyPr>
          <a:lstStyle>
            <a:lvl1pPr>
              <a:defRPr sz="3000" u="none">
                <a:solidFill>
                  <a:schemeClr val="tx2"/>
                </a:solidFill>
                <a:latin typeface="Alegreya Medium" panose="00000500000000000000" pitchFamily="2" charset="0"/>
              </a:defRPr>
            </a:lvl1pPr>
            <a:lvl2pPr>
              <a:defRPr sz="3600" u="none">
                <a:solidFill>
                  <a:schemeClr val="tx1"/>
                </a:solidFill>
              </a:defRPr>
            </a:lvl2pPr>
            <a:lvl3pPr>
              <a:defRPr sz="3600" u="none">
                <a:solidFill>
                  <a:schemeClr val="tx1"/>
                </a:solidFill>
              </a:defRPr>
            </a:lvl3pPr>
            <a:lvl4pPr>
              <a:defRPr sz="3600" u="none">
                <a:solidFill>
                  <a:schemeClr val="tx1"/>
                </a:solidFill>
              </a:defRPr>
            </a:lvl4pPr>
            <a:lvl5pPr>
              <a:defRPr sz="3600" u="none">
                <a:solidFill>
                  <a:schemeClr val="tx1"/>
                </a:solidFill>
              </a:defRPr>
            </a:lvl5pPr>
          </a:lstStyle>
          <a:p>
            <a:pPr lvl="0"/>
            <a:r>
              <a:rPr lang="en-US"/>
              <a:t>Click to edit Master text styles</a:t>
            </a:r>
          </a:p>
        </p:txBody>
      </p:sp>
    </p:spTree>
    <p:extLst>
      <p:ext uri="{BB962C8B-B14F-4D97-AF65-F5344CB8AC3E}">
        <p14:creationId xmlns:p14="http://schemas.microsoft.com/office/powerpoint/2010/main" val="1152177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alf text/Tabelle">
    <p:spTree>
      <p:nvGrpSpPr>
        <p:cNvPr id="1" name=""/>
        <p:cNvGrpSpPr/>
        <p:nvPr/>
      </p:nvGrpSpPr>
      <p:grpSpPr>
        <a:xfrm>
          <a:off x="0" y="0"/>
          <a:ext cx="0" cy="0"/>
          <a:chOff x="0" y="0"/>
          <a:chExt cx="0" cy="0"/>
        </a:xfrm>
      </p:grpSpPr>
      <p:sp>
        <p:nvSpPr>
          <p:cNvPr id="16" name="Textplatzhalter 15">
            <a:extLst>
              <a:ext uri="{FF2B5EF4-FFF2-40B4-BE49-F238E27FC236}">
                <a16:creationId xmlns:a16="http://schemas.microsoft.com/office/drawing/2014/main" id="{0BF510F2-4E46-4579-BEBE-0F68E9A76DBA}"/>
              </a:ext>
            </a:extLst>
          </p:cNvPr>
          <p:cNvSpPr>
            <a:spLocks noGrp="1"/>
          </p:cNvSpPr>
          <p:nvPr>
            <p:ph type="body" sz="quarter" idx="13"/>
          </p:nvPr>
        </p:nvSpPr>
        <p:spPr>
          <a:xfrm>
            <a:off x="1055689" y="1773238"/>
            <a:ext cx="5040312" cy="3816350"/>
          </a:xfrm>
        </p:spPr>
        <p:txBody>
          <a:bodyPr/>
          <a:lstStyle>
            <a:lvl3pPr>
              <a:defRPr/>
            </a:lvl3pPr>
          </a:lstStyle>
          <a:p>
            <a:pPr lvl="0"/>
            <a:r>
              <a:rPr lang="en-US"/>
              <a:t>Click to edit Master text styles</a:t>
            </a:r>
          </a:p>
          <a:p>
            <a:pPr lvl="1"/>
            <a:r>
              <a:rPr lang="en-US"/>
              <a:t>Second level</a:t>
            </a:r>
          </a:p>
        </p:txBody>
      </p:sp>
      <p:sp>
        <p:nvSpPr>
          <p:cNvPr id="20" name="Datumsplatzhalter 19">
            <a:extLst>
              <a:ext uri="{FF2B5EF4-FFF2-40B4-BE49-F238E27FC236}">
                <a16:creationId xmlns:a16="http://schemas.microsoft.com/office/drawing/2014/main" id="{8254E92C-6A7D-4F0F-A8E6-600F0432F248}"/>
              </a:ext>
            </a:extLst>
          </p:cNvPr>
          <p:cNvSpPr>
            <a:spLocks noGrp="1"/>
          </p:cNvSpPr>
          <p:nvPr>
            <p:ph type="dt" sz="half" idx="14"/>
          </p:nvPr>
        </p:nvSpPr>
        <p:spPr/>
        <p:txBody>
          <a:bodyPr/>
          <a:lstStyle/>
          <a:p>
            <a:r>
              <a:rPr lang="en-CA"/>
              <a:t>2023-01-11</a:t>
            </a:r>
            <a:endParaRPr lang="de-DE" dirty="0"/>
          </a:p>
        </p:txBody>
      </p:sp>
      <p:sp>
        <p:nvSpPr>
          <p:cNvPr id="21" name="Fußzeilenplatzhalter 20">
            <a:extLst>
              <a:ext uri="{FF2B5EF4-FFF2-40B4-BE49-F238E27FC236}">
                <a16:creationId xmlns:a16="http://schemas.microsoft.com/office/drawing/2014/main" id="{8E6CBC49-FB10-4635-9822-22A8521CA577}"/>
              </a:ext>
            </a:extLst>
          </p:cNvPr>
          <p:cNvSpPr>
            <a:spLocks noGrp="1"/>
          </p:cNvSpPr>
          <p:nvPr>
            <p:ph type="ftr" sz="quarter" idx="15"/>
          </p:nvPr>
        </p:nvSpPr>
        <p:spPr/>
        <p:txBody>
          <a:bodyPr/>
          <a:lstStyle/>
          <a:p>
            <a:r>
              <a:rPr lang="en-CA">
                <a:ea typeface="Times New Roman" panose="02020603050405020304" pitchFamily="18" charset="0"/>
                <a:cs typeface="Times New Roman" panose="02020603050405020304" pitchFamily="18" charset="0"/>
              </a:rPr>
              <a:t>© Mercantile Consulting Venture Inc.</a:t>
            </a:r>
            <a:endParaRPr lang="de-DE" sz="1100" dirty="0"/>
          </a:p>
        </p:txBody>
      </p:sp>
      <p:sp>
        <p:nvSpPr>
          <p:cNvPr id="22" name="Foliennummernplatzhalter 21">
            <a:extLst>
              <a:ext uri="{FF2B5EF4-FFF2-40B4-BE49-F238E27FC236}">
                <a16:creationId xmlns:a16="http://schemas.microsoft.com/office/drawing/2014/main" id="{AD17F35E-2E84-4673-861B-7A04531B45E1}"/>
              </a:ext>
            </a:extLst>
          </p:cNvPr>
          <p:cNvSpPr>
            <a:spLocks noGrp="1"/>
          </p:cNvSpPr>
          <p:nvPr>
            <p:ph type="sldNum" sz="quarter" idx="16"/>
          </p:nvPr>
        </p:nvSpPr>
        <p:spPr/>
        <p:txBody>
          <a:bodyPr/>
          <a:lstStyle/>
          <a:p>
            <a:fld id="{4335FDBF-25D8-4D52-BDA6-E10801A2C3DD}" type="slidenum">
              <a:rPr lang="de-DE" smtClean="0"/>
              <a:pPr/>
              <a:t>‹#›</a:t>
            </a:fld>
            <a:endParaRPr lang="de-DE" dirty="0"/>
          </a:p>
        </p:txBody>
      </p:sp>
      <p:sp>
        <p:nvSpPr>
          <p:cNvPr id="30" name="Textplatzhalter 29">
            <a:extLst>
              <a:ext uri="{FF2B5EF4-FFF2-40B4-BE49-F238E27FC236}">
                <a16:creationId xmlns:a16="http://schemas.microsoft.com/office/drawing/2014/main" id="{722AD3EE-99E8-4F8B-8DFD-BDCC5F1CDBD6}"/>
              </a:ext>
            </a:extLst>
          </p:cNvPr>
          <p:cNvSpPr>
            <a:spLocks noGrp="1"/>
          </p:cNvSpPr>
          <p:nvPr>
            <p:ph type="body" sz="quarter" idx="17"/>
          </p:nvPr>
        </p:nvSpPr>
        <p:spPr>
          <a:xfrm>
            <a:off x="1055687" y="564383"/>
            <a:ext cx="10080625" cy="536095"/>
          </a:xfrm>
          <a:solidFill>
            <a:schemeClr val="accent2">
              <a:lumMod val="20000"/>
              <a:lumOff val="80000"/>
            </a:schemeClr>
          </a:solidFill>
          <a:ln>
            <a:noFill/>
          </a:ln>
        </p:spPr>
        <p:txBody>
          <a:bodyPr wrap="square" lIns="108000" tIns="108000" anchor="ctr">
            <a:spAutoFit/>
          </a:bodyPr>
          <a:lstStyle>
            <a:lvl1pPr>
              <a:defRPr sz="3000" u="none">
                <a:solidFill>
                  <a:schemeClr val="tx2"/>
                </a:solidFill>
                <a:latin typeface="Alegreya Medium" panose="00000500000000000000" pitchFamily="2" charset="0"/>
              </a:defRPr>
            </a:lvl1pPr>
            <a:lvl2pPr>
              <a:defRPr sz="3600" u="none">
                <a:solidFill>
                  <a:schemeClr val="tx1"/>
                </a:solidFill>
              </a:defRPr>
            </a:lvl2pPr>
            <a:lvl3pPr>
              <a:defRPr sz="3600" u="none">
                <a:solidFill>
                  <a:schemeClr val="tx1"/>
                </a:solidFill>
              </a:defRPr>
            </a:lvl3pPr>
            <a:lvl4pPr>
              <a:defRPr sz="3600" u="none">
                <a:solidFill>
                  <a:schemeClr val="tx1"/>
                </a:solidFill>
              </a:defRPr>
            </a:lvl4pPr>
            <a:lvl5pPr>
              <a:defRPr sz="3600" u="none">
                <a:solidFill>
                  <a:schemeClr val="tx1"/>
                </a:solidFill>
              </a:defRPr>
            </a:lvl5pPr>
          </a:lstStyle>
          <a:p>
            <a:pPr lvl="0"/>
            <a:r>
              <a:rPr lang="en-US"/>
              <a:t>Click to edit Master text styles</a:t>
            </a:r>
          </a:p>
        </p:txBody>
      </p:sp>
      <p:sp>
        <p:nvSpPr>
          <p:cNvPr id="3" name="Tabellenplatzhalter 2">
            <a:extLst>
              <a:ext uri="{FF2B5EF4-FFF2-40B4-BE49-F238E27FC236}">
                <a16:creationId xmlns:a16="http://schemas.microsoft.com/office/drawing/2014/main" id="{AFDCB6A5-DECC-4679-98C9-1105929EB9FC}"/>
              </a:ext>
            </a:extLst>
          </p:cNvPr>
          <p:cNvSpPr>
            <a:spLocks noGrp="1"/>
          </p:cNvSpPr>
          <p:nvPr>
            <p:ph type="tbl" sz="quarter" idx="18"/>
          </p:nvPr>
        </p:nvSpPr>
        <p:spPr>
          <a:xfrm>
            <a:off x="6096000" y="1773238"/>
            <a:ext cx="5040313" cy="3816350"/>
          </a:xfrm>
        </p:spPr>
        <p:txBody>
          <a:bodyPr/>
          <a:lstStyle/>
          <a:p>
            <a:r>
              <a:rPr lang="en-US"/>
              <a:t>Click icon to add table</a:t>
            </a:r>
            <a:endParaRPr lang="de-DE"/>
          </a:p>
        </p:txBody>
      </p:sp>
    </p:spTree>
    <p:extLst>
      <p:ext uri="{BB962C8B-B14F-4D97-AF65-F5344CB8AC3E}">
        <p14:creationId xmlns:p14="http://schemas.microsoft.com/office/powerpoint/2010/main" val="1743921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alfText/Diagramm">
    <p:spTree>
      <p:nvGrpSpPr>
        <p:cNvPr id="1" name=""/>
        <p:cNvGrpSpPr/>
        <p:nvPr/>
      </p:nvGrpSpPr>
      <p:grpSpPr>
        <a:xfrm>
          <a:off x="0" y="0"/>
          <a:ext cx="0" cy="0"/>
          <a:chOff x="0" y="0"/>
          <a:chExt cx="0" cy="0"/>
        </a:xfrm>
      </p:grpSpPr>
      <p:sp>
        <p:nvSpPr>
          <p:cNvPr id="16" name="Textplatzhalter 15">
            <a:extLst>
              <a:ext uri="{FF2B5EF4-FFF2-40B4-BE49-F238E27FC236}">
                <a16:creationId xmlns:a16="http://schemas.microsoft.com/office/drawing/2014/main" id="{0BF510F2-4E46-4579-BEBE-0F68E9A76DBA}"/>
              </a:ext>
            </a:extLst>
          </p:cNvPr>
          <p:cNvSpPr>
            <a:spLocks noGrp="1"/>
          </p:cNvSpPr>
          <p:nvPr>
            <p:ph type="body" sz="quarter" idx="13"/>
          </p:nvPr>
        </p:nvSpPr>
        <p:spPr>
          <a:xfrm>
            <a:off x="1055689" y="1773238"/>
            <a:ext cx="5040312" cy="3816350"/>
          </a:xfrm>
        </p:spPr>
        <p:txBody>
          <a:bodyPr/>
          <a:lstStyle>
            <a:lvl3pPr>
              <a:defRPr/>
            </a:lvl3pPr>
          </a:lstStyle>
          <a:p>
            <a:pPr lvl="0"/>
            <a:r>
              <a:rPr lang="en-US"/>
              <a:t>Click to edit Master text styles</a:t>
            </a:r>
          </a:p>
          <a:p>
            <a:pPr lvl="1"/>
            <a:r>
              <a:rPr lang="en-US"/>
              <a:t>Second level</a:t>
            </a:r>
          </a:p>
        </p:txBody>
      </p:sp>
      <p:sp>
        <p:nvSpPr>
          <p:cNvPr id="20" name="Datumsplatzhalter 19">
            <a:extLst>
              <a:ext uri="{FF2B5EF4-FFF2-40B4-BE49-F238E27FC236}">
                <a16:creationId xmlns:a16="http://schemas.microsoft.com/office/drawing/2014/main" id="{8254E92C-6A7D-4F0F-A8E6-600F0432F248}"/>
              </a:ext>
            </a:extLst>
          </p:cNvPr>
          <p:cNvSpPr>
            <a:spLocks noGrp="1"/>
          </p:cNvSpPr>
          <p:nvPr>
            <p:ph type="dt" sz="half" idx="14"/>
          </p:nvPr>
        </p:nvSpPr>
        <p:spPr/>
        <p:txBody>
          <a:bodyPr/>
          <a:lstStyle/>
          <a:p>
            <a:r>
              <a:rPr lang="en-CA"/>
              <a:t>2023-01-11</a:t>
            </a:r>
            <a:endParaRPr lang="de-DE" dirty="0"/>
          </a:p>
        </p:txBody>
      </p:sp>
      <p:sp>
        <p:nvSpPr>
          <p:cNvPr id="21" name="Fußzeilenplatzhalter 20">
            <a:extLst>
              <a:ext uri="{FF2B5EF4-FFF2-40B4-BE49-F238E27FC236}">
                <a16:creationId xmlns:a16="http://schemas.microsoft.com/office/drawing/2014/main" id="{8E6CBC49-FB10-4635-9822-22A8521CA577}"/>
              </a:ext>
            </a:extLst>
          </p:cNvPr>
          <p:cNvSpPr>
            <a:spLocks noGrp="1"/>
          </p:cNvSpPr>
          <p:nvPr>
            <p:ph type="ftr" sz="quarter" idx="15"/>
          </p:nvPr>
        </p:nvSpPr>
        <p:spPr/>
        <p:txBody>
          <a:bodyPr/>
          <a:lstStyle/>
          <a:p>
            <a:r>
              <a:rPr lang="en-CA">
                <a:ea typeface="Times New Roman" panose="02020603050405020304" pitchFamily="18" charset="0"/>
                <a:cs typeface="Times New Roman" panose="02020603050405020304" pitchFamily="18" charset="0"/>
              </a:rPr>
              <a:t>© Mercantile Consulting Venture Inc.</a:t>
            </a:r>
            <a:endParaRPr lang="de-DE" sz="1100" dirty="0"/>
          </a:p>
        </p:txBody>
      </p:sp>
      <p:sp>
        <p:nvSpPr>
          <p:cNvPr id="22" name="Foliennummernplatzhalter 21">
            <a:extLst>
              <a:ext uri="{FF2B5EF4-FFF2-40B4-BE49-F238E27FC236}">
                <a16:creationId xmlns:a16="http://schemas.microsoft.com/office/drawing/2014/main" id="{AD17F35E-2E84-4673-861B-7A04531B45E1}"/>
              </a:ext>
            </a:extLst>
          </p:cNvPr>
          <p:cNvSpPr>
            <a:spLocks noGrp="1"/>
          </p:cNvSpPr>
          <p:nvPr>
            <p:ph type="sldNum" sz="quarter" idx="16"/>
          </p:nvPr>
        </p:nvSpPr>
        <p:spPr/>
        <p:txBody>
          <a:bodyPr/>
          <a:lstStyle/>
          <a:p>
            <a:fld id="{4335FDBF-25D8-4D52-BDA6-E10801A2C3DD}" type="slidenum">
              <a:rPr lang="de-DE" smtClean="0"/>
              <a:pPr/>
              <a:t>‹#›</a:t>
            </a:fld>
            <a:endParaRPr lang="de-DE" dirty="0"/>
          </a:p>
        </p:txBody>
      </p:sp>
      <p:sp>
        <p:nvSpPr>
          <p:cNvPr id="30" name="Textplatzhalter 29">
            <a:extLst>
              <a:ext uri="{FF2B5EF4-FFF2-40B4-BE49-F238E27FC236}">
                <a16:creationId xmlns:a16="http://schemas.microsoft.com/office/drawing/2014/main" id="{722AD3EE-99E8-4F8B-8DFD-BDCC5F1CDBD6}"/>
              </a:ext>
            </a:extLst>
          </p:cNvPr>
          <p:cNvSpPr>
            <a:spLocks noGrp="1"/>
          </p:cNvSpPr>
          <p:nvPr>
            <p:ph type="body" sz="quarter" idx="17"/>
          </p:nvPr>
        </p:nvSpPr>
        <p:spPr>
          <a:xfrm>
            <a:off x="1055687" y="564383"/>
            <a:ext cx="10080625" cy="536095"/>
          </a:xfrm>
          <a:solidFill>
            <a:schemeClr val="accent2">
              <a:lumMod val="20000"/>
              <a:lumOff val="80000"/>
            </a:schemeClr>
          </a:solidFill>
          <a:ln>
            <a:noFill/>
          </a:ln>
        </p:spPr>
        <p:txBody>
          <a:bodyPr wrap="square" lIns="108000" tIns="108000" anchor="ctr">
            <a:spAutoFit/>
          </a:bodyPr>
          <a:lstStyle>
            <a:lvl1pPr>
              <a:defRPr sz="3000" u="none">
                <a:solidFill>
                  <a:schemeClr val="tx2"/>
                </a:solidFill>
                <a:latin typeface="Alegreya Medium" panose="00000500000000000000" pitchFamily="2" charset="0"/>
              </a:defRPr>
            </a:lvl1pPr>
            <a:lvl2pPr>
              <a:defRPr sz="3600" u="none">
                <a:solidFill>
                  <a:schemeClr val="tx1"/>
                </a:solidFill>
              </a:defRPr>
            </a:lvl2pPr>
            <a:lvl3pPr>
              <a:defRPr sz="3600" u="none">
                <a:solidFill>
                  <a:schemeClr val="tx1"/>
                </a:solidFill>
              </a:defRPr>
            </a:lvl3pPr>
            <a:lvl4pPr>
              <a:defRPr sz="3600" u="none">
                <a:solidFill>
                  <a:schemeClr val="tx1"/>
                </a:solidFill>
              </a:defRPr>
            </a:lvl4pPr>
            <a:lvl5pPr>
              <a:defRPr sz="3600" u="none">
                <a:solidFill>
                  <a:schemeClr val="tx1"/>
                </a:solidFill>
              </a:defRPr>
            </a:lvl5pPr>
          </a:lstStyle>
          <a:p>
            <a:pPr lvl="0"/>
            <a:r>
              <a:rPr lang="en-US"/>
              <a:t>Click to edit Master text styles</a:t>
            </a:r>
          </a:p>
        </p:txBody>
      </p:sp>
      <p:sp>
        <p:nvSpPr>
          <p:cNvPr id="4" name="Diagrammplatzhalter 3">
            <a:extLst>
              <a:ext uri="{FF2B5EF4-FFF2-40B4-BE49-F238E27FC236}">
                <a16:creationId xmlns:a16="http://schemas.microsoft.com/office/drawing/2014/main" id="{213D09AC-08BE-4402-970C-CFE0888C4603}"/>
              </a:ext>
            </a:extLst>
          </p:cNvPr>
          <p:cNvSpPr>
            <a:spLocks noGrp="1"/>
          </p:cNvSpPr>
          <p:nvPr>
            <p:ph type="chart" sz="quarter" idx="18"/>
          </p:nvPr>
        </p:nvSpPr>
        <p:spPr>
          <a:xfrm>
            <a:off x="6096000" y="1773238"/>
            <a:ext cx="5040313" cy="3816350"/>
          </a:xfrm>
        </p:spPr>
        <p:txBody>
          <a:bodyPr/>
          <a:lstStyle/>
          <a:p>
            <a:r>
              <a:rPr lang="en-US"/>
              <a:t>Click icon to add chart</a:t>
            </a:r>
            <a:endParaRPr lang="de-DE"/>
          </a:p>
        </p:txBody>
      </p:sp>
    </p:spTree>
    <p:extLst>
      <p:ext uri="{BB962C8B-B14F-4D97-AF65-F5344CB8AC3E}">
        <p14:creationId xmlns:p14="http://schemas.microsoft.com/office/powerpoint/2010/main" val="283634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Textsplaten">
    <p:spTree>
      <p:nvGrpSpPr>
        <p:cNvPr id="1" name=""/>
        <p:cNvGrpSpPr/>
        <p:nvPr/>
      </p:nvGrpSpPr>
      <p:grpSpPr>
        <a:xfrm>
          <a:off x="0" y="0"/>
          <a:ext cx="0" cy="0"/>
          <a:chOff x="0" y="0"/>
          <a:chExt cx="0" cy="0"/>
        </a:xfrm>
      </p:grpSpPr>
      <p:sp>
        <p:nvSpPr>
          <p:cNvPr id="16" name="Textplatzhalter 15">
            <a:extLst>
              <a:ext uri="{FF2B5EF4-FFF2-40B4-BE49-F238E27FC236}">
                <a16:creationId xmlns:a16="http://schemas.microsoft.com/office/drawing/2014/main" id="{0BF510F2-4E46-4579-BEBE-0F68E9A76DBA}"/>
              </a:ext>
            </a:extLst>
          </p:cNvPr>
          <p:cNvSpPr>
            <a:spLocks noGrp="1"/>
          </p:cNvSpPr>
          <p:nvPr>
            <p:ph type="body" sz="quarter" idx="13" hasCustomPrompt="1"/>
          </p:nvPr>
        </p:nvSpPr>
        <p:spPr>
          <a:xfrm>
            <a:off x="1055688" y="1773238"/>
            <a:ext cx="10080625" cy="3816350"/>
          </a:xfrm>
        </p:spPr>
        <p:txBody>
          <a:bodyPr numCol="2"/>
          <a:lstStyle>
            <a:lvl1pPr>
              <a:defRPr/>
            </a:lvl1pPr>
            <a:lvl3pPr>
              <a:defRPr/>
            </a:lvl3pPr>
          </a:lstStyle>
          <a:p>
            <a:pPr lvl="0"/>
            <a:r>
              <a:rPr lang="de-DE" dirty="0"/>
              <a:t>1 Titel</a:t>
            </a:r>
          </a:p>
          <a:p>
            <a:pPr lvl="2"/>
            <a:r>
              <a:rPr lang="de-DE" dirty="0" err="1"/>
              <a:t>Bulletpoints</a:t>
            </a:r>
            <a:endParaRPr lang="de-DE" dirty="0"/>
          </a:p>
          <a:p>
            <a:pPr lvl="2"/>
            <a:r>
              <a:rPr lang="de-DE" dirty="0" err="1"/>
              <a:t>Xx</a:t>
            </a:r>
            <a:endParaRPr lang="de-DE" dirty="0"/>
          </a:p>
          <a:p>
            <a:pPr lvl="2"/>
            <a:r>
              <a:rPr lang="de-DE" dirty="0" err="1"/>
              <a:t>Xx</a:t>
            </a:r>
            <a:endParaRPr lang="de-DE" dirty="0"/>
          </a:p>
          <a:p>
            <a:pPr lvl="2"/>
            <a:r>
              <a:rPr lang="de-DE" dirty="0" err="1"/>
              <a:t>Xx</a:t>
            </a:r>
            <a:endParaRPr lang="de-DE" dirty="0"/>
          </a:p>
          <a:p>
            <a:pPr lvl="2"/>
            <a:endParaRPr lang="de-DE" dirty="0"/>
          </a:p>
          <a:p>
            <a:pPr lvl="2"/>
            <a:endParaRPr lang="de-DE" dirty="0"/>
          </a:p>
          <a:p>
            <a:pPr lvl="2"/>
            <a:endParaRPr lang="de-DE" dirty="0"/>
          </a:p>
          <a:p>
            <a:pPr lvl="2"/>
            <a:endParaRPr lang="de-DE" dirty="0"/>
          </a:p>
          <a:p>
            <a:pPr lvl="2"/>
            <a:endParaRPr lang="de-DE" dirty="0"/>
          </a:p>
          <a:p>
            <a:pPr lvl="2"/>
            <a:endParaRPr lang="de-DE" dirty="0"/>
          </a:p>
          <a:p>
            <a:pPr lvl="0"/>
            <a:r>
              <a:rPr lang="de-DE" dirty="0"/>
              <a:t>2 Titel</a:t>
            </a:r>
          </a:p>
          <a:p>
            <a:pPr lvl="2"/>
            <a:r>
              <a:rPr lang="de-DE" dirty="0" err="1"/>
              <a:t>Bulletpoints</a:t>
            </a:r>
            <a:endParaRPr lang="de-DE" dirty="0"/>
          </a:p>
          <a:p>
            <a:pPr lvl="2"/>
            <a:r>
              <a:rPr lang="de-DE" dirty="0" err="1"/>
              <a:t>Xx</a:t>
            </a:r>
            <a:endParaRPr lang="de-DE" dirty="0"/>
          </a:p>
          <a:p>
            <a:pPr lvl="2"/>
            <a:r>
              <a:rPr lang="de-DE" dirty="0" err="1"/>
              <a:t>Xx</a:t>
            </a:r>
            <a:endParaRPr lang="de-DE" dirty="0"/>
          </a:p>
          <a:p>
            <a:pPr lvl="2"/>
            <a:r>
              <a:rPr lang="de-DE" dirty="0" err="1"/>
              <a:t>Xx</a:t>
            </a:r>
            <a:endParaRPr lang="de-DE" dirty="0"/>
          </a:p>
          <a:p>
            <a:pPr lvl="2"/>
            <a:endParaRPr lang="de-DE" dirty="0"/>
          </a:p>
          <a:p>
            <a:pPr lvl="2"/>
            <a:endParaRPr lang="de-DE" dirty="0"/>
          </a:p>
        </p:txBody>
      </p:sp>
      <p:sp>
        <p:nvSpPr>
          <p:cNvPr id="20" name="Datumsplatzhalter 19">
            <a:extLst>
              <a:ext uri="{FF2B5EF4-FFF2-40B4-BE49-F238E27FC236}">
                <a16:creationId xmlns:a16="http://schemas.microsoft.com/office/drawing/2014/main" id="{8254E92C-6A7D-4F0F-A8E6-600F0432F248}"/>
              </a:ext>
            </a:extLst>
          </p:cNvPr>
          <p:cNvSpPr>
            <a:spLocks noGrp="1"/>
          </p:cNvSpPr>
          <p:nvPr>
            <p:ph type="dt" sz="half" idx="14"/>
          </p:nvPr>
        </p:nvSpPr>
        <p:spPr/>
        <p:txBody>
          <a:bodyPr/>
          <a:lstStyle/>
          <a:p>
            <a:r>
              <a:rPr lang="en-CA"/>
              <a:t>2023-01-11</a:t>
            </a:r>
            <a:endParaRPr lang="de-DE" dirty="0"/>
          </a:p>
        </p:txBody>
      </p:sp>
      <p:sp>
        <p:nvSpPr>
          <p:cNvPr id="21" name="Fußzeilenplatzhalter 20">
            <a:extLst>
              <a:ext uri="{FF2B5EF4-FFF2-40B4-BE49-F238E27FC236}">
                <a16:creationId xmlns:a16="http://schemas.microsoft.com/office/drawing/2014/main" id="{8E6CBC49-FB10-4635-9822-22A8521CA577}"/>
              </a:ext>
            </a:extLst>
          </p:cNvPr>
          <p:cNvSpPr>
            <a:spLocks noGrp="1"/>
          </p:cNvSpPr>
          <p:nvPr>
            <p:ph type="ftr" sz="quarter" idx="15"/>
          </p:nvPr>
        </p:nvSpPr>
        <p:spPr/>
        <p:txBody>
          <a:bodyPr/>
          <a:lstStyle/>
          <a:p>
            <a:r>
              <a:rPr lang="en-CA">
                <a:ea typeface="Times New Roman" panose="02020603050405020304" pitchFamily="18" charset="0"/>
                <a:cs typeface="Times New Roman" panose="02020603050405020304" pitchFamily="18" charset="0"/>
              </a:rPr>
              <a:t>© Mercantile Consulting Venture Inc.</a:t>
            </a:r>
            <a:endParaRPr lang="de-DE" sz="1100" dirty="0"/>
          </a:p>
        </p:txBody>
      </p:sp>
      <p:sp>
        <p:nvSpPr>
          <p:cNvPr id="22" name="Foliennummernplatzhalter 21">
            <a:extLst>
              <a:ext uri="{FF2B5EF4-FFF2-40B4-BE49-F238E27FC236}">
                <a16:creationId xmlns:a16="http://schemas.microsoft.com/office/drawing/2014/main" id="{AD17F35E-2E84-4673-861B-7A04531B45E1}"/>
              </a:ext>
            </a:extLst>
          </p:cNvPr>
          <p:cNvSpPr>
            <a:spLocks noGrp="1"/>
          </p:cNvSpPr>
          <p:nvPr>
            <p:ph type="sldNum" sz="quarter" idx="16"/>
          </p:nvPr>
        </p:nvSpPr>
        <p:spPr/>
        <p:txBody>
          <a:bodyPr/>
          <a:lstStyle/>
          <a:p>
            <a:fld id="{4335FDBF-25D8-4D52-BDA6-E10801A2C3DD}" type="slidenum">
              <a:rPr lang="de-DE" smtClean="0"/>
              <a:pPr/>
              <a:t>‹#›</a:t>
            </a:fld>
            <a:endParaRPr lang="de-DE" dirty="0"/>
          </a:p>
        </p:txBody>
      </p:sp>
      <p:sp>
        <p:nvSpPr>
          <p:cNvPr id="30" name="Textplatzhalter 29">
            <a:extLst>
              <a:ext uri="{FF2B5EF4-FFF2-40B4-BE49-F238E27FC236}">
                <a16:creationId xmlns:a16="http://schemas.microsoft.com/office/drawing/2014/main" id="{722AD3EE-99E8-4F8B-8DFD-BDCC5F1CDBD6}"/>
              </a:ext>
            </a:extLst>
          </p:cNvPr>
          <p:cNvSpPr>
            <a:spLocks noGrp="1"/>
          </p:cNvSpPr>
          <p:nvPr>
            <p:ph type="body" sz="quarter" idx="17"/>
          </p:nvPr>
        </p:nvSpPr>
        <p:spPr>
          <a:xfrm>
            <a:off x="1055687" y="564383"/>
            <a:ext cx="10080625" cy="536095"/>
          </a:xfrm>
          <a:solidFill>
            <a:schemeClr val="accent2">
              <a:lumMod val="20000"/>
              <a:lumOff val="80000"/>
            </a:schemeClr>
          </a:solidFill>
          <a:ln>
            <a:noFill/>
          </a:ln>
        </p:spPr>
        <p:txBody>
          <a:bodyPr wrap="square" lIns="108000" tIns="108000" anchor="ctr">
            <a:spAutoFit/>
          </a:bodyPr>
          <a:lstStyle>
            <a:lvl1pPr>
              <a:defRPr sz="3000" u="none">
                <a:solidFill>
                  <a:schemeClr val="tx2"/>
                </a:solidFill>
                <a:latin typeface="Alegreya Medium" panose="00000500000000000000" pitchFamily="2" charset="0"/>
              </a:defRPr>
            </a:lvl1pPr>
            <a:lvl2pPr>
              <a:defRPr sz="3600" u="none">
                <a:solidFill>
                  <a:schemeClr val="tx1"/>
                </a:solidFill>
              </a:defRPr>
            </a:lvl2pPr>
            <a:lvl3pPr>
              <a:defRPr sz="3600" u="none">
                <a:solidFill>
                  <a:schemeClr val="tx1"/>
                </a:solidFill>
              </a:defRPr>
            </a:lvl3pPr>
            <a:lvl4pPr>
              <a:defRPr sz="3600" u="none">
                <a:solidFill>
                  <a:schemeClr val="tx1"/>
                </a:solidFill>
              </a:defRPr>
            </a:lvl4pPr>
            <a:lvl5pPr>
              <a:defRPr sz="3600" u="none">
                <a:solidFill>
                  <a:schemeClr val="tx1"/>
                </a:solidFill>
              </a:defRPr>
            </a:lvl5pPr>
          </a:lstStyle>
          <a:p>
            <a:pPr lvl="0"/>
            <a:r>
              <a:rPr lang="en-US"/>
              <a:t>Click to edit Master text styles</a:t>
            </a:r>
          </a:p>
        </p:txBody>
      </p:sp>
    </p:spTree>
    <p:extLst>
      <p:ext uri="{BB962C8B-B14F-4D97-AF65-F5344CB8AC3E}">
        <p14:creationId xmlns:p14="http://schemas.microsoft.com/office/powerpoint/2010/main" val="100173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 Points">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EFAE7432-D9F8-4776-B32B-1A039E7F5C20}"/>
              </a:ext>
            </a:extLst>
          </p:cNvPr>
          <p:cNvSpPr>
            <a:spLocks noGrp="1"/>
          </p:cNvSpPr>
          <p:nvPr>
            <p:ph type="body" sz="quarter" idx="13"/>
          </p:nvPr>
        </p:nvSpPr>
        <p:spPr>
          <a:xfrm>
            <a:off x="1427164" y="1773238"/>
            <a:ext cx="4324385" cy="1655762"/>
          </a:xfrm>
        </p:spPr>
        <p:txBody>
          <a:bodyPr/>
          <a:lstStyle>
            <a:lvl2pPr marL="0" algn="l">
              <a:defRPr sz="2000" b="0" i="1">
                <a:solidFill>
                  <a:schemeClr val="tx2"/>
                </a:solidFill>
              </a:defRPr>
            </a:lvl2pPr>
            <a:lvl3pPr marL="0" indent="0">
              <a:buNone/>
              <a:defRPr/>
            </a:lvl3pPr>
            <a:lvl4pPr marL="720000" indent="0" algn="l">
              <a:buNone/>
              <a:defRPr/>
            </a:lvl4pPr>
            <a:lvl5pPr>
              <a:defRPr/>
            </a:lvl5pPr>
            <a:lvl6pPr>
              <a:defRPr/>
            </a:lvl6pPr>
          </a:lstStyle>
          <a:p>
            <a:pPr lvl="0"/>
            <a:r>
              <a:rPr lang="en-US"/>
              <a:t>Click to edit Master text styles</a:t>
            </a:r>
          </a:p>
          <a:p>
            <a:pPr lvl="1"/>
            <a:r>
              <a:rPr lang="en-US"/>
              <a:t>Second level</a:t>
            </a:r>
          </a:p>
        </p:txBody>
      </p:sp>
      <p:sp>
        <p:nvSpPr>
          <p:cNvPr id="11" name="Textplatzhalter 6">
            <a:extLst>
              <a:ext uri="{FF2B5EF4-FFF2-40B4-BE49-F238E27FC236}">
                <a16:creationId xmlns:a16="http://schemas.microsoft.com/office/drawing/2014/main" id="{2ED5C0A0-576A-44CF-99D5-45D4674D254B}"/>
              </a:ext>
            </a:extLst>
          </p:cNvPr>
          <p:cNvSpPr>
            <a:spLocks noGrp="1"/>
          </p:cNvSpPr>
          <p:nvPr>
            <p:ph type="body" sz="quarter" idx="14"/>
          </p:nvPr>
        </p:nvSpPr>
        <p:spPr>
          <a:xfrm>
            <a:off x="6095770" y="1773238"/>
            <a:ext cx="4324385" cy="1655762"/>
          </a:xfrm>
        </p:spPr>
        <p:txBody>
          <a:bodyPr/>
          <a:lstStyle>
            <a:lvl2pPr marL="0" algn="l">
              <a:defRPr sz="2000" b="0" i="1">
                <a:solidFill>
                  <a:schemeClr val="tx2"/>
                </a:solidFill>
              </a:defRPr>
            </a:lvl2pPr>
            <a:lvl3pPr marL="0" indent="0">
              <a:buNone/>
              <a:defRPr/>
            </a:lvl3pPr>
            <a:lvl4pPr marL="720000" indent="0" algn="l">
              <a:buNone/>
              <a:defRPr/>
            </a:lvl4pPr>
            <a:lvl5pPr>
              <a:defRPr/>
            </a:lvl5pPr>
            <a:lvl6pPr>
              <a:defRPr/>
            </a:lvl6pPr>
          </a:lstStyle>
          <a:p>
            <a:pPr lvl="0"/>
            <a:r>
              <a:rPr lang="en-US"/>
              <a:t>Click to edit Master text styles</a:t>
            </a:r>
          </a:p>
          <a:p>
            <a:pPr lvl="1"/>
            <a:r>
              <a:rPr lang="en-US"/>
              <a:t>Second level</a:t>
            </a:r>
          </a:p>
        </p:txBody>
      </p:sp>
      <p:sp>
        <p:nvSpPr>
          <p:cNvPr id="12" name="Textplatzhalter 6">
            <a:extLst>
              <a:ext uri="{FF2B5EF4-FFF2-40B4-BE49-F238E27FC236}">
                <a16:creationId xmlns:a16="http://schemas.microsoft.com/office/drawing/2014/main" id="{15F2AC87-5E1E-4A3C-ACBC-B18EAE2222F9}"/>
              </a:ext>
            </a:extLst>
          </p:cNvPr>
          <p:cNvSpPr>
            <a:spLocks noGrp="1"/>
          </p:cNvSpPr>
          <p:nvPr>
            <p:ph type="body" sz="quarter" idx="15"/>
          </p:nvPr>
        </p:nvSpPr>
        <p:spPr>
          <a:xfrm>
            <a:off x="1427164" y="3429000"/>
            <a:ext cx="4324385" cy="1655762"/>
          </a:xfrm>
        </p:spPr>
        <p:txBody>
          <a:bodyPr/>
          <a:lstStyle>
            <a:lvl2pPr marL="0" algn="l">
              <a:defRPr sz="2000" b="0" i="1">
                <a:solidFill>
                  <a:schemeClr val="tx2"/>
                </a:solidFill>
              </a:defRPr>
            </a:lvl2pPr>
            <a:lvl3pPr marL="0" indent="0">
              <a:buNone/>
              <a:defRPr/>
            </a:lvl3pPr>
            <a:lvl4pPr marL="720000" indent="0" algn="l">
              <a:buNone/>
              <a:defRPr/>
            </a:lvl4pPr>
            <a:lvl5pPr>
              <a:defRPr/>
            </a:lvl5pPr>
            <a:lvl6pPr>
              <a:defRPr/>
            </a:lvl6pPr>
          </a:lstStyle>
          <a:p>
            <a:pPr lvl="0"/>
            <a:r>
              <a:rPr lang="en-US"/>
              <a:t>Click to edit Master text styles</a:t>
            </a:r>
          </a:p>
          <a:p>
            <a:pPr lvl="1"/>
            <a:r>
              <a:rPr lang="en-US"/>
              <a:t>Second level</a:t>
            </a:r>
          </a:p>
        </p:txBody>
      </p:sp>
      <p:sp>
        <p:nvSpPr>
          <p:cNvPr id="13" name="Textplatzhalter 6">
            <a:extLst>
              <a:ext uri="{FF2B5EF4-FFF2-40B4-BE49-F238E27FC236}">
                <a16:creationId xmlns:a16="http://schemas.microsoft.com/office/drawing/2014/main" id="{DDCE3D15-6198-4964-B378-11CE8C1909C1}"/>
              </a:ext>
            </a:extLst>
          </p:cNvPr>
          <p:cNvSpPr>
            <a:spLocks noGrp="1"/>
          </p:cNvSpPr>
          <p:nvPr>
            <p:ph type="body" sz="quarter" idx="16"/>
          </p:nvPr>
        </p:nvSpPr>
        <p:spPr>
          <a:xfrm>
            <a:off x="6095770" y="3429000"/>
            <a:ext cx="4324385" cy="1655762"/>
          </a:xfrm>
        </p:spPr>
        <p:txBody>
          <a:bodyPr/>
          <a:lstStyle>
            <a:lvl2pPr marL="0" algn="l">
              <a:defRPr sz="2000" b="0" i="1">
                <a:solidFill>
                  <a:schemeClr val="tx2"/>
                </a:solidFill>
              </a:defRPr>
            </a:lvl2pPr>
            <a:lvl3pPr marL="0" indent="0">
              <a:buNone/>
              <a:defRPr/>
            </a:lvl3pPr>
            <a:lvl4pPr marL="720000" indent="0" algn="l">
              <a:buNone/>
              <a:defRPr/>
            </a:lvl4pPr>
            <a:lvl5pPr>
              <a:defRPr/>
            </a:lvl5pPr>
            <a:lvl6pPr>
              <a:defRPr/>
            </a:lvl6pPr>
          </a:lstStyle>
          <a:p>
            <a:pPr lvl="0"/>
            <a:r>
              <a:rPr lang="en-US"/>
              <a:t>Click to edit Master text styles</a:t>
            </a:r>
          </a:p>
          <a:p>
            <a:pPr lvl="1"/>
            <a:r>
              <a:rPr lang="en-US"/>
              <a:t>Second level</a:t>
            </a:r>
          </a:p>
        </p:txBody>
      </p:sp>
      <p:sp>
        <p:nvSpPr>
          <p:cNvPr id="3" name="Datumsplatzhalter 2">
            <a:extLst>
              <a:ext uri="{FF2B5EF4-FFF2-40B4-BE49-F238E27FC236}">
                <a16:creationId xmlns:a16="http://schemas.microsoft.com/office/drawing/2014/main" id="{835A65CF-A320-4166-A509-CD1049E46DA4}"/>
              </a:ext>
            </a:extLst>
          </p:cNvPr>
          <p:cNvSpPr>
            <a:spLocks noGrp="1"/>
          </p:cNvSpPr>
          <p:nvPr>
            <p:ph type="dt" sz="half" idx="17"/>
          </p:nvPr>
        </p:nvSpPr>
        <p:spPr/>
        <p:txBody>
          <a:bodyPr/>
          <a:lstStyle/>
          <a:p>
            <a:r>
              <a:rPr lang="en-CA"/>
              <a:t>2023-01-11</a:t>
            </a:r>
            <a:endParaRPr lang="de-DE" dirty="0"/>
          </a:p>
        </p:txBody>
      </p:sp>
      <p:sp>
        <p:nvSpPr>
          <p:cNvPr id="4" name="Fußzeilenplatzhalter 3">
            <a:extLst>
              <a:ext uri="{FF2B5EF4-FFF2-40B4-BE49-F238E27FC236}">
                <a16:creationId xmlns:a16="http://schemas.microsoft.com/office/drawing/2014/main" id="{77CFAE30-A702-4F3F-A564-5D03E6B965BD}"/>
              </a:ext>
            </a:extLst>
          </p:cNvPr>
          <p:cNvSpPr>
            <a:spLocks noGrp="1"/>
          </p:cNvSpPr>
          <p:nvPr>
            <p:ph type="ftr" sz="quarter" idx="18"/>
          </p:nvPr>
        </p:nvSpPr>
        <p:spPr/>
        <p:txBody>
          <a:bodyPr/>
          <a:lstStyle/>
          <a:p>
            <a:r>
              <a:rPr lang="en-CA">
                <a:ea typeface="Times New Roman" panose="02020603050405020304" pitchFamily="18" charset="0"/>
                <a:cs typeface="Times New Roman" panose="02020603050405020304" pitchFamily="18" charset="0"/>
              </a:rPr>
              <a:t>© Mercantile Consulting Venture Inc.</a:t>
            </a:r>
            <a:endParaRPr lang="de-DE" sz="1100" dirty="0"/>
          </a:p>
        </p:txBody>
      </p:sp>
      <p:sp>
        <p:nvSpPr>
          <p:cNvPr id="5" name="Foliennummernplatzhalter 4">
            <a:extLst>
              <a:ext uri="{FF2B5EF4-FFF2-40B4-BE49-F238E27FC236}">
                <a16:creationId xmlns:a16="http://schemas.microsoft.com/office/drawing/2014/main" id="{3801C2B1-64BE-4044-BE3F-3B47B2C23D11}"/>
              </a:ext>
            </a:extLst>
          </p:cNvPr>
          <p:cNvSpPr>
            <a:spLocks noGrp="1"/>
          </p:cNvSpPr>
          <p:nvPr>
            <p:ph type="sldNum" sz="quarter" idx="19"/>
          </p:nvPr>
        </p:nvSpPr>
        <p:spPr/>
        <p:txBody>
          <a:bodyPr/>
          <a:lstStyle/>
          <a:p>
            <a:fld id="{4335FDBF-25D8-4D52-BDA6-E10801A2C3DD}" type="slidenum">
              <a:rPr lang="de-DE" smtClean="0"/>
              <a:pPr/>
              <a:t>‹#›</a:t>
            </a:fld>
            <a:endParaRPr lang="de-DE" dirty="0"/>
          </a:p>
        </p:txBody>
      </p:sp>
      <p:sp>
        <p:nvSpPr>
          <p:cNvPr id="15" name="Textplatzhalter 29">
            <a:extLst>
              <a:ext uri="{FF2B5EF4-FFF2-40B4-BE49-F238E27FC236}">
                <a16:creationId xmlns:a16="http://schemas.microsoft.com/office/drawing/2014/main" id="{A51981CB-0BF6-412A-98C6-0FD41E006ABE}"/>
              </a:ext>
            </a:extLst>
          </p:cNvPr>
          <p:cNvSpPr>
            <a:spLocks noGrp="1"/>
          </p:cNvSpPr>
          <p:nvPr>
            <p:ph type="body" sz="quarter" idx="20"/>
          </p:nvPr>
        </p:nvSpPr>
        <p:spPr>
          <a:xfrm>
            <a:off x="1055689" y="564383"/>
            <a:ext cx="10080624" cy="536095"/>
          </a:xfrm>
          <a:solidFill>
            <a:schemeClr val="accent2">
              <a:lumMod val="20000"/>
              <a:lumOff val="80000"/>
            </a:schemeClr>
          </a:solidFill>
          <a:ln>
            <a:noFill/>
          </a:ln>
        </p:spPr>
        <p:txBody>
          <a:bodyPr wrap="square" lIns="108000" tIns="108000" anchor="ctr">
            <a:spAutoFit/>
          </a:bodyPr>
          <a:lstStyle>
            <a:lvl1pPr>
              <a:defRPr sz="3000" u="none">
                <a:solidFill>
                  <a:schemeClr val="tx2"/>
                </a:solidFill>
                <a:latin typeface="Alegreya Medium" panose="00000500000000000000" pitchFamily="2" charset="0"/>
              </a:defRPr>
            </a:lvl1pPr>
            <a:lvl2pPr>
              <a:defRPr sz="3600" u="none">
                <a:solidFill>
                  <a:schemeClr val="tx1"/>
                </a:solidFill>
              </a:defRPr>
            </a:lvl2pPr>
            <a:lvl3pPr>
              <a:defRPr sz="3600" u="none">
                <a:solidFill>
                  <a:schemeClr val="tx1"/>
                </a:solidFill>
              </a:defRPr>
            </a:lvl3pPr>
            <a:lvl4pPr>
              <a:defRPr sz="3600" u="none">
                <a:solidFill>
                  <a:schemeClr val="tx1"/>
                </a:solidFill>
              </a:defRPr>
            </a:lvl4pPr>
            <a:lvl5pPr>
              <a:defRPr sz="3600" u="none">
                <a:solidFill>
                  <a:schemeClr val="tx1"/>
                </a:solidFill>
              </a:defRPr>
            </a:lvl5pPr>
          </a:lstStyle>
          <a:p>
            <a:pPr lvl="0"/>
            <a:r>
              <a:rPr lang="en-US"/>
              <a:t>Click to edit Master text styles</a:t>
            </a:r>
          </a:p>
        </p:txBody>
      </p:sp>
    </p:spTree>
    <p:extLst>
      <p:ext uri="{BB962C8B-B14F-4D97-AF65-F5344CB8AC3E}">
        <p14:creationId xmlns:p14="http://schemas.microsoft.com/office/powerpoint/2010/main" val="3789572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Zita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A933E4-A167-4707-860F-5AB56AE596F7}"/>
              </a:ext>
            </a:extLst>
          </p:cNvPr>
          <p:cNvSpPr>
            <a:spLocks noGrp="1"/>
          </p:cNvSpPr>
          <p:nvPr>
            <p:ph type="title" hasCustomPrompt="1"/>
          </p:nvPr>
        </p:nvSpPr>
        <p:spPr>
          <a:xfrm>
            <a:off x="1055688" y="2276474"/>
            <a:ext cx="10080625" cy="1838325"/>
          </a:xfrm>
          <a:prstGeom prst="rect">
            <a:avLst/>
          </a:prstGeom>
        </p:spPr>
        <p:txBody>
          <a:bodyPr anchor="b">
            <a:normAutofit/>
          </a:bodyPr>
          <a:lstStyle>
            <a:lvl1pPr>
              <a:defRPr sz="2800" b="0" i="1">
                <a:solidFill>
                  <a:schemeClr val="tx2"/>
                </a:solidFill>
                <a:latin typeface="+mj-lt"/>
              </a:defRPr>
            </a:lvl1pPr>
          </a:lstStyle>
          <a:p>
            <a:r>
              <a:rPr lang="de-DE" dirty="0"/>
              <a:t>„Zitate“</a:t>
            </a:r>
          </a:p>
        </p:txBody>
      </p:sp>
      <p:sp>
        <p:nvSpPr>
          <p:cNvPr id="7" name="Textplatzhalter 6">
            <a:extLst>
              <a:ext uri="{FF2B5EF4-FFF2-40B4-BE49-F238E27FC236}">
                <a16:creationId xmlns:a16="http://schemas.microsoft.com/office/drawing/2014/main" id="{77E97ACD-E0A5-4B1C-A48D-081E7CC368D7}"/>
              </a:ext>
            </a:extLst>
          </p:cNvPr>
          <p:cNvSpPr>
            <a:spLocks noGrp="1"/>
          </p:cNvSpPr>
          <p:nvPr>
            <p:ph type="body" sz="quarter" idx="13" hasCustomPrompt="1"/>
          </p:nvPr>
        </p:nvSpPr>
        <p:spPr>
          <a:xfrm>
            <a:off x="1055688" y="4400867"/>
            <a:ext cx="10080625" cy="585803"/>
          </a:xfrm>
        </p:spPr>
        <p:txBody>
          <a:bodyPr/>
          <a:lstStyle>
            <a:lvl2pPr marL="0">
              <a:defRPr/>
            </a:lvl2pPr>
          </a:lstStyle>
          <a:p>
            <a:pPr lvl="1"/>
            <a:r>
              <a:rPr lang="de-DE" dirty="0"/>
              <a:t>Quellenangabe</a:t>
            </a:r>
          </a:p>
        </p:txBody>
      </p:sp>
      <p:sp>
        <p:nvSpPr>
          <p:cNvPr id="11" name="Datumsplatzhalter 10">
            <a:extLst>
              <a:ext uri="{FF2B5EF4-FFF2-40B4-BE49-F238E27FC236}">
                <a16:creationId xmlns:a16="http://schemas.microsoft.com/office/drawing/2014/main" id="{F8362B00-CCFB-407E-8ED2-AEC4B73F1A50}"/>
              </a:ext>
            </a:extLst>
          </p:cNvPr>
          <p:cNvSpPr>
            <a:spLocks noGrp="1"/>
          </p:cNvSpPr>
          <p:nvPr>
            <p:ph type="dt" sz="half" idx="14"/>
          </p:nvPr>
        </p:nvSpPr>
        <p:spPr/>
        <p:txBody>
          <a:bodyPr/>
          <a:lstStyle/>
          <a:p>
            <a:r>
              <a:rPr lang="en-CA"/>
              <a:t>2023-01-11</a:t>
            </a:r>
            <a:endParaRPr lang="de-DE" dirty="0"/>
          </a:p>
        </p:txBody>
      </p:sp>
      <p:sp>
        <p:nvSpPr>
          <p:cNvPr id="12" name="Fußzeilenplatzhalter 11">
            <a:extLst>
              <a:ext uri="{FF2B5EF4-FFF2-40B4-BE49-F238E27FC236}">
                <a16:creationId xmlns:a16="http://schemas.microsoft.com/office/drawing/2014/main" id="{D883A5C0-538E-4990-BE47-A2ACA7385FFA}"/>
              </a:ext>
            </a:extLst>
          </p:cNvPr>
          <p:cNvSpPr>
            <a:spLocks noGrp="1"/>
          </p:cNvSpPr>
          <p:nvPr>
            <p:ph type="ftr" sz="quarter" idx="15"/>
          </p:nvPr>
        </p:nvSpPr>
        <p:spPr/>
        <p:txBody>
          <a:bodyPr/>
          <a:lstStyle/>
          <a:p>
            <a:r>
              <a:rPr lang="en-CA">
                <a:ea typeface="Times New Roman" panose="02020603050405020304" pitchFamily="18" charset="0"/>
                <a:cs typeface="Times New Roman" panose="02020603050405020304" pitchFamily="18" charset="0"/>
              </a:rPr>
              <a:t>© Mercantile Consulting Venture Inc.</a:t>
            </a:r>
            <a:endParaRPr lang="de-DE" sz="1100" dirty="0"/>
          </a:p>
        </p:txBody>
      </p:sp>
      <p:sp>
        <p:nvSpPr>
          <p:cNvPr id="13" name="Foliennummernplatzhalter 12">
            <a:extLst>
              <a:ext uri="{FF2B5EF4-FFF2-40B4-BE49-F238E27FC236}">
                <a16:creationId xmlns:a16="http://schemas.microsoft.com/office/drawing/2014/main" id="{E77D0A9E-3A11-4040-9B0D-2B7EFAA491E1}"/>
              </a:ext>
            </a:extLst>
          </p:cNvPr>
          <p:cNvSpPr>
            <a:spLocks noGrp="1"/>
          </p:cNvSpPr>
          <p:nvPr>
            <p:ph type="sldNum" sz="quarter" idx="16"/>
          </p:nvPr>
        </p:nvSpPr>
        <p:spPr/>
        <p:txBody>
          <a:bodyPr/>
          <a:lstStyle/>
          <a:p>
            <a:fld id="{4335FDBF-25D8-4D52-BDA6-E10801A2C3DD}" type="slidenum">
              <a:rPr lang="de-DE" smtClean="0"/>
              <a:pPr/>
              <a:t>‹#›</a:t>
            </a:fld>
            <a:endParaRPr lang="de-DE" dirty="0"/>
          </a:p>
        </p:txBody>
      </p:sp>
    </p:spTree>
    <p:extLst>
      <p:ext uri="{BB962C8B-B14F-4D97-AF65-F5344CB8AC3E}">
        <p14:creationId xmlns:p14="http://schemas.microsoft.com/office/powerpoint/2010/main" val="3275588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inale Folie/Contact">
    <p:spTree>
      <p:nvGrpSpPr>
        <p:cNvPr id="1" name=""/>
        <p:cNvGrpSpPr/>
        <p:nvPr/>
      </p:nvGrpSpPr>
      <p:grpSpPr>
        <a:xfrm>
          <a:off x="0" y="0"/>
          <a:ext cx="0" cy="0"/>
          <a:chOff x="0" y="0"/>
          <a:chExt cx="0" cy="0"/>
        </a:xfrm>
      </p:grpSpPr>
      <p:pic>
        <p:nvPicPr>
          <p:cNvPr id="7" name="Grafik 6" descr="Ein Bild, das Pflanze, Gras enthält.&#10;&#10;Automatisch generierte Beschreibung">
            <a:extLst>
              <a:ext uri="{FF2B5EF4-FFF2-40B4-BE49-F238E27FC236}">
                <a16:creationId xmlns:a16="http://schemas.microsoft.com/office/drawing/2014/main" id="{1FB4A87B-265E-432F-89B1-4F692E2916E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6562" b="43667"/>
          <a:stretch/>
        </p:blipFill>
        <p:spPr>
          <a:xfrm>
            <a:off x="0" y="0"/>
            <a:ext cx="12191999" cy="6858000"/>
          </a:xfrm>
          <a:prstGeom prst="rect">
            <a:avLst/>
          </a:prstGeom>
        </p:spPr>
      </p:pic>
      <p:sp>
        <p:nvSpPr>
          <p:cNvPr id="10" name="Rechteck 9">
            <a:extLst>
              <a:ext uri="{FF2B5EF4-FFF2-40B4-BE49-F238E27FC236}">
                <a16:creationId xmlns:a16="http://schemas.microsoft.com/office/drawing/2014/main" id="{48FDE033-BC89-4AE3-A2A1-CAC119CE0412}"/>
              </a:ext>
            </a:extLst>
          </p:cNvPr>
          <p:cNvSpPr/>
          <p:nvPr userDrawn="1"/>
        </p:nvSpPr>
        <p:spPr>
          <a:xfrm>
            <a:off x="0" y="3429000"/>
            <a:ext cx="12192000" cy="3429000"/>
          </a:xfrm>
          <a:prstGeom prst="rect">
            <a:avLst/>
          </a:prstGeom>
          <a:gradFill>
            <a:gsLst>
              <a:gs pos="75000">
                <a:srgbClr val="7BA68C">
                  <a:alpha val="93000"/>
                </a:srgbClr>
              </a:gs>
              <a:gs pos="0">
                <a:schemeClr val="accent1">
                  <a:lumMod val="0"/>
                  <a:lumOff val="100000"/>
                  <a:alpha val="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Textfeld 5">
            <a:extLst>
              <a:ext uri="{FF2B5EF4-FFF2-40B4-BE49-F238E27FC236}">
                <a16:creationId xmlns:a16="http://schemas.microsoft.com/office/drawing/2014/main" id="{6ED69BA0-2CD7-41CC-89C7-7D931D6C9AFE}"/>
              </a:ext>
            </a:extLst>
          </p:cNvPr>
          <p:cNvSpPr txBox="1"/>
          <p:nvPr userDrawn="1"/>
        </p:nvSpPr>
        <p:spPr>
          <a:xfrm>
            <a:off x="1055687" y="1773238"/>
            <a:ext cx="10080626" cy="1138773"/>
          </a:xfrm>
          <a:prstGeom prst="rect">
            <a:avLst/>
          </a:prstGeom>
          <a:noFill/>
        </p:spPr>
        <p:txBody>
          <a:bodyPr wrap="square" lIns="0" tIns="0" rIns="0" bIns="0" rtlCol="0">
            <a:spAutoFit/>
          </a:bodyPr>
          <a:lstStyle/>
          <a:p>
            <a:pPr marL="0" lvl="1"/>
            <a:r>
              <a:rPr lang="de-DE" sz="2000" b="0" u="sng" dirty="0">
                <a:solidFill>
                  <a:schemeClr val="tx2"/>
                </a:solidFill>
              </a:rPr>
              <a:t>Contact:</a:t>
            </a:r>
            <a:endParaRPr lang="de-DE" sz="1800" b="0" u="sng" dirty="0">
              <a:solidFill>
                <a:schemeClr val="tx2"/>
              </a:solidFill>
            </a:endParaRPr>
          </a:p>
          <a:p>
            <a:pPr lvl="0"/>
            <a:r>
              <a:rPr lang="de-DE" sz="1800" dirty="0">
                <a:solidFill>
                  <a:schemeClr val="bg1"/>
                </a:solidFill>
              </a:rPr>
              <a:t>mboersch@mercantileventure.com</a:t>
            </a:r>
            <a:br>
              <a:rPr lang="de-DE" sz="1800" dirty="0">
                <a:solidFill>
                  <a:schemeClr val="bg1"/>
                </a:solidFill>
              </a:rPr>
            </a:br>
            <a:r>
              <a:rPr lang="de-DE" sz="1800" dirty="0">
                <a:solidFill>
                  <a:schemeClr val="bg1"/>
                </a:solidFill>
              </a:rPr>
              <a:t>www.mercantileventure.com</a:t>
            </a:r>
          </a:p>
          <a:p>
            <a:endParaRPr lang="de-DE" sz="1800" dirty="0">
              <a:solidFill>
                <a:schemeClr val="bg1"/>
              </a:solidFill>
            </a:endParaRPr>
          </a:p>
        </p:txBody>
      </p:sp>
      <p:sp>
        <p:nvSpPr>
          <p:cNvPr id="21" name="Textfeld 20">
            <a:extLst>
              <a:ext uri="{FF2B5EF4-FFF2-40B4-BE49-F238E27FC236}">
                <a16:creationId xmlns:a16="http://schemas.microsoft.com/office/drawing/2014/main" id="{93FFD768-B10C-475B-9651-40DC1BAB92DD}"/>
              </a:ext>
            </a:extLst>
          </p:cNvPr>
          <p:cNvSpPr txBox="1"/>
          <p:nvPr userDrawn="1"/>
        </p:nvSpPr>
        <p:spPr>
          <a:xfrm>
            <a:off x="1065214" y="520699"/>
            <a:ext cx="10080624" cy="641201"/>
          </a:xfrm>
          <a:prstGeom prst="rect">
            <a:avLst/>
          </a:prstGeom>
          <a:noFill/>
        </p:spPr>
        <p:txBody>
          <a:bodyPr wrap="square" lIns="0" tIns="0" rIns="0" bIns="0" rtlCol="0">
            <a:noAutofit/>
          </a:bodyPr>
          <a:lstStyle/>
          <a:p>
            <a:pPr>
              <a:lnSpc>
                <a:spcPts val="5000"/>
              </a:lnSpc>
            </a:pPr>
            <a:r>
              <a:rPr lang="de-DE" sz="4400" dirty="0">
                <a:solidFill>
                  <a:schemeClr val="tx2"/>
                </a:solidFill>
                <a:latin typeface="+mj-lt"/>
              </a:rPr>
              <a:t>Question &amp; </a:t>
            </a:r>
            <a:r>
              <a:rPr lang="de-DE" sz="4400" dirty="0" err="1">
                <a:solidFill>
                  <a:schemeClr val="tx2"/>
                </a:solidFill>
                <a:latin typeface="+mj-lt"/>
              </a:rPr>
              <a:t>Discussion</a:t>
            </a:r>
            <a:endParaRPr lang="de-DE" sz="4400" dirty="0">
              <a:solidFill>
                <a:schemeClr val="tx2"/>
              </a:solidFill>
              <a:latin typeface="+mj-lt"/>
            </a:endParaRPr>
          </a:p>
        </p:txBody>
      </p:sp>
      <p:sp>
        <p:nvSpPr>
          <p:cNvPr id="11" name="Datumsplatzhalter 3">
            <a:extLst>
              <a:ext uri="{FF2B5EF4-FFF2-40B4-BE49-F238E27FC236}">
                <a16:creationId xmlns:a16="http://schemas.microsoft.com/office/drawing/2014/main" id="{A587A8AB-F9EF-4D05-A8C8-B202134E0BDC}"/>
              </a:ext>
            </a:extLst>
          </p:cNvPr>
          <p:cNvSpPr>
            <a:spLocks noGrp="1"/>
          </p:cNvSpPr>
          <p:nvPr>
            <p:ph type="dt" sz="half" idx="2"/>
          </p:nvPr>
        </p:nvSpPr>
        <p:spPr>
          <a:xfrm>
            <a:off x="8986775" y="6356351"/>
            <a:ext cx="1359949" cy="227329"/>
          </a:xfrm>
          <a:prstGeom prst="rect">
            <a:avLst/>
          </a:prstGeom>
        </p:spPr>
        <p:txBody>
          <a:bodyPr vert="horz" lIns="0" tIns="0" rIns="0" bIns="0" rtlCol="0" anchor="t"/>
          <a:lstStyle>
            <a:lvl1pPr algn="r">
              <a:defRPr sz="1200">
                <a:solidFill>
                  <a:schemeClr val="tx1"/>
                </a:solidFill>
              </a:defRPr>
            </a:lvl1pPr>
          </a:lstStyle>
          <a:p>
            <a:r>
              <a:rPr lang="en-CA"/>
              <a:t>2023-01-11</a:t>
            </a:r>
            <a:endParaRPr lang="de-DE" dirty="0"/>
          </a:p>
        </p:txBody>
      </p:sp>
      <p:sp>
        <p:nvSpPr>
          <p:cNvPr id="12" name="Fußzeilenplatzhalter 4">
            <a:extLst>
              <a:ext uri="{FF2B5EF4-FFF2-40B4-BE49-F238E27FC236}">
                <a16:creationId xmlns:a16="http://schemas.microsoft.com/office/drawing/2014/main" id="{74BE1644-8DF1-456E-AA80-B114C74E9E2C}"/>
              </a:ext>
            </a:extLst>
          </p:cNvPr>
          <p:cNvSpPr>
            <a:spLocks noGrp="1"/>
          </p:cNvSpPr>
          <p:nvPr>
            <p:ph type="ftr" sz="quarter" idx="3"/>
          </p:nvPr>
        </p:nvSpPr>
        <p:spPr>
          <a:xfrm>
            <a:off x="1128584" y="6356351"/>
            <a:ext cx="7118432" cy="227329"/>
          </a:xfrm>
          <a:prstGeom prst="rect">
            <a:avLst/>
          </a:prstGeom>
        </p:spPr>
        <p:txBody>
          <a:bodyPr vert="horz" lIns="0" tIns="0" rIns="0" bIns="0" rtlCol="0" anchor="t"/>
          <a:lstStyle>
            <a:lvl1pPr algn="l">
              <a:defRPr sz="1200">
                <a:solidFill>
                  <a:schemeClr val="tx1"/>
                </a:solidFill>
              </a:defRPr>
            </a:lvl1pPr>
          </a:lstStyle>
          <a:p>
            <a:r>
              <a:rPr lang="en-CA">
                <a:ea typeface="Times New Roman" panose="02020603050405020304" pitchFamily="18" charset="0"/>
                <a:cs typeface="Times New Roman" panose="02020603050405020304" pitchFamily="18" charset="0"/>
              </a:rPr>
              <a:t>© Mercantile Consulting Venture Inc.</a:t>
            </a:r>
            <a:endParaRPr lang="de-DE" sz="1100" dirty="0"/>
          </a:p>
        </p:txBody>
      </p:sp>
      <p:sp>
        <p:nvSpPr>
          <p:cNvPr id="14" name="Foliennummernplatzhalter 5">
            <a:extLst>
              <a:ext uri="{FF2B5EF4-FFF2-40B4-BE49-F238E27FC236}">
                <a16:creationId xmlns:a16="http://schemas.microsoft.com/office/drawing/2014/main" id="{46C17543-C2D0-4FA1-9B48-1DC0EADA7CF0}"/>
              </a:ext>
            </a:extLst>
          </p:cNvPr>
          <p:cNvSpPr>
            <a:spLocks noGrp="1"/>
          </p:cNvSpPr>
          <p:nvPr>
            <p:ph type="sldNum" sz="quarter" idx="4"/>
          </p:nvPr>
        </p:nvSpPr>
        <p:spPr>
          <a:xfrm>
            <a:off x="10635049" y="6356351"/>
            <a:ext cx="501033" cy="227329"/>
          </a:xfrm>
          <a:prstGeom prst="rect">
            <a:avLst/>
          </a:prstGeom>
        </p:spPr>
        <p:txBody>
          <a:bodyPr vert="horz" lIns="0" tIns="0" rIns="0" bIns="0" rtlCol="0" anchor="t"/>
          <a:lstStyle>
            <a:lvl1pPr algn="ctr">
              <a:defRPr sz="1200">
                <a:solidFill>
                  <a:schemeClr val="tx1"/>
                </a:solidFill>
              </a:defRPr>
            </a:lvl1pPr>
          </a:lstStyle>
          <a:p>
            <a:fld id="{4335FDBF-25D8-4D52-BDA6-E10801A2C3DD}" type="slidenum">
              <a:rPr lang="de-DE" smtClean="0"/>
              <a:pPr/>
              <a:t>‹#›</a:t>
            </a:fld>
            <a:endParaRPr lang="de-DE" dirty="0"/>
          </a:p>
        </p:txBody>
      </p:sp>
      <p:cxnSp>
        <p:nvCxnSpPr>
          <p:cNvPr id="15" name="Gerader Verbinder 14">
            <a:extLst>
              <a:ext uri="{FF2B5EF4-FFF2-40B4-BE49-F238E27FC236}">
                <a16:creationId xmlns:a16="http://schemas.microsoft.com/office/drawing/2014/main" id="{E6FB513F-5980-467D-90C3-A0B299918349}"/>
              </a:ext>
            </a:extLst>
          </p:cNvPr>
          <p:cNvCxnSpPr>
            <a:cxnSpLocks/>
          </p:cNvCxnSpPr>
          <p:nvPr userDrawn="1"/>
        </p:nvCxnSpPr>
        <p:spPr>
          <a:xfrm>
            <a:off x="1055688" y="6305009"/>
            <a:ext cx="93569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B6A2949E-ACE2-4716-84C8-417B37F01D8B}"/>
              </a:ext>
            </a:extLst>
          </p:cNvPr>
          <p:cNvCxnSpPr>
            <a:cxnSpLocks/>
          </p:cNvCxnSpPr>
          <p:nvPr userDrawn="1"/>
        </p:nvCxnSpPr>
        <p:spPr>
          <a:xfrm>
            <a:off x="10635049" y="6305009"/>
            <a:ext cx="5012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6323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C137D6F-EE50-4155-B7DE-03970CD755C6}"/>
              </a:ext>
            </a:extLst>
          </p:cNvPr>
          <p:cNvSpPr>
            <a:spLocks noGrp="1"/>
          </p:cNvSpPr>
          <p:nvPr>
            <p:ph type="title"/>
          </p:nvPr>
        </p:nvSpPr>
        <p:spPr>
          <a:xfrm>
            <a:off x="1055688" y="549274"/>
            <a:ext cx="10080625" cy="896349"/>
          </a:xfrm>
          <a:prstGeom prst="rect">
            <a:avLst/>
          </a:prstGeom>
        </p:spPr>
        <p:txBody>
          <a:bodyPr vert="horz" lIns="0" tIns="0" rIns="0" bIns="0" rtlCol="0" anchor="t" anchorCtr="0">
            <a:normAutofit/>
          </a:bodyPr>
          <a:lstStyle/>
          <a:p>
            <a:r>
              <a:rPr lang="de-DE" dirty="0"/>
              <a:t>Mastertitelformat bearbeiten</a:t>
            </a:r>
            <a:br>
              <a:rPr lang="de-DE" dirty="0"/>
            </a:br>
            <a:r>
              <a:rPr lang="de-DE" dirty="0"/>
              <a:t>xxx</a:t>
            </a:r>
          </a:p>
        </p:txBody>
      </p:sp>
      <p:sp>
        <p:nvSpPr>
          <p:cNvPr id="3" name="Textplatzhalter 2">
            <a:extLst>
              <a:ext uri="{FF2B5EF4-FFF2-40B4-BE49-F238E27FC236}">
                <a16:creationId xmlns:a16="http://schemas.microsoft.com/office/drawing/2014/main" id="{9ADE5E85-6217-40B0-A26F-B48738B46165}"/>
              </a:ext>
            </a:extLst>
          </p:cNvPr>
          <p:cNvSpPr>
            <a:spLocks noGrp="1"/>
          </p:cNvSpPr>
          <p:nvPr>
            <p:ph type="body" idx="1"/>
          </p:nvPr>
        </p:nvSpPr>
        <p:spPr>
          <a:xfrm>
            <a:off x="1055688" y="2276474"/>
            <a:ext cx="10080625" cy="3313113"/>
          </a:xfrm>
          <a:prstGeom prst="rect">
            <a:avLst/>
          </a:prstGeom>
        </p:spPr>
        <p:txBody>
          <a:bodyPr vert="horz" lIns="0" tIns="0" rIns="0" bIns="0" rtlCol="0">
            <a:normAutofit/>
          </a:bodyPr>
          <a:lstStyle/>
          <a:p>
            <a:pPr lvl="0"/>
            <a:r>
              <a:rPr lang="de-DE" dirty="0"/>
              <a:t>Mastertextformat bearbeiten</a:t>
            </a:r>
          </a:p>
          <a:p>
            <a:pPr lvl="1"/>
            <a:r>
              <a:rPr lang="de-DE" dirty="0"/>
              <a:t>Fließtext</a:t>
            </a:r>
          </a:p>
          <a:p>
            <a:pPr lvl="2"/>
            <a:r>
              <a:rPr lang="de-DE" dirty="0" err="1"/>
              <a:t>Bulletpoints</a:t>
            </a:r>
            <a:endParaRPr lang="de-DE" dirty="0"/>
          </a:p>
          <a:p>
            <a:pPr lvl="3"/>
            <a:r>
              <a:rPr lang="de-DE" i="0" dirty="0"/>
              <a:t>Unterstrich</a:t>
            </a:r>
            <a:endParaRPr lang="de-DE" dirty="0"/>
          </a:p>
          <a:p>
            <a:pPr lvl="4"/>
            <a:r>
              <a:rPr lang="de-DE" dirty="0"/>
              <a:t>„Zitate“</a:t>
            </a:r>
            <a:br>
              <a:rPr lang="de-DE" dirty="0"/>
            </a:br>
            <a:endParaRPr lang="de-DE" dirty="0"/>
          </a:p>
          <a:p>
            <a:pPr lvl="5"/>
            <a:r>
              <a:rPr lang="de-DE" dirty="0"/>
              <a:t>Aufzählungen</a:t>
            </a:r>
          </a:p>
        </p:txBody>
      </p:sp>
      <p:sp>
        <p:nvSpPr>
          <p:cNvPr id="4" name="Datumsplatzhalter 3">
            <a:extLst>
              <a:ext uri="{FF2B5EF4-FFF2-40B4-BE49-F238E27FC236}">
                <a16:creationId xmlns:a16="http://schemas.microsoft.com/office/drawing/2014/main" id="{10AEA6EE-D8B5-4584-8CD4-A9C25587EFCC}"/>
              </a:ext>
            </a:extLst>
          </p:cNvPr>
          <p:cNvSpPr>
            <a:spLocks noGrp="1"/>
          </p:cNvSpPr>
          <p:nvPr>
            <p:ph type="dt" sz="half" idx="2"/>
          </p:nvPr>
        </p:nvSpPr>
        <p:spPr>
          <a:xfrm>
            <a:off x="8986775" y="6356351"/>
            <a:ext cx="1359949" cy="227329"/>
          </a:xfrm>
          <a:prstGeom prst="rect">
            <a:avLst/>
          </a:prstGeom>
        </p:spPr>
        <p:txBody>
          <a:bodyPr vert="horz" lIns="0" tIns="0" rIns="0" bIns="0" rtlCol="0" anchor="t"/>
          <a:lstStyle>
            <a:lvl1pPr algn="r">
              <a:defRPr sz="1200">
                <a:solidFill>
                  <a:schemeClr val="tx2"/>
                </a:solidFill>
              </a:defRPr>
            </a:lvl1pPr>
          </a:lstStyle>
          <a:p>
            <a:r>
              <a:rPr lang="en-CA"/>
              <a:t>2023-01-11</a:t>
            </a:r>
            <a:endParaRPr lang="de-DE" dirty="0"/>
          </a:p>
        </p:txBody>
      </p:sp>
      <p:sp>
        <p:nvSpPr>
          <p:cNvPr id="5" name="Fußzeilenplatzhalter 4">
            <a:extLst>
              <a:ext uri="{FF2B5EF4-FFF2-40B4-BE49-F238E27FC236}">
                <a16:creationId xmlns:a16="http://schemas.microsoft.com/office/drawing/2014/main" id="{E8484399-AEAF-4822-AEB1-192D76A66C48}"/>
              </a:ext>
            </a:extLst>
          </p:cNvPr>
          <p:cNvSpPr>
            <a:spLocks noGrp="1"/>
          </p:cNvSpPr>
          <p:nvPr>
            <p:ph type="ftr" sz="quarter" idx="3"/>
          </p:nvPr>
        </p:nvSpPr>
        <p:spPr>
          <a:xfrm>
            <a:off x="1128584" y="6356351"/>
            <a:ext cx="7118432" cy="227329"/>
          </a:xfrm>
          <a:prstGeom prst="rect">
            <a:avLst/>
          </a:prstGeom>
        </p:spPr>
        <p:txBody>
          <a:bodyPr vert="horz" lIns="0" tIns="0" rIns="0" bIns="0" rtlCol="0" anchor="t"/>
          <a:lstStyle>
            <a:lvl1pPr algn="l">
              <a:defRPr sz="1200">
                <a:solidFill>
                  <a:schemeClr val="tx2"/>
                </a:solidFill>
              </a:defRPr>
            </a:lvl1pPr>
          </a:lstStyle>
          <a:p>
            <a:r>
              <a:rPr lang="en-CA" dirty="0">
                <a:ea typeface="Times New Roman" panose="02020603050405020304" pitchFamily="18" charset="0"/>
                <a:cs typeface="Times New Roman" panose="02020603050405020304" pitchFamily="18" charset="0"/>
              </a:rPr>
              <a:t>© Mercantile Consulting Venture Inc.</a:t>
            </a:r>
            <a:endParaRPr lang="de-DE" sz="1100" dirty="0"/>
          </a:p>
        </p:txBody>
      </p:sp>
      <p:sp>
        <p:nvSpPr>
          <p:cNvPr id="6" name="Foliennummernplatzhalter 5">
            <a:extLst>
              <a:ext uri="{FF2B5EF4-FFF2-40B4-BE49-F238E27FC236}">
                <a16:creationId xmlns:a16="http://schemas.microsoft.com/office/drawing/2014/main" id="{BB2EC8CB-F3B3-44DC-A9EC-A43F56BD1A50}"/>
              </a:ext>
            </a:extLst>
          </p:cNvPr>
          <p:cNvSpPr>
            <a:spLocks noGrp="1"/>
          </p:cNvSpPr>
          <p:nvPr>
            <p:ph type="sldNum" sz="quarter" idx="4"/>
          </p:nvPr>
        </p:nvSpPr>
        <p:spPr>
          <a:xfrm>
            <a:off x="10635049" y="6356351"/>
            <a:ext cx="501033" cy="227329"/>
          </a:xfrm>
          <a:prstGeom prst="rect">
            <a:avLst/>
          </a:prstGeom>
        </p:spPr>
        <p:txBody>
          <a:bodyPr vert="horz" lIns="0" tIns="0" rIns="0" bIns="0" rtlCol="0" anchor="t"/>
          <a:lstStyle>
            <a:lvl1pPr algn="ctr">
              <a:defRPr sz="1200">
                <a:solidFill>
                  <a:schemeClr val="tx2"/>
                </a:solidFill>
              </a:defRPr>
            </a:lvl1pPr>
          </a:lstStyle>
          <a:p>
            <a:fld id="{4335FDBF-25D8-4D52-BDA6-E10801A2C3DD}" type="slidenum">
              <a:rPr lang="de-DE" smtClean="0"/>
              <a:pPr/>
              <a:t>‹#›</a:t>
            </a:fld>
            <a:endParaRPr lang="de-DE" dirty="0"/>
          </a:p>
        </p:txBody>
      </p:sp>
      <p:cxnSp>
        <p:nvCxnSpPr>
          <p:cNvPr id="10" name="Gerader Verbinder 9">
            <a:extLst>
              <a:ext uri="{FF2B5EF4-FFF2-40B4-BE49-F238E27FC236}">
                <a16:creationId xmlns:a16="http://schemas.microsoft.com/office/drawing/2014/main" id="{771575A2-9216-4A42-8DCD-52D6C731BC83}"/>
              </a:ext>
            </a:extLst>
          </p:cNvPr>
          <p:cNvCxnSpPr>
            <a:cxnSpLocks/>
          </p:cNvCxnSpPr>
          <p:nvPr userDrawn="1"/>
        </p:nvCxnSpPr>
        <p:spPr>
          <a:xfrm>
            <a:off x="1055688" y="6305009"/>
            <a:ext cx="9356939"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A5E1B57A-F29F-44AF-9008-637E5F539B5C}"/>
              </a:ext>
            </a:extLst>
          </p:cNvPr>
          <p:cNvCxnSpPr>
            <a:cxnSpLocks/>
          </p:cNvCxnSpPr>
          <p:nvPr userDrawn="1"/>
        </p:nvCxnSpPr>
        <p:spPr>
          <a:xfrm>
            <a:off x="10635049" y="6305009"/>
            <a:ext cx="501264"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2542415"/>
      </p:ext>
    </p:extLst>
  </p:cSld>
  <p:clrMap bg1="dk1" tx1="lt1" bg2="dk2" tx2="lt2" accent1="accent1" accent2="accent2" accent3="accent3" accent4="accent4" accent5="accent5" accent6="accent6" hlink="hlink" folHlink="folHlink"/>
  <p:sldLayoutIdLst>
    <p:sldLayoutId id="2147483671" r:id="rId1"/>
    <p:sldLayoutId id="2147483677" r:id="rId2"/>
    <p:sldLayoutId id="2147483670" r:id="rId3"/>
    <p:sldLayoutId id="2147483680" r:id="rId4"/>
    <p:sldLayoutId id="2147483681" r:id="rId5"/>
    <p:sldLayoutId id="2147483679" r:id="rId6"/>
    <p:sldLayoutId id="2147483676" r:id="rId7"/>
    <p:sldLayoutId id="2147483675" r:id="rId8"/>
    <p:sldLayoutId id="2147483678" r:id="rId9"/>
    <p:sldLayoutId id="2147483682" r:id="rId10"/>
    <p:sldLayoutId id="2147483683" r:id="rId11"/>
    <p:sldLayoutId id="2147483684" r:id="rId12"/>
  </p:sldLayoutIdLst>
  <p:hf hdr="0"/>
  <p:txStyles>
    <p:titleStyle>
      <a:lvl1pPr algn="l" defTabSz="914400" rtl="0" eaLnBrk="1" latinLnBrk="0" hangingPunct="1">
        <a:lnSpc>
          <a:spcPct val="90000"/>
        </a:lnSpc>
        <a:spcBef>
          <a:spcPct val="0"/>
        </a:spcBef>
        <a:buNone/>
        <a:defRPr sz="3000" kern="1200">
          <a:solidFill>
            <a:schemeClr val="tx2"/>
          </a:solidFill>
          <a:latin typeface="Alegreya Medium" panose="00000500000000000000" pitchFamily="2"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lnSpc>
          <a:spcPct val="90000"/>
        </a:lnSpc>
        <a:spcBef>
          <a:spcPts val="1000"/>
        </a:spcBef>
        <a:spcAft>
          <a:spcPts val="1200"/>
        </a:spcAft>
        <a:buClr>
          <a:schemeClr val="tx2"/>
        </a:buClr>
        <a:buSzPct val="80000"/>
        <a:buFont typeface="Arial" panose="020B0604020202020204" pitchFamily="34" charset="0"/>
        <a:buNone/>
        <a:defRPr sz="2000" u="heavy" kern="1200" baseline="0">
          <a:solidFill>
            <a:schemeClr val="tx2"/>
          </a:solidFill>
          <a:latin typeface="+mn-lt"/>
          <a:ea typeface="+mn-ea"/>
          <a:cs typeface="+mn-cs"/>
        </a:defRPr>
      </a:lvl1pPr>
      <a:lvl2pPr marL="360000" indent="0" algn="l" defTabSz="914400" rtl="0" eaLnBrk="1" latinLnBrk="0" hangingPunct="1">
        <a:lnSpc>
          <a:spcPct val="90000"/>
        </a:lnSpc>
        <a:spcBef>
          <a:spcPts val="500"/>
        </a:spcBef>
        <a:buClr>
          <a:schemeClr val="tx2"/>
        </a:buClr>
        <a:buSzPct val="80000"/>
        <a:buFont typeface="Arial" panose="020B0604020202020204" pitchFamily="34" charset="0"/>
        <a:buNone/>
        <a:defRPr sz="1800" kern="1200">
          <a:solidFill>
            <a:schemeClr val="bg1"/>
          </a:solidFill>
          <a:latin typeface="+mn-lt"/>
          <a:ea typeface="+mn-ea"/>
          <a:cs typeface="+mn-cs"/>
        </a:defRPr>
      </a:lvl2pPr>
      <a:lvl3pPr marL="720000" indent="-360000" algn="l" defTabSz="914400" rtl="0" eaLnBrk="1" latinLnBrk="0" hangingPunct="1">
        <a:lnSpc>
          <a:spcPct val="90000"/>
        </a:lnSpc>
        <a:spcBef>
          <a:spcPts val="500"/>
        </a:spcBef>
        <a:buClr>
          <a:schemeClr val="tx2"/>
        </a:buClr>
        <a:buSzPct val="80000"/>
        <a:buFont typeface="Arial" panose="020B0604020202020204" pitchFamily="34" charset="0"/>
        <a:buChar char="•"/>
        <a:tabLst>
          <a:tab pos="360000" algn="l"/>
        </a:tabLst>
        <a:defRPr sz="1800" kern="1200">
          <a:solidFill>
            <a:schemeClr val="bg1"/>
          </a:solidFill>
          <a:latin typeface="+mn-lt"/>
          <a:ea typeface="+mn-ea"/>
          <a:cs typeface="+mn-cs"/>
        </a:defRPr>
      </a:lvl3pPr>
      <a:lvl4pPr marL="1080000" indent="-360000" algn="l" defTabSz="900000" rtl="0" eaLnBrk="1" latinLnBrk="0" hangingPunct="1">
        <a:lnSpc>
          <a:spcPct val="90000"/>
        </a:lnSpc>
        <a:spcBef>
          <a:spcPts val="500"/>
        </a:spcBef>
        <a:buClr>
          <a:schemeClr val="tx2"/>
        </a:buClr>
        <a:buSzPct val="100000"/>
        <a:buFont typeface="Symbol" panose="05050102010706020507" pitchFamily="18" charset="2"/>
        <a:buChar char="-"/>
        <a:defRPr sz="1800" b="0" i="0" kern="1200">
          <a:solidFill>
            <a:schemeClr val="bg1"/>
          </a:solidFill>
          <a:latin typeface="+mn-lt"/>
          <a:ea typeface="+mn-ea"/>
          <a:cs typeface="+mn-cs"/>
        </a:defRPr>
      </a:lvl4pPr>
      <a:lvl5pPr marL="0" indent="0" algn="ctr" defTabSz="914400" rtl="0" eaLnBrk="1" latinLnBrk="0" hangingPunct="1">
        <a:lnSpc>
          <a:spcPts val="3400"/>
        </a:lnSpc>
        <a:spcBef>
          <a:spcPts val="3000"/>
        </a:spcBef>
        <a:spcAft>
          <a:spcPts val="3000"/>
        </a:spcAft>
        <a:buClr>
          <a:schemeClr val="tx2"/>
        </a:buClr>
        <a:buSzPct val="80000"/>
        <a:buFont typeface="Arial" panose="020B0604020202020204" pitchFamily="34" charset="0"/>
        <a:buNone/>
        <a:defRPr sz="2800" i="1" kern="1200">
          <a:solidFill>
            <a:schemeClr val="accent1"/>
          </a:solidFill>
          <a:latin typeface="+mn-lt"/>
          <a:ea typeface="+mn-ea"/>
          <a:cs typeface="+mn-cs"/>
        </a:defRPr>
      </a:lvl5pPr>
      <a:lvl6pPr marL="720000" indent="-360000" algn="l" defTabSz="914400" rtl="0" eaLnBrk="1" latinLnBrk="0" hangingPunct="1">
        <a:lnSpc>
          <a:spcPct val="90000"/>
        </a:lnSpc>
        <a:spcBef>
          <a:spcPts val="500"/>
        </a:spcBef>
        <a:buClr>
          <a:schemeClr val="tx2"/>
        </a:buClr>
        <a:buFont typeface="+mj-lt"/>
        <a:buAutoNum type="arabicPeriod"/>
        <a:defRPr sz="1800" kern="1200">
          <a:solidFill>
            <a:schemeClr val="bg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65" userDrawn="1">
          <p15:clr>
            <a:srgbClr val="F26B43"/>
          </p15:clr>
        </p15:guide>
        <p15:guide id="2" pos="7015" userDrawn="1">
          <p15:clr>
            <a:srgbClr val="F26B43"/>
          </p15:clr>
        </p15:guide>
        <p15:guide id="3" orient="horz" pos="346" userDrawn="1">
          <p15:clr>
            <a:srgbClr val="F26B43"/>
          </p15:clr>
        </p15:guide>
        <p15:guide id="4" orient="horz" pos="618" userDrawn="1">
          <p15:clr>
            <a:srgbClr val="F26B43"/>
          </p15:clr>
        </p15:guide>
        <p15:guide id="5" orient="horz" pos="1117" userDrawn="1">
          <p15:clr>
            <a:srgbClr val="F26B43"/>
          </p15:clr>
        </p15:guide>
        <p15:guide id="6" orient="horz" pos="913" userDrawn="1">
          <p15:clr>
            <a:srgbClr val="F26B43"/>
          </p15:clr>
        </p15:guide>
        <p15:guide id="7" orient="horz" pos="1434" userDrawn="1">
          <p15:clr>
            <a:srgbClr val="F26B43"/>
          </p15:clr>
        </p15:guide>
        <p15:guide id="8" orient="horz" pos="3521" userDrawn="1">
          <p15:clr>
            <a:srgbClr val="F26B43"/>
          </p15:clr>
        </p15:guide>
        <p15:guide id="9" pos="892" userDrawn="1">
          <p15:clr>
            <a:srgbClr val="F26B43"/>
          </p15:clr>
        </p15:guide>
        <p15:guide id="10" pos="111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4.emf"/></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focus.de/finanzen/news/grafik-zeigt-entwicklung-milch-ist-jetzt-so-teuer-wie-noch-nie-so-stark-zog-der-preis-die-letzten-monate-an_id_110138939.html"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https://ci3.googleusercontent.com/proxy/lcoeo-7YGkLIsPXNTXuTvqnJgCj5UlDkbC0oOlEypAwmS2Vm_BAkQBbhVBMQmbibkJPoGj4R2Lagullyt2_UkP7KtMw-s20VbgT_WcjiatnHOw_HJ_HjHvSkEujypU2y0rNjZPUkpfbPjcyee-xFjOGWTSUoHKnh2kHV5qfrzfev9G4mHwhuTN3qfxwq8Wq3oOZ0Xg=s0-d-e1-ft#https://images.communications.lseg.com/EloquaImages/clients/LSEG/%7B3ebf26fa-3817-4197-9161-33d504148c65%7D_COMMS_CHART_1222.png"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hyperlink" Target="mailto:mboersch@mercantileventure.com"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F88AEE-4432-4589-8B3C-5EF5AD9DDBCF}"/>
              </a:ext>
            </a:extLst>
          </p:cNvPr>
          <p:cNvSpPr>
            <a:spLocks noGrp="1"/>
          </p:cNvSpPr>
          <p:nvPr>
            <p:ph type="title"/>
          </p:nvPr>
        </p:nvSpPr>
        <p:spPr/>
        <p:txBody>
          <a:bodyPr/>
          <a:lstStyle/>
          <a:p>
            <a:r>
              <a:rPr lang="en-CA" b="1" dirty="0" err="1"/>
              <a:t>SaskOats</a:t>
            </a:r>
            <a:r>
              <a:rPr lang="en-CA" b="1" dirty="0"/>
              <a:t> 2023</a:t>
            </a:r>
            <a:br>
              <a:rPr lang="en-CA" dirty="0"/>
            </a:br>
            <a:r>
              <a:rPr lang="en-CA" dirty="0"/>
              <a:t>Oat Market Outlook</a:t>
            </a:r>
            <a:endParaRPr lang="de-DE" dirty="0"/>
          </a:p>
        </p:txBody>
      </p:sp>
      <p:sp>
        <p:nvSpPr>
          <p:cNvPr id="3" name="Textplatzhalter 2">
            <a:extLst>
              <a:ext uri="{FF2B5EF4-FFF2-40B4-BE49-F238E27FC236}">
                <a16:creationId xmlns:a16="http://schemas.microsoft.com/office/drawing/2014/main" id="{040A81F7-FC53-41F8-A8D8-7DEF220485AF}"/>
              </a:ext>
            </a:extLst>
          </p:cNvPr>
          <p:cNvSpPr>
            <a:spLocks noGrp="1"/>
          </p:cNvSpPr>
          <p:nvPr>
            <p:ph type="body" sz="quarter" idx="10"/>
          </p:nvPr>
        </p:nvSpPr>
        <p:spPr/>
        <p:txBody>
          <a:bodyPr>
            <a:noAutofit/>
          </a:bodyPr>
          <a:lstStyle/>
          <a:p>
            <a:r>
              <a:rPr lang="en-US" dirty="0"/>
              <a:t> </a:t>
            </a:r>
          </a:p>
        </p:txBody>
      </p:sp>
      <p:sp>
        <p:nvSpPr>
          <p:cNvPr id="6" name="TextBox 5">
            <a:extLst>
              <a:ext uri="{FF2B5EF4-FFF2-40B4-BE49-F238E27FC236}">
                <a16:creationId xmlns:a16="http://schemas.microsoft.com/office/drawing/2014/main" id="{6330838F-989F-8B2E-A1CB-E741785CD460}"/>
              </a:ext>
            </a:extLst>
          </p:cNvPr>
          <p:cNvSpPr txBox="1"/>
          <p:nvPr/>
        </p:nvSpPr>
        <p:spPr>
          <a:xfrm>
            <a:off x="3050088" y="3247465"/>
            <a:ext cx="6100174" cy="369332"/>
          </a:xfrm>
          <a:prstGeom prst="rect">
            <a:avLst/>
          </a:prstGeom>
          <a:noFill/>
        </p:spPr>
        <p:txBody>
          <a:bodyPr wrap="square">
            <a:spAutoFit/>
          </a:bodyPr>
          <a:lstStyle/>
          <a:p>
            <a:r>
              <a:rPr lang="en-US" dirty="0" err="1"/>
              <a:t>Satart</a:t>
            </a:r>
            <a:endParaRPr lang="en-US" dirty="0"/>
          </a:p>
        </p:txBody>
      </p:sp>
    </p:spTree>
    <p:extLst>
      <p:ext uri="{BB962C8B-B14F-4D97-AF65-F5344CB8AC3E}">
        <p14:creationId xmlns:p14="http://schemas.microsoft.com/office/powerpoint/2010/main" val="1269371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FFEB2DA-4121-B195-38B5-B14F97653BCE}"/>
              </a:ext>
            </a:extLst>
          </p:cNvPr>
          <p:cNvSpPr>
            <a:spLocks noGrp="1"/>
          </p:cNvSpPr>
          <p:nvPr>
            <p:ph type="dt" sz="half" idx="14"/>
          </p:nvPr>
        </p:nvSpPr>
        <p:spPr/>
        <p:txBody>
          <a:bodyPr/>
          <a:lstStyle/>
          <a:p>
            <a:r>
              <a:rPr lang="en-CA"/>
              <a:t>2023-01-10</a:t>
            </a:r>
            <a:endParaRPr lang="de-DE" dirty="0"/>
          </a:p>
        </p:txBody>
      </p:sp>
      <p:sp>
        <p:nvSpPr>
          <p:cNvPr id="5" name="Footer Placeholder 4">
            <a:extLst>
              <a:ext uri="{FF2B5EF4-FFF2-40B4-BE49-F238E27FC236}">
                <a16:creationId xmlns:a16="http://schemas.microsoft.com/office/drawing/2014/main" id="{48C301A0-F110-A511-8B54-B6EF59EA220C}"/>
              </a:ext>
            </a:extLst>
          </p:cNvPr>
          <p:cNvSpPr>
            <a:spLocks noGrp="1"/>
          </p:cNvSpPr>
          <p:nvPr>
            <p:ph type="ftr" sz="quarter" idx="15"/>
          </p:nvPr>
        </p:nvSpPr>
        <p:spPr/>
        <p:txBody>
          <a:bodyPr/>
          <a:lstStyle/>
          <a:p>
            <a:r>
              <a:rPr lang="en-CA">
                <a:ea typeface="Times New Roman" panose="02020603050405020304" pitchFamily="18" charset="0"/>
                <a:cs typeface="Times New Roman" panose="02020603050405020304" pitchFamily="18" charset="0"/>
              </a:rPr>
              <a:t>© Mercantile Consulting Venture Inc.</a:t>
            </a:r>
            <a:endParaRPr lang="de-DE" sz="1100" dirty="0"/>
          </a:p>
        </p:txBody>
      </p:sp>
      <p:sp>
        <p:nvSpPr>
          <p:cNvPr id="6" name="Slide Number Placeholder 5">
            <a:extLst>
              <a:ext uri="{FF2B5EF4-FFF2-40B4-BE49-F238E27FC236}">
                <a16:creationId xmlns:a16="http://schemas.microsoft.com/office/drawing/2014/main" id="{5E75BFA9-682C-956A-31CF-9044D5BA1110}"/>
              </a:ext>
            </a:extLst>
          </p:cNvPr>
          <p:cNvSpPr>
            <a:spLocks noGrp="1"/>
          </p:cNvSpPr>
          <p:nvPr>
            <p:ph type="sldNum" sz="quarter" idx="16"/>
          </p:nvPr>
        </p:nvSpPr>
        <p:spPr/>
        <p:txBody>
          <a:bodyPr/>
          <a:lstStyle/>
          <a:p>
            <a:fld id="{4335FDBF-25D8-4D52-BDA6-E10801A2C3DD}" type="slidenum">
              <a:rPr lang="de-DE" smtClean="0"/>
              <a:pPr/>
              <a:t>10</a:t>
            </a:fld>
            <a:endParaRPr lang="de-DE" dirty="0"/>
          </a:p>
        </p:txBody>
      </p:sp>
      <p:sp>
        <p:nvSpPr>
          <p:cNvPr id="8" name="Text Placeholder 7">
            <a:extLst>
              <a:ext uri="{FF2B5EF4-FFF2-40B4-BE49-F238E27FC236}">
                <a16:creationId xmlns:a16="http://schemas.microsoft.com/office/drawing/2014/main" id="{891E58EB-313E-AF04-CD0E-ED4C22F5573D}"/>
              </a:ext>
            </a:extLst>
          </p:cNvPr>
          <p:cNvSpPr>
            <a:spLocks noGrp="1"/>
          </p:cNvSpPr>
          <p:nvPr>
            <p:ph type="body" sz="quarter" idx="17"/>
          </p:nvPr>
        </p:nvSpPr>
        <p:spPr/>
        <p:txBody>
          <a:bodyPr/>
          <a:lstStyle/>
          <a:p>
            <a:r>
              <a:rPr lang="en-US" dirty="0"/>
              <a:t>N American oat production</a:t>
            </a:r>
          </a:p>
        </p:txBody>
      </p:sp>
      <p:pic>
        <p:nvPicPr>
          <p:cNvPr id="2" name="Picture 1">
            <a:extLst>
              <a:ext uri="{FF2B5EF4-FFF2-40B4-BE49-F238E27FC236}">
                <a16:creationId xmlns:a16="http://schemas.microsoft.com/office/drawing/2014/main" id="{BE970C15-2749-3795-6807-A55428831E67}"/>
              </a:ext>
            </a:extLst>
          </p:cNvPr>
          <p:cNvPicPr>
            <a:picLocks noChangeAspect="1"/>
          </p:cNvPicPr>
          <p:nvPr/>
        </p:nvPicPr>
        <p:blipFill>
          <a:blip r:embed="rId2"/>
          <a:stretch>
            <a:fillRect/>
          </a:stretch>
        </p:blipFill>
        <p:spPr>
          <a:xfrm>
            <a:off x="3271643" y="1310394"/>
            <a:ext cx="5953512" cy="3578441"/>
          </a:xfrm>
          <a:prstGeom prst="rect">
            <a:avLst/>
          </a:prstGeom>
          <a:ln>
            <a:solidFill>
              <a:schemeClr val="accent1"/>
            </a:solidFill>
          </a:ln>
        </p:spPr>
      </p:pic>
      <p:sp>
        <p:nvSpPr>
          <p:cNvPr id="3" name="AutoShape 2">
            <a:extLst>
              <a:ext uri="{FF2B5EF4-FFF2-40B4-BE49-F238E27FC236}">
                <a16:creationId xmlns:a16="http://schemas.microsoft.com/office/drawing/2014/main" id="{A49DD3FA-3E6C-9E6F-C63D-ADBA88E20D9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a:extLst>
              <a:ext uri="{FF2B5EF4-FFF2-40B4-BE49-F238E27FC236}">
                <a16:creationId xmlns:a16="http://schemas.microsoft.com/office/drawing/2014/main" id="{84E0EC87-77E0-340A-6589-142FF017C348}"/>
              </a:ext>
            </a:extLst>
          </p:cNvPr>
          <p:cNvPicPr>
            <a:picLocks noChangeAspect="1"/>
          </p:cNvPicPr>
          <p:nvPr/>
        </p:nvPicPr>
        <p:blipFill>
          <a:blip r:embed="rId3"/>
          <a:stretch>
            <a:fillRect/>
          </a:stretch>
        </p:blipFill>
        <p:spPr>
          <a:xfrm>
            <a:off x="1332462" y="5067539"/>
            <a:ext cx="9831875" cy="1078896"/>
          </a:xfrm>
          <a:prstGeom prst="rect">
            <a:avLst/>
          </a:prstGeom>
        </p:spPr>
      </p:pic>
    </p:spTree>
    <p:extLst>
      <p:ext uri="{BB962C8B-B14F-4D97-AF65-F5344CB8AC3E}">
        <p14:creationId xmlns:p14="http://schemas.microsoft.com/office/powerpoint/2010/main" val="671843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2C6DBF-EFF3-A9AD-C4DF-C940B51509EE}"/>
              </a:ext>
            </a:extLst>
          </p:cNvPr>
          <p:cNvSpPr>
            <a:spLocks noGrp="1"/>
          </p:cNvSpPr>
          <p:nvPr>
            <p:ph type="body" sz="quarter" idx="13"/>
          </p:nvPr>
        </p:nvSpPr>
        <p:spPr/>
        <p:txBody>
          <a:bodyPr>
            <a:normAutofit/>
          </a:bodyPr>
          <a:lstStyle/>
          <a:p>
            <a:pPr marL="342900" indent="-342900">
              <a:buFont typeface="Arial" panose="020B0604020202020204" pitchFamily="34" charset="0"/>
              <a:buChar char="•"/>
            </a:pPr>
            <a:r>
              <a:rPr lang="en-US" sz="2200" b="1" u="none" dirty="0"/>
              <a:t>Oats comprise about 5.5% of total </a:t>
            </a:r>
            <a:r>
              <a:rPr lang="en-US" sz="2200" b="1" u="none" dirty="0" err="1"/>
              <a:t>Cdn</a:t>
            </a:r>
            <a:r>
              <a:rPr lang="en-US" sz="2200" b="1" u="none" dirty="0"/>
              <a:t>. production  (5.2 </a:t>
            </a:r>
            <a:r>
              <a:rPr lang="en-US" sz="2200" b="1" u="none" dirty="0" err="1"/>
              <a:t>mln</a:t>
            </a:r>
            <a:r>
              <a:rPr lang="en-US" sz="2200" b="1" u="none" dirty="0"/>
              <a:t> mt ‘22)</a:t>
            </a:r>
          </a:p>
          <a:p>
            <a:pPr marL="342900" indent="-342900">
              <a:buFont typeface="Arial" panose="020B0604020202020204" pitchFamily="34" charset="0"/>
              <a:buChar char="•"/>
            </a:pPr>
            <a:r>
              <a:rPr lang="en-US" sz="2200" b="1" u="none" dirty="0"/>
              <a:t>50% of </a:t>
            </a:r>
            <a:r>
              <a:rPr lang="en-US" sz="2200" b="1" u="none" dirty="0" err="1"/>
              <a:t>Cdn</a:t>
            </a:r>
            <a:r>
              <a:rPr lang="en-US" sz="2200" b="1" u="none" dirty="0"/>
              <a:t> oats are produced in Sask., 18% in MB, 22% AB/BC, 10% E </a:t>
            </a:r>
            <a:r>
              <a:rPr lang="en-US" sz="2200" b="1" u="none" dirty="0" err="1"/>
              <a:t>Cda</a:t>
            </a:r>
            <a:r>
              <a:rPr lang="en-US" sz="2200" b="1" u="none" dirty="0"/>
              <a:t>.</a:t>
            </a:r>
          </a:p>
          <a:p>
            <a:pPr marL="342900" indent="-342900">
              <a:buFont typeface="Arial" panose="020B0604020202020204" pitchFamily="34" charset="0"/>
              <a:buChar char="•"/>
            </a:pPr>
            <a:r>
              <a:rPr lang="en-US" sz="2200" b="1" u="none" dirty="0"/>
              <a:t>Oat acres have been migrating north </a:t>
            </a:r>
            <a:r>
              <a:rPr lang="en-US" sz="2200" u="none" dirty="0"/>
              <a:t>(which is away from the US mkt.)</a:t>
            </a:r>
          </a:p>
          <a:p>
            <a:pPr marL="342900" indent="-342900">
              <a:buFont typeface="Arial" panose="020B0604020202020204" pitchFamily="34" charset="0"/>
              <a:buChar char="•"/>
            </a:pPr>
            <a:r>
              <a:rPr lang="en-US" sz="2200" b="1" u="none" dirty="0" err="1"/>
              <a:t>Cdn</a:t>
            </a:r>
            <a:r>
              <a:rPr lang="en-US" sz="2200" b="1" u="none" dirty="0"/>
              <a:t>. usage of oats:</a:t>
            </a:r>
          </a:p>
          <a:p>
            <a:pPr marL="702900" lvl="1" indent="-342900">
              <a:buFont typeface="Arial" panose="020B0604020202020204" pitchFamily="34" charset="0"/>
              <a:buChar char="•"/>
            </a:pPr>
            <a:r>
              <a:rPr lang="en-US" sz="2000" b="1" dirty="0"/>
              <a:t>46% for Exports, </a:t>
            </a:r>
            <a:r>
              <a:rPr lang="en-US" sz="2000" b="1" dirty="0">
                <a:solidFill>
                  <a:srgbClr val="7030A0"/>
                </a:solidFill>
              </a:rPr>
              <a:t>4%CAGR</a:t>
            </a:r>
          </a:p>
          <a:p>
            <a:pPr marL="702900" lvl="1" indent="-342900">
              <a:buFont typeface="Arial" panose="020B0604020202020204" pitchFamily="34" charset="0"/>
              <a:buChar char="•"/>
            </a:pPr>
            <a:r>
              <a:rPr lang="en-US" sz="2000" b="1" dirty="0"/>
              <a:t>28% for Feed, </a:t>
            </a:r>
            <a:r>
              <a:rPr lang="en-US" sz="2000" b="1" dirty="0">
                <a:solidFill>
                  <a:srgbClr val="7030A0"/>
                </a:solidFill>
              </a:rPr>
              <a:t>4% CAGR</a:t>
            </a:r>
          </a:p>
          <a:p>
            <a:pPr marL="702900" lvl="1" indent="-342900">
              <a:buFont typeface="Arial" panose="020B0604020202020204" pitchFamily="34" charset="0"/>
              <a:buChar char="•"/>
            </a:pPr>
            <a:r>
              <a:rPr lang="en-US" sz="2000" b="1" dirty="0"/>
              <a:t>23% for Milling, </a:t>
            </a:r>
            <a:r>
              <a:rPr lang="en-US" sz="2000" b="1" u="sng" dirty="0">
                <a:solidFill>
                  <a:srgbClr val="7030A0"/>
                </a:solidFill>
              </a:rPr>
              <a:t>+6% CAGR</a:t>
            </a:r>
          </a:p>
          <a:p>
            <a:pPr marL="702900" lvl="1" indent="-342900">
              <a:buFont typeface="Arial" panose="020B0604020202020204" pitchFamily="34" charset="0"/>
              <a:buChar char="•"/>
            </a:pPr>
            <a:r>
              <a:rPr lang="en-US" sz="2000" b="1" dirty="0"/>
              <a:t>3% for Seed, </a:t>
            </a:r>
            <a:r>
              <a:rPr lang="en-US" sz="2000" b="1" dirty="0">
                <a:solidFill>
                  <a:srgbClr val="7030A0"/>
                </a:solidFill>
              </a:rPr>
              <a:t>1% CAGR</a:t>
            </a:r>
          </a:p>
          <a:p>
            <a:pPr marL="702900" lvl="1" indent="-342900">
              <a:buFont typeface="Arial" panose="020B0604020202020204" pitchFamily="34" charset="0"/>
              <a:buChar char="•"/>
            </a:pPr>
            <a:endParaRPr lang="en-US" sz="2000" b="1" u="none" dirty="0"/>
          </a:p>
        </p:txBody>
      </p:sp>
      <p:sp>
        <p:nvSpPr>
          <p:cNvPr id="3" name="Date Placeholder 2">
            <a:extLst>
              <a:ext uri="{FF2B5EF4-FFF2-40B4-BE49-F238E27FC236}">
                <a16:creationId xmlns:a16="http://schemas.microsoft.com/office/drawing/2014/main" id="{C0E25044-7143-42C8-AD1F-2AC14B6BC707}"/>
              </a:ext>
            </a:extLst>
          </p:cNvPr>
          <p:cNvSpPr>
            <a:spLocks noGrp="1"/>
          </p:cNvSpPr>
          <p:nvPr>
            <p:ph type="dt" sz="half" idx="14"/>
          </p:nvPr>
        </p:nvSpPr>
        <p:spPr/>
        <p:txBody>
          <a:bodyPr/>
          <a:lstStyle/>
          <a:p>
            <a:r>
              <a:rPr lang="en-CA"/>
              <a:t>2023-01-11</a:t>
            </a:r>
            <a:endParaRPr lang="de-DE" dirty="0"/>
          </a:p>
        </p:txBody>
      </p:sp>
      <p:sp>
        <p:nvSpPr>
          <p:cNvPr id="4" name="Footer Placeholder 3">
            <a:extLst>
              <a:ext uri="{FF2B5EF4-FFF2-40B4-BE49-F238E27FC236}">
                <a16:creationId xmlns:a16="http://schemas.microsoft.com/office/drawing/2014/main" id="{B7C451A5-61E3-DDC8-59CD-C8DDC8201D53}"/>
              </a:ext>
            </a:extLst>
          </p:cNvPr>
          <p:cNvSpPr>
            <a:spLocks noGrp="1"/>
          </p:cNvSpPr>
          <p:nvPr>
            <p:ph type="ftr" sz="quarter" idx="15"/>
          </p:nvPr>
        </p:nvSpPr>
        <p:spPr/>
        <p:txBody>
          <a:bodyPr/>
          <a:lstStyle/>
          <a:p>
            <a:r>
              <a:rPr lang="en-CA">
                <a:ea typeface="Times New Roman" panose="02020603050405020304" pitchFamily="18" charset="0"/>
                <a:cs typeface="Times New Roman" panose="02020603050405020304" pitchFamily="18" charset="0"/>
              </a:rPr>
              <a:t>© Mercantile Consulting Venture Inc.</a:t>
            </a:r>
            <a:endParaRPr lang="de-DE" sz="1100" dirty="0"/>
          </a:p>
        </p:txBody>
      </p:sp>
      <p:sp>
        <p:nvSpPr>
          <p:cNvPr id="5" name="Slide Number Placeholder 4">
            <a:extLst>
              <a:ext uri="{FF2B5EF4-FFF2-40B4-BE49-F238E27FC236}">
                <a16:creationId xmlns:a16="http://schemas.microsoft.com/office/drawing/2014/main" id="{6DB58C7A-FE59-AD74-E083-349A12181DCD}"/>
              </a:ext>
            </a:extLst>
          </p:cNvPr>
          <p:cNvSpPr>
            <a:spLocks noGrp="1"/>
          </p:cNvSpPr>
          <p:nvPr>
            <p:ph type="sldNum" sz="quarter" idx="16"/>
          </p:nvPr>
        </p:nvSpPr>
        <p:spPr/>
        <p:txBody>
          <a:bodyPr/>
          <a:lstStyle/>
          <a:p>
            <a:fld id="{4335FDBF-25D8-4D52-BDA6-E10801A2C3DD}" type="slidenum">
              <a:rPr lang="de-DE" smtClean="0"/>
              <a:pPr/>
              <a:t>11</a:t>
            </a:fld>
            <a:endParaRPr lang="de-DE" dirty="0"/>
          </a:p>
        </p:txBody>
      </p:sp>
      <p:sp>
        <p:nvSpPr>
          <p:cNvPr id="6" name="Text Placeholder 5">
            <a:extLst>
              <a:ext uri="{FF2B5EF4-FFF2-40B4-BE49-F238E27FC236}">
                <a16:creationId xmlns:a16="http://schemas.microsoft.com/office/drawing/2014/main" id="{8EBCBD2D-FEB2-92E1-5D94-D169FFA697A6}"/>
              </a:ext>
            </a:extLst>
          </p:cNvPr>
          <p:cNvSpPr>
            <a:spLocks noGrp="1"/>
          </p:cNvSpPr>
          <p:nvPr>
            <p:ph type="body" sz="quarter" idx="17"/>
          </p:nvPr>
        </p:nvSpPr>
        <p:spPr/>
        <p:txBody>
          <a:bodyPr/>
          <a:lstStyle/>
          <a:p>
            <a:r>
              <a:rPr lang="en-US" dirty="0"/>
              <a:t>Canadian oats</a:t>
            </a:r>
          </a:p>
        </p:txBody>
      </p:sp>
      <p:pic>
        <p:nvPicPr>
          <p:cNvPr id="8" name="Picture 7">
            <a:extLst>
              <a:ext uri="{FF2B5EF4-FFF2-40B4-BE49-F238E27FC236}">
                <a16:creationId xmlns:a16="http://schemas.microsoft.com/office/drawing/2014/main" id="{8E694348-1BA2-1F28-3D46-6351B51EA37A}"/>
              </a:ext>
            </a:extLst>
          </p:cNvPr>
          <p:cNvPicPr>
            <a:picLocks noChangeAspect="1"/>
          </p:cNvPicPr>
          <p:nvPr/>
        </p:nvPicPr>
        <p:blipFill>
          <a:blip r:embed="rId2"/>
          <a:stretch>
            <a:fillRect/>
          </a:stretch>
        </p:blipFill>
        <p:spPr>
          <a:xfrm>
            <a:off x="5676893" y="3345180"/>
            <a:ext cx="3886200" cy="3238500"/>
          </a:xfrm>
          <a:prstGeom prst="rect">
            <a:avLst/>
          </a:prstGeom>
          <a:ln>
            <a:solidFill>
              <a:schemeClr val="accent1"/>
            </a:solidFill>
          </a:ln>
        </p:spPr>
      </p:pic>
    </p:spTree>
    <p:extLst>
      <p:ext uri="{BB962C8B-B14F-4D97-AF65-F5344CB8AC3E}">
        <p14:creationId xmlns:p14="http://schemas.microsoft.com/office/powerpoint/2010/main" val="2095496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C7B130-2F27-D926-57D8-03E7B7C43D40}"/>
              </a:ext>
            </a:extLst>
          </p:cNvPr>
          <p:cNvPicPr>
            <a:picLocks noChangeAspect="1"/>
          </p:cNvPicPr>
          <p:nvPr/>
        </p:nvPicPr>
        <p:blipFill>
          <a:blip r:embed="rId2"/>
          <a:stretch>
            <a:fillRect/>
          </a:stretch>
        </p:blipFill>
        <p:spPr>
          <a:xfrm>
            <a:off x="2209799" y="1643275"/>
            <a:ext cx="7772400" cy="4170278"/>
          </a:xfrm>
          <a:prstGeom prst="rect">
            <a:avLst/>
          </a:prstGeom>
          <a:ln>
            <a:solidFill>
              <a:schemeClr val="accent1"/>
            </a:solidFill>
          </a:ln>
        </p:spPr>
      </p:pic>
      <p:sp>
        <p:nvSpPr>
          <p:cNvPr id="18" name="Text Placeholder 17">
            <a:extLst>
              <a:ext uri="{FF2B5EF4-FFF2-40B4-BE49-F238E27FC236}">
                <a16:creationId xmlns:a16="http://schemas.microsoft.com/office/drawing/2014/main" id="{3C4A50FC-F348-47E6-5ACA-FD14A0D4F349}"/>
              </a:ext>
            </a:extLst>
          </p:cNvPr>
          <p:cNvSpPr>
            <a:spLocks noGrp="1"/>
          </p:cNvSpPr>
          <p:nvPr>
            <p:ph type="body" sz="quarter" idx="13"/>
          </p:nvPr>
        </p:nvSpPr>
        <p:spPr/>
        <p:txBody>
          <a:bodyPr/>
          <a:lstStyle/>
          <a:p>
            <a:endParaRPr lang="en-US"/>
          </a:p>
        </p:txBody>
      </p:sp>
      <p:sp>
        <p:nvSpPr>
          <p:cNvPr id="3" name="Date Placeholder 2">
            <a:extLst>
              <a:ext uri="{FF2B5EF4-FFF2-40B4-BE49-F238E27FC236}">
                <a16:creationId xmlns:a16="http://schemas.microsoft.com/office/drawing/2014/main" id="{D18D269D-26DB-AEC3-0CD2-131948D7EE18}"/>
              </a:ext>
            </a:extLst>
          </p:cNvPr>
          <p:cNvSpPr>
            <a:spLocks noGrp="1"/>
          </p:cNvSpPr>
          <p:nvPr>
            <p:ph type="dt" sz="half" idx="14"/>
          </p:nvPr>
        </p:nvSpPr>
        <p:spPr/>
        <p:txBody>
          <a:bodyPr/>
          <a:lstStyle/>
          <a:p>
            <a:r>
              <a:rPr lang="en-CA"/>
              <a:t>2023-01-11</a:t>
            </a:r>
            <a:endParaRPr lang="de-DE" dirty="0"/>
          </a:p>
        </p:txBody>
      </p:sp>
      <p:sp>
        <p:nvSpPr>
          <p:cNvPr id="4" name="Footer Placeholder 3">
            <a:extLst>
              <a:ext uri="{FF2B5EF4-FFF2-40B4-BE49-F238E27FC236}">
                <a16:creationId xmlns:a16="http://schemas.microsoft.com/office/drawing/2014/main" id="{6E9B2F99-CAC7-AE59-01CC-5F6643B9900F}"/>
              </a:ext>
            </a:extLst>
          </p:cNvPr>
          <p:cNvSpPr>
            <a:spLocks noGrp="1"/>
          </p:cNvSpPr>
          <p:nvPr>
            <p:ph type="ftr" sz="quarter" idx="15"/>
          </p:nvPr>
        </p:nvSpPr>
        <p:spPr/>
        <p:txBody>
          <a:bodyPr/>
          <a:lstStyle/>
          <a:p>
            <a:r>
              <a:rPr lang="en-CA">
                <a:ea typeface="Times New Roman" panose="02020603050405020304" pitchFamily="18" charset="0"/>
                <a:cs typeface="Times New Roman" panose="02020603050405020304" pitchFamily="18" charset="0"/>
              </a:rPr>
              <a:t>© Mercantile Consulting Venture Inc.</a:t>
            </a:r>
            <a:endParaRPr lang="de-DE" sz="1100" dirty="0"/>
          </a:p>
        </p:txBody>
      </p:sp>
      <p:sp>
        <p:nvSpPr>
          <p:cNvPr id="5" name="Slide Number Placeholder 4">
            <a:extLst>
              <a:ext uri="{FF2B5EF4-FFF2-40B4-BE49-F238E27FC236}">
                <a16:creationId xmlns:a16="http://schemas.microsoft.com/office/drawing/2014/main" id="{779B7090-7D3A-C13C-8E35-7B642A348EBB}"/>
              </a:ext>
            </a:extLst>
          </p:cNvPr>
          <p:cNvSpPr>
            <a:spLocks noGrp="1"/>
          </p:cNvSpPr>
          <p:nvPr>
            <p:ph type="sldNum" sz="quarter" idx="16"/>
          </p:nvPr>
        </p:nvSpPr>
        <p:spPr/>
        <p:txBody>
          <a:bodyPr/>
          <a:lstStyle/>
          <a:p>
            <a:fld id="{4335FDBF-25D8-4D52-BDA6-E10801A2C3DD}" type="slidenum">
              <a:rPr lang="de-DE" smtClean="0"/>
              <a:pPr/>
              <a:t>12</a:t>
            </a:fld>
            <a:endParaRPr lang="de-DE" dirty="0"/>
          </a:p>
        </p:txBody>
      </p:sp>
      <p:sp>
        <p:nvSpPr>
          <p:cNvPr id="11" name="Text Placeholder 10">
            <a:extLst>
              <a:ext uri="{FF2B5EF4-FFF2-40B4-BE49-F238E27FC236}">
                <a16:creationId xmlns:a16="http://schemas.microsoft.com/office/drawing/2014/main" id="{37935F42-5753-FA56-BCB2-605058B07EAA}"/>
              </a:ext>
            </a:extLst>
          </p:cNvPr>
          <p:cNvSpPr>
            <a:spLocks noGrp="1"/>
          </p:cNvSpPr>
          <p:nvPr>
            <p:ph type="body" sz="quarter" idx="17"/>
          </p:nvPr>
        </p:nvSpPr>
        <p:spPr/>
        <p:txBody>
          <a:bodyPr/>
          <a:lstStyle/>
          <a:p>
            <a:r>
              <a:rPr lang="en-US" dirty="0" err="1"/>
              <a:t>Cdn</a:t>
            </a:r>
            <a:r>
              <a:rPr lang="en-US" dirty="0"/>
              <a:t>. Oat Milling usage</a:t>
            </a:r>
          </a:p>
        </p:txBody>
      </p:sp>
      <p:cxnSp>
        <p:nvCxnSpPr>
          <p:cNvPr id="14" name="Straight Connector 13">
            <a:extLst>
              <a:ext uri="{FF2B5EF4-FFF2-40B4-BE49-F238E27FC236}">
                <a16:creationId xmlns:a16="http://schemas.microsoft.com/office/drawing/2014/main" id="{421B9DEA-D933-0361-210E-3BAFA36EAF0F}"/>
              </a:ext>
            </a:extLst>
          </p:cNvPr>
          <p:cNvCxnSpPr>
            <a:cxnSpLocks/>
          </p:cNvCxnSpPr>
          <p:nvPr/>
        </p:nvCxnSpPr>
        <p:spPr>
          <a:xfrm flipV="1">
            <a:off x="3200400" y="2212258"/>
            <a:ext cx="6489290" cy="2359742"/>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2570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114A1-1771-EA6E-FDB8-90E32D22D088}"/>
              </a:ext>
            </a:extLst>
          </p:cNvPr>
          <p:cNvSpPr>
            <a:spLocks noGrp="1"/>
          </p:cNvSpPr>
          <p:nvPr>
            <p:ph type="title"/>
          </p:nvPr>
        </p:nvSpPr>
        <p:spPr/>
        <p:txBody>
          <a:bodyPr/>
          <a:lstStyle/>
          <a:p>
            <a:r>
              <a:rPr lang="en-US" dirty="0"/>
              <a:t>Canadian oat mills</a:t>
            </a:r>
          </a:p>
        </p:txBody>
      </p:sp>
      <p:pic>
        <p:nvPicPr>
          <p:cNvPr id="7" name="Content Placeholder 6">
            <a:extLst>
              <a:ext uri="{FF2B5EF4-FFF2-40B4-BE49-F238E27FC236}">
                <a16:creationId xmlns:a16="http://schemas.microsoft.com/office/drawing/2014/main" id="{50097D47-4A35-AA28-11E6-DE4B22BAC71C}"/>
              </a:ext>
            </a:extLst>
          </p:cNvPr>
          <p:cNvPicPr>
            <a:picLocks noGrp="1" noChangeAspect="1"/>
          </p:cNvPicPr>
          <p:nvPr>
            <p:ph idx="1"/>
          </p:nvPr>
        </p:nvPicPr>
        <p:blipFill>
          <a:blip r:embed="rId2"/>
          <a:stretch>
            <a:fillRect/>
          </a:stretch>
        </p:blipFill>
        <p:spPr>
          <a:xfrm>
            <a:off x="1055687" y="1209648"/>
            <a:ext cx="8288871" cy="5099078"/>
          </a:xfrm>
          <a:prstGeom prst="rect">
            <a:avLst/>
          </a:prstGeom>
          <a:ln>
            <a:solidFill>
              <a:schemeClr val="accent1"/>
            </a:solidFill>
          </a:ln>
        </p:spPr>
      </p:pic>
      <p:sp>
        <p:nvSpPr>
          <p:cNvPr id="4" name="Date Placeholder 3">
            <a:extLst>
              <a:ext uri="{FF2B5EF4-FFF2-40B4-BE49-F238E27FC236}">
                <a16:creationId xmlns:a16="http://schemas.microsoft.com/office/drawing/2014/main" id="{F694A75E-CE39-2319-F564-F78E00971E07}"/>
              </a:ext>
            </a:extLst>
          </p:cNvPr>
          <p:cNvSpPr>
            <a:spLocks noGrp="1"/>
          </p:cNvSpPr>
          <p:nvPr>
            <p:ph type="dt" sz="half" idx="10"/>
          </p:nvPr>
        </p:nvSpPr>
        <p:spPr/>
        <p:txBody>
          <a:bodyPr/>
          <a:lstStyle/>
          <a:p>
            <a:r>
              <a:rPr lang="en-CA"/>
              <a:t>2023-01-11</a:t>
            </a:r>
            <a:endParaRPr lang="en-US"/>
          </a:p>
        </p:txBody>
      </p:sp>
      <p:sp>
        <p:nvSpPr>
          <p:cNvPr id="5" name="Footer Placeholder 4">
            <a:extLst>
              <a:ext uri="{FF2B5EF4-FFF2-40B4-BE49-F238E27FC236}">
                <a16:creationId xmlns:a16="http://schemas.microsoft.com/office/drawing/2014/main" id="{396C8044-E11D-1392-378F-E82D679E2208}"/>
              </a:ext>
            </a:extLst>
          </p:cNvPr>
          <p:cNvSpPr>
            <a:spLocks noGrp="1"/>
          </p:cNvSpPr>
          <p:nvPr>
            <p:ph type="ftr" sz="quarter" idx="11"/>
          </p:nvPr>
        </p:nvSpPr>
        <p:spPr/>
        <p:txBody>
          <a:bodyPr/>
          <a:lstStyle/>
          <a:p>
            <a:r>
              <a:rPr lang="en-US"/>
              <a:t>© Mercantile Consulting Venture Inc.</a:t>
            </a:r>
          </a:p>
        </p:txBody>
      </p:sp>
      <p:sp>
        <p:nvSpPr>
          <p:cNvPr id="6" name="Slide Number Placeholder 5">
            <a:extLst>
              <a:ext uri="{FF2B5EF4-FFF2-40B4-BE49-F238E27FC236}">
                <a16:creationId xmlns:a16="http://schemas.microsoft.com/office/drawing/2014/main" id="{DD287035-2D2A-A4A4-C42D-56767471E49D}"/>
              </a:ext>
            </a:extLst>
          </p:cNvPr>
          <p:cNvSpPr>
            <a:spLocks noGrp="1"/>
          </p:cNvSpPr>
          <p:nvPr>
            <p:ph type="sldNum" sz="quarter" idx="12"/>
          </p:nvPr>
        </p:nvSpPr>
        <p:spPr/>
        <p:txBody>
          <a:bodyPr/>
          <a:lstStyle/>
          <a:p>
            <a:fld id="{1FA4509D-7F92-D44F-8BB7-EEAAE1FFF0DA}" type="slidenum">
              <a:rPr lang="en-US" smtClean="0"/>
              <a:t>13</a:t>
            </a:fld>
            <a:endParaRPr lang="en-US"/>
          </a:p>
        </p:txBody>
      </p:sp>
    </p:spTree>
    <p:extLst>
      <p:ext uri="{BB962C8B-B14F-4D97-AF65-F5344CB8AC3E}">
        <p14:creationId xmlns:p14="http://schemas.microsoft.com/office/powerpoint/2010/main" val="1010930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9693C292-0801-EF4F-5A07-3B42A2478CB0}"/>
              </a:ext>
            </a:extLst>
          </p:cNvPr>
          <p:cNvSpPr>
            <a:spLocks noGrp="1"/>
          </p:cNvSpPr>
          <p:nvPr>
            <p:ph type="title"/>
          </p:nvPr>
        </p:nvSpPr>
        <p:spPr>
          <a:xfrm>
            <a:off x="1055688" y="549274"/>
            <a:ext cx="10080625" cy="896349"/>
          </a:xfrm>
        </p:spPr>
        <p:txBody>
          <a:bodyPr/>
          <a:lstStyle/>
          <a:p>
            <a:r>
              <a:rPr lang="en-US" dirty="0"/>
              <a:t>US oat mills</a:t>
            </a:r>
          </a:p>
        </p:txBody>
      </p:sp>
      <p:sp>
        <p:nvSpPr>
          <p:cNvPr id="3" name="Date Placeholder 2">
            <a:extLst>
              <a:ext uri="{FF2B5EF4-FFF2-40B4-BE49-F238E27FC236}">
                <a16:creationId xmlns:a16="http://schemas.microsoft.com/office/drawing/2014/main" id="{9002ED82-E895-5449-574F-4A72DDA86576}"/>
              </a:ext>
            </a:extLst>
          </p:cNvPr>
          <p:cNvSpPr>
            <a:spLocks noGrp="1"/>
          </p:cNvSpPr>
          <p:nvPr>
            <p:ph type="dt" sz="half" idx="10"/>
          </p:nvPr>
        </p:nvSpPr>
        <p:spPr>
          <a:xfrm>
            <a:off x="8986775" y="6356351"/>
            <a:ext cx="1359949" cy="227329"/>
          </a:xfrm>
        </p:spPr>
        <p:txBody>
          <a:bodyPr anchor="t">
            <a:normAutofit/>
          </a:bodyPr>
          <a:lstStyle/>
          <a:p>
            <a:pPr>
              <a:spcAft>
                <a:spcPts val="600"/>
              </a:spcAft>
            </a:pPr>
            <a:r>
              <a:rPr lang="en-CA"/>
              <a:t>2023-01-11</a:t>
            </a:r>
            <a:endParaRPr lang="de-DE"/>
          </a:p>
        </p:txBody>
      </p:sp>
      <p:sp>
        <p:nvSpPr>
          <p:cNvPr id="4" name="Footer Placeholder 3">
            <a:extLst>
              <a:ext uri="{FF2B5EF4-FFF2-40B4-BE49-F238E27FC236}">
                <a16:creationId xmlns:a16="http://schemas.microsoft.com/office/drawing/2014/main" id="{E9A9A93F-029F-9F34-4384-D67761E2B979}"/>
              </a:ext>
            </a:extLst>
          </p:cNvPr>
          <p:cNvSpPr>
            <a:spLocks noGrp="1"/>
          </p:cNvSpPr>
          <p:nvPr>
            <p:ph type="ftr" sz="quarter" idx="11"/>
          </p:nvPr>
        </p:nvSpPr>
        <p:spPr>
          <a:xfrm>
            <a:off x="1128584" y="6356351"/>
            <a:ext cx="7118432" cy="227329"/>
          </a:xfrm>
        </p:spPr>
        <p:txBody>
          <a:bodyPr anchor="t">
            <a:normAutofit/>
          </a:bodyPr>
          <a:lstStyle/>
          <a:p>
            <a:pPr>
              <a:spcAft>
                <a:spcPts val="600"/>
              </a:spcAft>
            </a:pPr>
            <a:r>
              <a:rPr lang="en-CA"/>
              <a:t>© Mercantile Consulting Venture Inc.</a:t>
            </a:r>
            <a:endParaRPr lang="de-DE"/>
          </a:p>
        </p:txBody>
      </p:sp>
      <p:sp>
        <p:nvSpPr>
          <p:cNvPr id="5" name="Slide Number Placeholder 4">
            <a:extLst>
              <a:ext uri="{FF2B5EF4-FFF2-40B4-BE49-F238E27FC236}">
                <a16:creationId xmlns:a16="http://schemas.microsoft.com/office/drawing/2014/main" id="{BBB48036-C406-8E09-8C3F-E660EB7817F6}"/>
              </a:ext>
            </a:extLst>
          </p:cNvPr>
          <p:cNvSpPr>
            <a:spLocks noGrp="1"/>
          </p:cNvSpPr>
          <p:nvPr>
            <p:ph type="sldNum" sz="quarter" idx="12"/>
          </p:nvPr>
        </p:nvSpPr>
        <p:spPr>
          <a:xfrm>
            <a:off x="10635049" y="6356351"/>
            <a:ext cx="501033" cy="227329"/>
          </a:xfrm>
        </p:spPr>
        <p:txBody>
          <a:bodyPr anchor="t">
            <a:normAutofit/>
          </a:bodyPr>
          <a:lstStyle/>
          <a:p>
            <a:pPr>
              <a:spcAft>
                <a:spcPts val="600"/>
              </a:spcAft>
            </a:pPr>
            <a:fld id="{4335FDBF-25D8-4D52-BDA6-E10801A2C3DD}" type="slidenum">
              <a:rPr lang="de-DE" smtClean="0"/>
              <a:pPr>
                <a:spcAft>
                  <a:spcPts val="600"/>
                </a:spcAft>
              </a:pPr>
              <a:t>14</a:t>
            </a:fld>
            <a:endParaRPr lang="de-DE"/>
          </a:p>
        </p:txBody>
      </p:sp>
      <p:pic>
        <p:nvPicPr>
          <p:cNvPr id="11" name="Picture 10">
            <a:extLst>
              <a:ext uri="{FF2B5EF4-FFF2-40B4-BE49-F238E27FC236}">
                <a16:creationId xmlns:a16="http://schemas.microsoft.com/office/drawing/2014/main" id="{F84097BB-09AD-E2A3-0C8C-9CD08E2790CD}"/>
              </a:ext>
            </a:extLst>
          </p:cNvPr>
          <p:cNvPicPr>
            <a:picLocks noChangeAspect="1"/>
          </p:cNvPicPr>
          <p:nvPr/>
        </p:nvPicPr>
        <p:blipFill>
          <a:blip r:embed="rId2"/>
          <a:stretch>
            <a:fillRect/>
          </a:stretch>
        </p:blipFill>
        <p:spPr>
          <a:xfrm>
            <a:off x="1055687" y="1215663"/>
            <a:ext cx="8726886" cy="4757433"/>
          </a:xfrm>
          <a:prstGeom prst="rect">
            <a:avLst/>
          </a:prstGeom>
          <a:ln>
            <a:solidFill>
              <a:schemeClr val="accent1"/>
            </a:solidFill>
          </a:ln>
        </p:spPr>
      </p:pic>
    </p:spTree>
    <p:extLst>
      <p:ext uri="{BB962C8B-B14F-4D97-AF65-F5344CB8AC3E}">
        <p14:creationId xmlns:p14="http://schemas.microsoft.com/office/powerpoint/2010/main" val="128754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37D8DCD-1262-9B78-1016-DBAD1C2DCD19}"/>
              </a:ext>
            </a:extLst>
          </p:cNvPr>
          <p:cNvSpPr>
            <a:spLocks noGrp="1"/>
          </p:cNvSpPr>
          <p:nvPr>
            <p:ph type="dt" sz="half" idx="14"/>
          </p:nvPr>
        </p:nvSpPr>
        <p:spPr/>
        <p:txBody>
          <a:bodyPr/>
          <a:lstStyle/>
          <a:p>
            <a:r>
              <a:rPr lang="en-CA"/>
              <a:t>2023-01-10</a:t>
            </a:r>
            <a:endParaRPr lang="de-DE" dirty="0"/>
          </a:p>
        </p:txBody>
      </p:sp>
      <p:sp>
        <p:nvSpPr>
          <p:cNvPr id="4" name="Footer Placeholder 3">
            <a:extLst>
              <a:ext uri="{FF2B5EF4-FFF2-40B4-BE49-F238E27FC236}">
                <a16:creationId xmlns:a16="http://schemas.microsoft.com/office/drawing/2014/main" id="{EFB72F10-CABE-52D3-9A08-CE2FB15D90BA}"/>
              </a:ext>
            </a:extLst>
          </p:cNvPr>
          <p:cNvSpPr>
            <a:spLocks noGrp="1"/>
          </p:cNvSpPr>
          <p:nvPr>
            <p:ph type="ftr" sz="quarter" idx="15"/>
          </p:nvPr>
        </p:nvSpPr>
        <p:spPr/>
        <p:txBody>
          <a:bodyPr/>
          <a:lstStyle/>
          <a:p>
            <a:r>
              <a:rPr lang="en-CA">
                <a:ea typeface="Times New Roman" panose="02020603050405020304" pitchFamily="18" charset="0"/>
                <a:cs typeface="Times New Roman" panose="02020603050405020304" pitchFamily="18" charset="0"/>
              </a:rPr>
              <a:t>© Mercantile Consulting Venture Inc.</a:t>
            </a:r>
            <a:endParaRPr lang="de-DE" sz="1100" dirty="0"/>
          </a:p>
        </p:txBody>
      </p:sp>
      <p:sp>
        <p:nvSpPr>
          <p:cNvPr id="5" name="Slide Number Placeholder 4">
            <a:extLst>
              <a:ext uri="{FF2B5EF4-FFF2-40B4-BE49-F238E27FC236}">
                <a16:creationId xmlns:a16="http://schemas.microsoft.com/office/drawing/2014/main" id="{FE5B9FAE-4D3A-E180-33C1-7F0FE29EFCD8}"/>
              </a:ext>
            </a:extLst>
          </p:cNvPr>
          <p:cNvSpPr>
            <a:spLocks noGrp="1"/>
          </p:cNvSpPr>
          <p:nvPr>
            <p:ph type="sldNum" sz="quarter" idx="16"/>
          </p:nvPr>
        </p:nvSpPr>
        <p:spPr/>
        <p:txBody>
          <a:bodyPr/>
          <a:lstStyle/>
          <a:p>
            <a:fld id="{4335FDBF-25D8-4D52-BDA6-E10801A2C3DD}" type="slidenum">
              <a:rPr lang="de-DE" smtClean="0"/>
              <a:pPr/>
              <a:t>15</a:t>
            </a:fld>
            <a:endParaRPr lang="de-DE" dirty="0"/>
          </a:p>
        </p:txBody>
      </p:sp>
      <p:sp>
        <p:nvSpPr>
          <p:cNvPr id="6" name="Text Placeholder 5">
            <a:extLst>
              <a:ext uri="{FF2B5EF4-FFF2-40B4-BE49-F238E27FC236}">
                <a16:creationId xmlns:a16="http://schemas.microsoft.com/office/drawing/2014/main" id="{50A7770A-BD33-469A-0F57-B938B582D4A0}"/>
              </a:ext>
            </a:extLst>
          </p:cNvPr>
          <p:cNvSpPr>
            <a:spLocks noGrp="1"/>
          </p:cNvSpPr>
          <p:nvPr>
            <p:ph type="body" sz="quarter" idx="17"/>
          </p:nvPr>
        </p:nvSpPr>
        <p:spPr/>
        <p:txBody>
          <a:bodyPr/>
          <a:lstStyle/>
          <a:p>
            <a:r>
              <a:rPr lang="en-US" dirty="0" err="1"/>
              <a:t>Cdn</a:t>
            </a:r>
            <a:r>
              <a:rPr lang="en-US" dirty="0"/>
              <a:t>. oat balance sheet</a:t>
            </a:r>
          </a:p>
        </p:txBody>
      </p:sp>
      <p:pic>
        <p:nvPicPr>
          <p:cNvPr id="9" name="Picture 8">
            <a:extLst>
              <a:ext uri="{FF2B5EF4-FFF2-40B4-BE49-F238E27FC236}">
                <a16:creationId xmlns:a16="http://schemas.microsoft.com/office/drawing/2014/main" id="{C0DAF849-B1A6-3CD2-E612-05B1FC1C062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940949" y="1699824"/>
            <a:ext cx="6718300" cy="4149421"/>
          </a:xfrm>
          <a:prstGeom prst="rect">
            <a:avLst/>
          </a:prstGeom>
        </p:spPr>
      </p:pic>
      <p:pic>
        <p:nvPicPr>
          <p:cNvPr id="10" name="Picture 9">
            <a:extLst>
              <a:ext uri="{FF2B5EF4-FFF2-40B4-BE49-F238E27FC236}">
                <a16:creationId xmlns:a16="http://schemas.microsoft.com/office/drawing/2014/main" id="{DE5F6750-962E-C43C-0C1F-4071AA518BA1}"/>
              </a:ext>
            </a:extLst>
          </p:cNvPr>
          <p:cNvPicPr>
            <a:picLocks noChangeAspect="1"/>
          </p:cNvPicPr>
          <p:nvPr/>
        </p:nvPicPr>
        <p:blipFill>
          <a:blip r:embed="rId4"/>
          <a:stretch>
            <a:fillRect/>
          </a:stretch>
        </p:blipFill>
        <p:spPr>
          <a:xfrm>
            <a:off x="187779" y="1936749"/>
            <a:ext cx="4484880" cy="3462565"/>
          </a:xfrm>
          <a:prstGeom prst="rect">
            <a:avLst/>
          </a:prstGeom>
          <a:ln>
            <a:solidFill>
              <a:schemeClr val="accent1"/>
            </a:solidFill>
          </a:ln>
        </p:spPr>
      </p:pic>
      <p:sp>
        <p:nvSpPr>
          <p:cNvPr id="11" name="Rounded Rectangle 10">
            <a:extLst>
              <a:ext uri="{FF2B5EF4-FFF2-40B4-BE49-F238E27FC236}">
                <a16:creationId xmlns:a16="http://schemas.microsoft.com/office/drawing/2014/main" id="{30B9CA58-94AC-9FD4-C554-5ADA4521C39B}"/>
              </a:ext>
            </a:extLst>
          </p:cNvPr>
          <p:cNvSpPr/>
          <p:nvPr/>
        </p:nvSpPr>
        <p:spPr>
          <a:xfrm>
            <a:off x="6642208" y="3399472"/>
            <a:ext cx="5076180" cy="348778"/>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a:extLst>
              <a:ext uri="{FF2B5EF4-FFF2-40B4-BE49-F238E27FC236}">
                <a16:creationId xmlns:a16="http://schemas.microsoft.com/office/drawing/2014/main" id="{280C14D8-467D-B65A-646F-21D206900802}"/>
              </a:ext>
            </a:extLst>
          </p:cNvPr>
          <p:cNvSpPr/>
          <p:nvPr/>
        </p:nvSpPr>
        <p:spPr>
          <a:xfrm>
            <a:off x="8356210" y="4715230"/>
            <a:ext cx="3362178" cy="167034"/>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06809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688A73E-EE8A-F3C2-0090-EF83167C6103}"/>
              </a:ext>
            </a:extLst>
          </p:cNvPr>
          <p:cNvSpPr>
            <a:spLocks noGrp="1"/>
          </p:cNvSpPr>
          <p:nvPr>
            <p:ph type="dt" sz="half" idx="14"/>
          </p:nvPr>
        </p:nvSpPr>
        <p:spPr/>
        <p:txBody>
          <a:bodyPr/>
          <a:lstStyle/>
          <a:p>
            <a:r>
              <a:rPr lang="en-CA"/>
              <a:t>2023-01-11</a:t>
            </a:r>
            <a:endParaRPr lang="de-DE" dirty="0"/>
          </a:p>
        </p:txBody>
      </p:sp>
      <p:sp>
        <p:nvSpPr>
          <p:cNvPr id="4" name="Footer Placeholder 3">
            <a:extLst>
              <a:ext uri="{FF2B5EF4-FFF2-40B4-BE49-F238E27FC236}">
                <a16:creationId xmlns:a16="http://schemas.microsoft.com/office/drawing/2014/main" id="{B1E89655-E0E8-8684-87B3-9528594AB326}"/>
              </a:ext>
            </a:extLst>
          </p:cNvPr>
          <p:cNvSpPr>
            <a:spLocks noGrp="1"/>
          </p:cNvSpPr>
          <p:nvPr>
            <p:ph type="ftr" sz="quarter" idx="15"/>
          </p:nvPr>
        </p:nvSpPr>
        <p:spPr/>
        <p:txBody>
          <a:bodyPr/>
          <a:lstStyle/>
          <a:p>
            <a:r>
              <a:rPr lang="en-CA">
                <a:ea typeface="Times New Roman" panose="02020603050405020304" pitchFamily="18" charset="0"/>
                <a:cs typeface="Times New Roman" panose="02020603050405020304" pitchFamily="18" charset="0"/>
              </a:rPr>
              <a:t>© Mercantile Consulting Venture Inc.</a:t>
            </a:r>
            <a:endParaRPr lang="de-DE" sz="1100" dirty="0"/>
          </a:p>
        </p:txBody>
      </p:sp>
      <p:sp>
        <p:nvSpPr>
          <p:cNvPr id="5" name="Slide Number Placeholder 4">
            <a:extLst>
              <a:ext uri="{FF2B5EF4-FFF2-40B4-BE49-F238E27FC236}">
                <a16:creationId xmlns:a16="http://schemas.microsoft.com/office/drawing/2014/main" id="{0618A9B0-8E19-DD88-155A-CAAF28CD0FA9}"/>
              </a:ext>
            </a:extLst>
          </p:cNvPr>
          <p:cNvSpPr>
            <a:spLocks noGrp="1"/>
          </p:cNvSpPr>
          <p:nvPr>
            <p:ph type="sldNum" sz="quarter" idx="16"/>
          </p:nvPr>
        </p:nvSpPr>
        <p:spPr/>
        <p:txBody>
          <a:bodyPr/>
          <a:lstStyle/>
          <a:p>
            <a:fld id="{4335FDBF-25D8-4D52-BDA6-E10801A2C3DD}" type="slidenum">
              <a:rPr lang="de-DE" smtClean="0"/>
              <a:pPr/>
              <a:t>16</a:t>
            </a:fld>
            <a:endParaRPr lang="de-DE" dirty="0"/>
          </a:p>
        </p:txBody>
      </p:sp>
      <p:sp>
        <p:nvSpPr>
          <p:cNvPr id="9" name="Text Placeholder 8">
            <a:extLst>
              <a:ext uri="{FF2B5EF4-FFF2-40B4-BE49-F238E27FC236}">
                <a16:creationId xmlns:a16="http://schemas.microsoft.com/office/drawing/2014/main" id="{4D7E59B4-DBBB-31C2-0593-13609DF0FAEE}"/>
              </a:ext>
            </a:extLst>
          </p:cNvPr>
          <p:cNvSpPr>
            <a:spLocks noGrp="1"/>
          </p:cNvSpPr>
          <p:nvPr>
            <p:ph type="body" sz="quarter" idx="17"/>
          </p:nvPr>
        </p:nvSpPr>
        <p:spPr/>
        <p:txBody>
          <a:bodyPr/>
          <a:lstStyle/>
          <a:p>
            <a:r>
              <a:rPr lang="en-US" dirty="0"/>
              <a:t>Ending stock developments</a:t>
            </a:r>
          </a:p>
        </p:txBody>
      </p:sp>
      <p:graphicFrame>
        <p:nvGraphicFramePr>
          <p:cNvPr id="10" name="Chart 9">
            <a:extLst>
              <a:ext uri="{FF2B5EF4-FFF2-40B4-BE49-F238E27FC236}">
                <a16:creationId xmlns:a16="http://schemas.microsoft.com/office/drawing/2014/main" id="{147F8F2F-7B43-968B-52E4-5EF226005EA5}"/>
              </a:ext>
            </a:extLst>
          </p:cNvPr>
          <p:cNvGraphicFramePr>
            <a:graphicFrameLocks/>
          </p:cNvGraphicFramePr>
          <p:nvPr>
            <p:extLst>
              <p:ext uri="{D42A27DB-BD31-4B8C-83A1-F6EECF244321}">
                <p14:modId xmlns:p14="http://schemas.microsoft.com/office/powerpoint/2010/main" val="1814866840"/>
              </p:ext>
            </p:extLst>
          </p:nvPr>
        </p:nvGraphicFramePr>
        <p:xfrm>
          <a:off x="2536783" y="1586083"/>
          <a:ext cx="7118432" cy="42846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07514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6E38E4D-2A64-04D7-CF38-0C0BD02D0214}"/>
              </a:ext>
            </a:extLst>
          </p:cNvPr>
          <p:cNvSpPr>
            <a:spLocks noGrp="1"/>
          </p:cNvSpPr>
          <p:nvPr>
            <p:ph type="body" sz="quarter" idx="13"/>
          </p:nvPr>
        </p:nvSpPr>
        <p:spPr>
          <a:xfrm>
            <a:off x="1055688" y="1499191"/>
            <a:ext cx="10080625" cy="4582632"/>
          </a:xfrm>
        </p:spPr>
        <p:txBody>
          <a:bodyPr>
            <a:normAutofit/>
          </a:bodyPr>
          <a:lstStyle/>
          <a:p>
            <a:pPr marL="285750" indent="-285750">
              <a:buFont typeface="Arial" panose="020B0604020202020204" pitchFamily="34" charset="0"/>
              <a:buChar char="•"/>
            </a:pPr>
            <a:r>
              <a:rPr lang="en-US" sz="1800" u="none" dirty="0">
                <a:effectLst/>
                <a:latin typeface="PT Sans" panose="020B0503020203020204" pitchFamily="34" charset="77"/>
                <a:ea typeface="Calibri" panose="020F0502020204030204" pitchFamily="34" charset="0"/>
                <a:cs typeface="Times New Roman" panose="02020603050405020304" pitchFamily="18" charset="0"/>
              </a:rPr>
              <a:t>Commercial </a:t>
            </a:r>
            <a:r>
              <a:rPr lang="en-US" sz="1800" b="1" u="none" dirty="0">
                <a:effectLst/>
                <a:latin typeface="PT Sans" panose="020B0503020203020204" pitchFamily="34" charset="77"/>
                <a:ea typeface="Calibri" panose="020F0502020204030204" pitchFamily="34" charset="0"/>
                <a:cs typeface="Times New Roman" panose="02020603050405020304" pitchFamily="18" charset="0"/>
              </a:rPr>
              <a:t>milling oat use</a:t>
            </a:r>
            <a:r>
              <a:rPr lang="en-US" sz="1800" u="none" dirty="0">
                <a:effectLst/>
                <a:latin typeface="PT Sans" panose="020B0503020203020204" pitchFamily="34" charset="77"/>
                <a:ea typeface="Calibri" panose="020F0502020204030204" pitchFamily="34" charset="0"/>
                <a:cs typeface="Times New Roman" panose="02020603050405020304" pitchFamily="18" charset="0"/>
              </a:rPr>
              <a:t> relative to total oat supply had been steadily climbing, going from 6% in 1994-95 to 27% in 2020-21, and is still increasing</a:t>
            </a:r>
            <a:r>
              <a:rPr lang="en-CA" sz="1800" u="none" dirty="0">
                <a:latin typeface="PT Sans" panose="020B0503020203020204" pitchFamily="34" charset="77"/>
                <a:ea typeface="Calibri" panose="020F0502020204030204" pitchFamily="34" charset="0"/>
                <a:cs typeface="Times New Roman" panose="02020603050405020304" pitchFamily="18" charset="0"/>
              </a:rPr>
              <a:t>.</a:t>
            </a:r>
            <a:endParaRPr lang="en-CA" u="none" dirty="0">
              <a:effectLst/>
            </a:endParaRPr>
          </a:p>
          <a:p>
            <a:pPr marL="285750" indent="-285750">
              <a:buFont typeface="Arial" panose="020B0604020202020204" pitchFamily="34" charset="0"/>
              <a:buChar char="•"/>
            </a:pPr>
            <a:r>
              <a:rPr lang="en-CA" sz="1800" u="none" dirty="0">
                <a:effectLst/>
                <a:latin typeface="PT Sans" panose="020B0503020203020204" pitchFamily="34" charset="77"/>
                <a:ea typeface="Times New Roman" panose="02020603050405020304" pitchFamily="18" charset="0"/>
              </a:rPr>
              <a:t>Increasing demand, especially for fiber-rich and gluten-free oat snack products along with the emerging dairy-free beverage sector, set the stage for long-term price volatility.</a:t>
            </a:r>
            <a:endParaRPr lang="en-CA" sz="1800" u="none" dirty="0">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n-US" sz="1800" b="1" u="none" dirty="0">
                <a:effectLst/>
                <a:latin typeface="PT Sans" panose="020B0503020203020204" pitchFamily="34" charset="77"/>
                <a:ea typeface="Calibri" panose="020F0502020204030204" pitchFamily="34" charset="0"/>
                <a:cs typeface="Times New Roman" panose="02020603050405020304" pitchFamily="18" charset="0"/>
              </a:rPr>
              <a:t>New and planned builds </a:t>
            </a:r>
            <a:r>
              <a:rPr lang="en-US" sz="1800" u="none" dirty="0">
                <a:effectLst/>
                <a:latin typeface="PT Sans" panose="020B0503020203020204" pitchFamily="34" charset="77"/>
                <a:ea typeface="Calibri" panose="020F0502020204030204" pitchFamily="34" charset="0"/>
                <a:cs typeface="Times New Roman" panose="02020603050405020304" pitchFamily="18" charset="0"/>
              </a:rPr>
              <a:t>in Canada have created increased competition for primary oat millers and price benefits for oat product buyers.</a:t>
            </a:r>
          </a:p>
          <a:p>
            <a:pPr marL="645750" lvl="1" indent="-285750">
              <a:buFont typeface="Arial" panose="020B0604020202020204" pitchFamily="34" charset="0"/>
              <a:buChar char="•"/>
            </a:pPr>
            <a:r>
              <a:rPr lang="en-CA" b="1" dirty="0"/>
              <a:t>Paterson O-plant nr. Winnipeg</a:t>
            </a:r>
            <a:r>
              <a:rPr lang="en-CA" dirty="0"/>
              <a:t>: 250k mt/ </a:t>
            </a:r>
            <a:r>
              <a:rPr lang="en-CA" dirty="0" err="1"/>
              <a:t>yr</a:t>
            </a:r>
            <a:r>
              <a:rPr lang="en-CA" dirty="0"/>
              <a:t>; kilned groats, whole oat flour</a:t>
            </a:r>
          </a:p>
          <a:p>
            <a:pPr marL="645750" lvl="1" indent="-285750">
              <a:buFont typeface="Arial" panose="020B0604020202020204" pitchFamily="34" charset="0"/>
              <a:buChar char="•"/>
            </a:pPr>
            <a:r>
              <a:rPr lang="en-CA" b="1" u="none" dirty="0"/>
              <a:t>AGT oat milling, Aberdeen, SK</a:t>
            </a:r>
            <a:r>
              <a:rPr lang="en-CA" u="none" dirty="0"/>
              <a:t>: 60k mt/ yr.; </a:t>
            </a:r>
            <a:r>
              <a:rPr lang="en-CA" b="0" i="0" dirty="0">
                <a:solidFill>
                  <a:srgbClr val="222222"/>
                </a:solidFill>
                <a:effectLst/>
                <a:latin typeface="adelle"/>
              </a:rPr>
              <a:t>oat groats, flours and other milled products for plant-based foods, specialty ingredients and feed products.</a:t>
            </a:r>
          </a:p>
          <a:p>
            <a:pPr marL="285750" indent="-285750">
              <a:buFont typeface="Arial" panose="020B0604020202020204" pitchFamily="34" charset="0"/>
              <a:buChar char="•"/>
            </a:pPr>
            <a:endParaRPr lang="en-US" u="none" dirty="0"/>
          </a:p>
        </p:txBody>
      </p:sp>
      <p:sp>
        <p:nvSpPr>
          <p:cNvPr id="3" name="Date Placeholder 2">
            <a:extLst>
              <a:ext uri="{FF2B5EF4-FFF2-40B4-BE49-F238E27FC236}">
                <a16:creationId xmlns:a16="http://schemas.microsoft.com/office/drawing/2014/main" id="{E410267E-7B18-4982-89F9-C96A5CD6C516}"/>
              </a:ext>
            </a:extLst>
          </p:cNvPr>
          <p:cNvSpPr>
            <a:spLocks noGrp="1"/>
          </p:cNvSpPr>
          <p:nvPr>
            <p:ph type="dt" sz="half" idx="14"/>
          </p:nvPr>
        </p:nvSpPr>
        <p:spPr/>
        <p:txBody>
          <a:bodyPr/>
          <a:lstStyle/>
          <a:p>
            <a:r>
              <a:rPr lang="en-CA"/>
              <a:t>2023-01-11</a:t>
            </a:r>
            <a:endParaRPr lang="de-DE" dirty="0"/>
          </a:p>
        </p:txBody>
      </p:sp>
      <p:sp>
        <p:nvSpPr>
          <p:cNvPr id="4" name="Footer Placeholder 3">
            <a:extLst>
              <a:ext uri="{FF2B5EF4-FFF2-40B4-BE49-F238E27FC236}">
                <a16:creationId xmlns:a16="http://schemas.microsoft.com/office/drawing/2014/main" id="{B61E5F53-45C5-7C84-D05F-6B0740146851}"/>
              </a:ext>
            </a:extLst>
          </p:cNvPr>
          <p:cNvSpPr>
            <a:spLocks noGrp="1"/>
          </p:cNvSpPr>
          <p:nvPr>
            <p:ph type="ftr" sz="quarter" idx="15"/>
          </p:nvPr>
        </p:nvSpPr>
        <p:spPr/>
        <p:txBody>
          <a:bodyPr/>
          <a:lstStyle/>
          <a:p>
            <a:r>
              <a:rPr lang="en-CA" dirty="0">
                <a:ea typeface="Times New Roman" panose="02020603050405020304" pitchFamily="18" charset="0"/>
                <a:cs typeface="Times New Roman" panose="02020603050405020304" pitchFamily="18" charset="0"/>
              </a:rPr>
              <a:t>© Mercantile Consulting Venture Inc.</a:t>
            </a:r>
            <a:endParaRPr lang="de-DE" sz="1100" dirty="0"/>
          </a:p>
        </p:txBody>
      </p:sp>
      <p:sp>
        <p:nvSpPr>
          <p:cNvPr id="5" name="Slide Number Placeholder 4">
            <a:extLst>
              <a:ext uri="{FF2B5EF4-FFF2-40B4-BE49-F238E27FC236}">
                <a16:creationId xmlns:a16="http://schemas.microsoft.com/office/drawing/2014/main" id="{FF325777-46EE-0730-5603-CE8E18A74BB0}"/>
              </a:ext>
            </a:extLst>
          </p:cNvPr>
          <p:cNvSpPr>
            <a:spLocks noGrp="1"/>
          </p:cNvSpPr>
          <p:nvPr>
            <p:ph type="sldNum" sz="quarter" idx="16"/>
          </p:nvPr>
        </p:nvSpPr>
        <p:spPr/>
        <p:txBody>
          <a:bodyPr/>
          <a:lstStyle/>
          <a:p>
            <a:fld id="{4335FDBF-25D8-4D52-BDA6-E10801A2C3DD}" type="slidenum">
              <a:rPr lang="de-DE" smtClean="0"/>
              <a:pPr/>
              <a:t>17</a:t>
            </a:fld>
            <a:endParaRPr lang="de-DE" dirty="0"/>
          </a:p>
        </p:txBody>
      </p:sp>
      <p:sp>
        <p:nvSpPr>
          <p:cNvPr id="6" name="Text Placeholder 5">
            <a:extLst>
              <a:ext uri="{FF2B5EF4-FFF2-40B4-BE49-F238E27FC236}">
                <a16:creationId xmlns:a16="http://schemas.microsoft.com/office/drawing/2014/main" id="{98966881-B264-8397-4790-153ACFEB655D}"/>
              </a:ext>
            </a:extLst>
          </p:cNvPr>
          <p:cNvSpPr>
            <a:spLocks noGrp="1"/>
          </p:cNvSpPr>
          <p:nvPr>
            <p:ph type="body" sz="quarter" idx="17"/>
          </p:nvPr>
        </p:nvSpPr>
        <p:spPr/>
        <p:txBody>
          <a:bodyPr/>
          <a:lstStyle/>
          <a:p>
            <a:r>
              <a:rPr lang="en-US" dirty="0"/>
              <a:t>Oat Usage developments</a:t>
            </a:r>
          </a:p>
        </p:txBody>
      </p:sp>
    </p:spTree>
    <p:extLst>
      <p:ext uri="{BB962C8B-B14F-4D97-AF65-F5344CB8AC3E}">
        <p14:creationId xmlns:p14="http://schemas.microsoft.com/office/powerpoint/2010/main" val="1587593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EA0FE1-9F10-2D17-7E4E-07E6C16BCC0D}"/>
              </a:ext>
            </a:extLst>
          </p:cNvPr>
          <p:cNvSpPr>
            <a:spLocks noGrp="1"/>
          </p:cNvSpPr>
          <p:nvPr>
            <p:ph type="body" sz="quarter" idx="13"/>
          </p:nvPr>
        </p:nvSpPr>
        <p:spPr>
          <a:xfrm>
            <a:off x="1055688" y="1773237"/>
            <a:ext cx="10080625" cy="4520379"/>
          </a:xfrm>
        </p:spPr>
        <p:txBody>
          <a:bodyPr>
            <a:normAutofit/>
          </a:bodyPr>
          <a:lstStyle/>
          <a:p>
            <a:pPr marL="285750" indent="-285750">
              <a:buFont typeface="Arial" panose="020B0604020202020204" pitchFamily="34" charset="0"/>
              <a:buChar char="•"/>
            </a:pPr>
            <a:r>
              <a:rPr lang="en-US" b="1" u="none" dirty="0">
                <a:effectLst/>
                <a:latin typeface="PT Sans" panose="020B0503020203020204" pitchFamily="34" charset="77"/>
                <a:ea typeface="Calibri" panose="020F0502020204030204" pitchFamily="34" charset="0"/>
                <a:cs typeface="Times New Roman" panose="02020603050405020304" pitchFamily="18" charset="0"/>
              </a:rPr>
              <a:t>Oat concentrate processing plants </a:t>
            </a:r>
            <a:r>
              <a:rPr lang="en-US" u="none" dirty="0">
                <a:effectLst/>
                <a:latin typeface="PT Sans" panose="020B0503020203020204" pitchFamily="34" charset="77"/>
                <a:ea typeface="Calibri" panose="020F0502020204030204" pitchFamily="34" charset="0"/>
                <a:cs typeface="Times New Roman" panose="02020603050405020304" pitchFamily="18" charset="0"/>
              </a:rPr>
              <a:t>are also being built to handle the burgeoning demand for oat-based beverages.</a:t>
            </a:r>
            <a:r>
              <a:rPr lang="en-CA" u="none" dirty="0">
                <a:effectLst/>
              </a:rPr>
              <a:t> </a:t>
            </a:r>
          </a:p>
          <a:p>
            <a:pPr marL="645750" lvl="1" indent="-285750">
              <a:buFont typeface="Arial" panose="020B0604020202020204" pitchFamily="34" charset="0"/>
              <a:buChar char="•"/>
            </a:pPr>
            <a:r>
              <a:rPr lang="en-CA" sz="2000" b="0" i="0" dirty="0">
                <a:effectLst/>
                <a:latin typeface="ArticulatCF-Medium"/>
              </a:rPr>
              <a:t>sales of plant-based milks grew </a:t>
            </a:r>
            <a:r>
              <a:rPr lang="en-CA" sz="2000" b="1" i="0" dirty="0">
                <a:effectLst/>
                <a:latin typeface="ArticulatCF-Medium"/>
              </a:rPr>
              <a:t>five percent </a:t>
            </a:r>
            <a:r>
              <a:rPr lang="en-CA" sz="2000" b="0" i="0" dirty="0">
                <a:effectLst/>
                <a:latin typeface="ArticulatCF-Medium"/>
              </a:rPr>
              <a:t>in 2019, making up </a:t>
            </a:r>
            <a:r>
              <a:rPr lang="en-CA" sz="2000" b="1" i="0" dirty="0">
                <a:effectLst/>
                <a:latin typeface="ArticulatCF-Medium"/>
              </a:rPr>
              <a:t>14 percent</a:t>
            </a:r>
            <a:r>
              <a:rPr lang="en-CA" sz="2000" b="0" i="0" dirty="0">
                <a:effectLst/>
                <a:latin typeface="ArticulatCF-Medium"/>
              </a:rPr>
              <a:t> of the entire milk category, according to the Plant Based Foods Association.</a:t>
            </a:r>
          </a:p>
          <a:p>
            <a:pPr marL="645750" lvl="1" indent="-285750">
              <a:buFont typeface="Arial" panose="020B0604020202020204" pitchFamily="34" charset="0"/>
              <a:buChar char="•"/>
            </a:pPr>
            <a:r>
              <a:rPr lang="en-CA" sz="2000" b="0" i="0" dirty="0">
                <a:effectLst/>
                <a:latin typeface="ArticulatCF-Medium"/>
              </a:rPr>
              <a:t>the plant-based milk market is growing at a compound annual growth rate of </a:t>
            </a:r>
            <a:r>
              <a:rPr lang="en-CA" sz="2000" b="1" i="0" dirty="0">
                <a:effectLst/>
                <a:latin typeface="ArticulatCF-Medium"/>
              </a:rPr>
              <a:t>10 percent </a:t>
            </a:r>
            <a:r>
              <a:rPr lang="en-CA" sz="2000" b="0" i="0" dirty="0">
                <a:effectLst/>
                <a:latin typeface="ArticulatCF-Medium"/>
              </a:rPr>
              <a:t>and is expected to reach $21.52 billion in 2024, according to Research and Markets.</a:t>
            </a:r>
          </a:p>
          <a:p>
            <a:pPr marL="645750" lvl="1" indent="-285750">
              <a:buFont typeface="Arial" panose="020B0604020202020204" pitchFamily="34" charset="0"/>
              <a:buChar char="•"/>
            </a:pPr>
            <a:r>
              <a:rPr lang="en-CA" sz="2000" b="0" i="0" dirty="0">
                <a:effectLst/>
                <a:latin typeface="ArticulatCF-Medium"/>
              </a:rPr>
              <a:t>while almond milk continues to dominate the plant-based milk segment with a 63 percent share, </a:t>
            </a:r>
            <a:r>
              <a:rPr lang="en-CA" sz="2000" b="1" i="0" dirty="0">
                <a:effectLst/>
                <a:latin typeface="ArticulatCF-Medium"/>
              </a:rPr>
              <a:t>oat milk is gaining momentum</a:t>
            </a:r>
            <a:r>
              <a:rPr lang="en-CA" sz="2000" b="0" i="0" dirty="0">
                <a:effectLst/>
                <a:latin typeface="ArticulatCF-Medium"/>
              </a:rPr>
              <a:t>, recently surpassing soy milk to reach the No. 2 spot (</a:t>
            </a:r>
            <a:r>
              <a:rPr lang="en-CA" sz="2000" b="0" i="1" dirty="0">
                <a:effectLst/>
                <a:latin typeface="ArticulatCF-Medium"/>
              </a:rPr>
              <a:t>Food Navigator,</a:t>
            </a:r>
            <a:r>
              <a:rPr lang="en-CA" sz="2000" b="0" i="0" dirty="0">
                <a:effectLst/>
                <a:latin typeface="ArticulatCF-Medium"/>
              </a:rPr>
              <a:t> September 2020). U.S. oat milk sales climbed more than 170% during the 52-week period ended Feb. 13, according to Nielsen data.</a:t>
            </a:r>
            <a:endParaRPr lang="en-CA" sz="2000" u="none" dirty="0">
              <a:effectLst/>
            </a:endParaRPr>
          </a:p>
        </p:txBody>
      </p:sp>
      <p:sp>
        <p:nvSpPr>
          <p:cNvPr id="3" name="Date Placeholder 2">
            <a:extLst>
              <a:ext uri="{FF2B5EF4-FFF2-40B4-BE49-F238E27FC236}">
                <a16:creationId xmlns:a16="http://schemas.microsoft.com/office/drawing/2014/main" id="{D063C381-5328-8137-F37F-7A29432133CD}"/>
              </a:ext>
            </a:extLst>
          </p:cNvPr>
          <p:cNvSpPr>
            <a:spLocks noGrp="1"/>
          </p:cNvSpPr>
          <p:nvPr>
            <p:ph type="dt" sz="half" idx="14"/>
          </p:nvPr>
        </p:nvSpPr>
        <p:spPr/>
        <p:txBody>
          <a:bodyPr/>
          <a:lstStyle/>
          <a:p>
            <a:r>
              <a:rPr lang="en-CA"/>
              <a:t>2023-01-11</a:t>
            </a:r>
            <a:endParaRPr lang="de-DE" dirty="0"/>
          </a:p>
        </p:txBody>
      </p:sp>
      <p:sp>
        <p:nvSpPr>
          <p:cNvPr id="4" name="Footer Placeholder 3">
            <a:extLst>
              <a:ext uri="{FF2B5EF4-FFF2-40B4-BE49-F238E27FC236}">
                <a16:creationId xmlns:a16="http://schemas.microsoft.com/office/drawing/2014/main" id="{F7449B29-3691-0960-E25B-4338A120CFA8}"/>
              </a:ext>
            </a:extLst>
          </p:cNvPr>
          <p:cNvSpPr>
            <a:spLocks noGrp="1"/>
          </p:cNvSpPr>
          <p:nvPr>
            <p:ph type="ftr" sz="quarter" idx="15"/>
          </p:nvPr>
        </p:nvSpPr>
        <p:spPr/>
        <p:txBody>
          <a:bodyPr/>
          <a:lstStyle/>
          <a:p>
            <a:r>
              <a:rPr lang="en-CA" dirty="0">
                <a:ea typeface="Times New Roman" panose="02020603050405020304" pitchFamily="18" charset="0"/>
                <a:cs typeface="Times New Roman" panose="02020603050405020304" pitchFamily="18" charset="0"/>
              </a:rPr>
              <a:t>© Mercantile Consulting Venture Inc.</a:t>
            </a:r>
            <a:endParaRPr lang="de-DE" sz="1100" dirty="0"/>
          </a:p>
        </p:txBody>
      </p:sp>
      <p:sp>
        <p:nvSpPr>
          <p:cNvPr id="5" name="Slide Number Placeholder 4">
            <a:extLst>
              <a:ext uri="{FF2B5EF4-FFF2-40B4-BE49-F238E27FC236}">
                <a16:creationId xmlns:a16="http://schemas.microsoft.com/office/drawing/2014/main" id="{10721CCE-D0CA-7F66-388D-93B0DC1F42CF}"/>
              </a:ext>
            </a:extLst>
          </p:cNvPr>
          <p:cNvSpPr>
            <a:spLocks noGrp="1"/>
          </p:cNvSpPr>
          <p:nvPr>
            <p:ph type="sldNum" sz="quarter" idx="16"/>
          </p:nvPr>
        </p:nvSpPr>
        <p:spPr/>
        <p:txBody>
          <a:bodyPr/>
          <a:lstStyle/>
          <a:p>
            <a:fld id="{4335FDBF-25D8-4D52-BDA6-E10801A2C3DD}" type="slidenum">
              <a:rPr lang="de-DE" smtClean="0"/>
              <a:pPr/>
              <a:t>18</a:t>
            </a:fld>
            <a:endParaRPr lang="de-DE" dirty="0"/>
          </a:p>
        </p:txBody>
      </p:sp>
      <p:sp>
        <p:nvSpPr>
          <p:cNvPr id="6" name="Text Placeholder 5">
            <a:extLst>
              <a:ext uri="{FF2B5EF4-FFF2-40B4-BE49-F238E27FC236}">
                <a16:creationId xmlns:a16="http://schemas.microsoft.com/office/drawing/2014/main" id="{2613E94C-FB3A-0026-A8A6-29574CB4A2F9}"/>
              </a:ext>
            </a:extLst>
          </p:cNvPr>
          <p:cNvSpPr>
            <a:spLocks noGrp="1"/>
          </p:cNvSpPr>
          <p:nvPr>
            <p:ph type="body" sz="quarter" idx="17"/>
          </p:nvPr>
        </p:nvSpPr>
        <p:spPr>
          <a:xfrm>
            <a:off x="1055687" y="564383"/>
            <a:ext cx="10080625" cy="536095"/>
          </a:xfrm>
        </p:spPr>
        <p:txBody>
          <a:bodyPr/>
          <a:lstStyle/>
          <a:p>
            <a:r>
              <a:rPr lang="en-US" dirty="0"/>
              <a:t>Oat Usage developments  </a:t>
            </a:r>
            <a:r>
              <a:rPr lang="en-US" sz="2800" dirty="0"/>
              <a:t>cont’d</a:t>
            </a:r>
          </a:p>
        </p:txBody>
      </p:sp>
    </p:spTree>
    <p:extLst>
      <p:ext uri="{BB962C8B-B14F-4D97-AF65-F5344CB8AC3E}">
        <p14:creationId xmlns:p14="http://schemas.microsoft.com/office/powerpoint/2010/main" val="3969021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0ED1A2-1752-D71E-FF51-244C7BF94415}"/>
              </a:ext>
            </a:extLst>
          </p:cNvPr>
          <p:cNvSpPr>
            <a:spLocks noGrp="1"/>
          </p:cNvSpPr>
          <p:nvPr>
            <p:ph type="body" sz="quarter" idx="13"/>
          </p:nvPr>
        </p:nvSpPr>
        <p:spPr>
          <a:xfrm>
            <a:off x="1055688" y="1342103"/>
            <a:ext cx="10080625" cy="5241577"/>
          </a:xfrm>
        </p:spPr>
        <p:txBody>
          <a:bodyPr/>
          <a:lstStyle/>
          <a:p>
            <a:pPr marL="342900" indent="-342900">
              <a:buFont typeface="Arial" panose="020B0604020202020204" pitchFamily="34" charset="0"/>
              <a:buChar char="•"/>
            </a:pPr>
            <a:r>
              <a:rPr lang="en-CA" b="1" u="none" dirty="0"/>
              <a:t>Very hard to quantify the oat  demand spec. for oat milk – came up with 350k mt for US for 2020 ??</a:t>
            </a:r>
          </a:p>
          <a:p>
            <a:pPr marL="342900" indent="-342900">
              <a:buFont typeface="Arial" panose="020B0604020202020204" pitchFamily="34" charset="0"/>
              <a:buChar char="•"/>
            </a:pPr>
            <a:r>
              <a:rPr lang="en-CA" b="1" u="none" dirty="0"/>
              <a:t>Now the fastest-growing plant-based milk in America , although almond milk still dominates from a market share standpoint • </a:t>
            </a:r>
          </a:p>
          <a:p>
            <a:pPr marL="342900" indent="-342900">
              <a:buFont typeface="Arial" panose="020B0604020202020204" pitchFamily="34" charset="0"/>
              <a:buChar char="•"/>
            </a:pPr>
            <a:r>
              <a:rPr lang="en-CA" b="1" u="none" dirty="0"/>
              <a:t>Emits one-third less than C02 in production than dairy milk • “Replacing a litre of dairy milk w/ a litre of oat milk is equivalent to not driving 5km on fossil fuels” •</a:t>
            </a:r>
          </a:p>
          <a:p>
            <a:pPr marL="342900" indent="-342900">
              <a:buFont typeface="Arial" panose="020B0604020202020204" pitchFamily="34" charset="0"/>
              <a:buChar char="•"/>
            </a:pPr>
            <a:r>
              <a:rPr lang="en-CA" b="1" u="none" dirty="0" err="1"/>
              <a:t>Oatly</a:t>
            </a:r>
            <a:r>
              <a:rPr lang="en-CA" b="1" u="none" dirty="0"/>
              <a:t> now puts their carbon footprint on every carton now. </a:t>
            </a:r>
          </a:p>
          <a:p>
            <a:pPr marL="342900" indent="-342900">
              <a:buFont typeface="Arial" panose="020B0604020202020204" pitchFamily="34" charset="0"/>
              <a:buChar char="•"/>
            </a:pPr>
            <a:r>
              <a:rPr lang="en-CA" b="1" u="none" dirty="0"/>
              <a:t>Biggest, most established, consistent market is in Europe where 30% of EU milk drinkers consume oat milk 2-3x / week</a:t>
            </a:r>
          </a:p>
          <a:p>
            <a:pPr marL="702900" lvl="1" indent="-342900">
              <a:buFont typeface="Arial" panose="020B0604020202020204" pitchFamily="34" charset="0"/>
              <a:buChar char="•"/>
            </a:pPr>
            <a:r>
              <a:rPr lang="en-CA" b="0" i="0" dirty="0">
                <a:solidFill>
                  <a:srgbClr val="202122"/>
                </a:solidFill>
                <a:effectLst/>
                <a:latin typeface="+mj-lt"/>
              </a:rPr>
              <a:t>By 2020, oat milk products include </a:t>
            </a:r>
            <a:r>
              <a:rPr lang="en-CA" b="0" i="0" u="none" strike="noStrike" dirty="0">
                <a:solidFill>
                  <a:srgbClr val="0645AD"/>
                </a:solidFill>
                <a:effectLst/>
                <a:latin typeface="+mj-lt"/>
              </a:rPr>
              <a:t>coffee creamer</a:t>
            </a:r>
            <a:r>
              <a:rPr lang="en-CA" b="0" i="0" dirty="0">
                <a:solidFill>
                  <a:srgbClr val="202122"/>
                </a:solidFill>
                <a:effectLst/>
                <a:latin typeface="+mj-lt"/>
              </a:rPr>
              <a:t>, </a:t>
            </a:r>
            <a:r>
              <a:rPr lang="en-CA" b="0" i="0" u="none" strike="noStrike" dirty="0">
                <a:solidFill>
                  <a:srgbClr val="0645AD"/>
                </a:solidFill>
                <a:effectLst/>
                <a:latin typeface="+mj-lt"/>
              </a:rPr>
              <a:t>yogurt</a:t>
            </a:r>
            <a:r>
              <a:rPr lang="en-CA" b="0" i="0" dirty="0">
                <a:solidFill>
                  <a:srgbClr val="202122"/>
                </a:solidFill>
                <a:effectLst/>
                <a:latin typeface="+mj-lt"/>
              </a:rPr>
              <a:t> alternatives, </a:t>
            </a:r>
            <a:r>
              <a:rPr lang="en-CA" b="0" i="0" u="none" strike="noStrike" dirty="0">
                <a:solidFill>
                  <a:srgbClr val="0645AD"/>
                </a:solidFill>
                <a:effectLst/>
                <a:latin typeface="+mj-lt"/>
              </a:rPr>
              <a:t>ice cream</a:t>
            </a:r>
            <a:r>
              <a:rPr lang="en-CA" b="0" i="0" dirty="0">
                <a:solidFill>
                  <a:srgbClr val="202122"/>
                </a:solidFill>
                <a:effectLst/>
                <a:latin typeface="+mj-lt"/>
              </a:rPr>
              <a:t>, and </a:t>
            </a:r>
            <a:r>
              <a:rPr lang="en-CA" b="0" i="0" dirty="0">
                <a:solidFill>
                  <a:srgbClr val="0645AD"/>
                </a:solidFill>
                <a:effectLst/>
                <a:latin typeface="+mj-lt"/>
              </a:rPr>
              <a:t>chocolate. </a:t>
            </a:r>
            <a:endParaRPr lang="en-CA" dirty="0">
              <a:latin typeface="+mj-lt"/>
            </a:endParaRPr>
          </a:p>
          <a:p>
            <a:pPr marL="702900" lvl="1" indent="-342900">
              <a:buFont typeface="Arial" panose="020B0604020202020204" pitchFamily="34" charset="0"/>
              <a:buChar char="•"/>
            </a:pPr>
            <a:r>
              <a:rPr lang="en-CA" i="1" dirty="0"/>
              <a:t>But, ‘21 Novozymes </a:t>
            </a:r>
            <a:r>
              <a:rPr lang="en-CA" i="1" dirty="0" err="1"/>
              <a:t>survery</a:t>
            </a:r>
            <a:r>
              <a:rPr lang="en-CA" i="1" dirty="0"/>
              <a:t>:  </a:t>
            </a:r>
            <a:r>
              <a:rPr lang="en-CA" b="1" i="1" dirty="0"/>
              <a:t>70% of consumers said they would either NOT pay extra, or would only be willing to pay up to 5% more for oat milk than a traditional dairy product </a:t>
            </a:r>
            <a:endParaRPr lang="en-US" b="1" i="1" u="none" dirty="0"/>
          </a:p>
        </p:txBody>
      </p:sp>
      <p:sp>
        <p:nvSpPr>
          <p:cNvPr id="3" name="Date Placeholder 2">
            <a:extLst>
              <a:ext uri="{FF2B5EF4-FFF2-40B4-BE49-F238E27FC236}">
                <a16:creationId xmlns:a16="http://schemas.microsoft.com/office/drawing/2014/main" id="{F5D53B3B-FB9D-D040-1272-7E20F0337434}"/>
              </a:ext>
            </a:extLst>
          </p:cNvPr>
          <p:cNvSpPr>
            <a:spLocks noGrp="1"/>
          </p:cNvSpPr>
          <p:nvPr>
            <p:ph type="dt" sz="half" idx="14"/>
          </p:nvPr>
        </p:nvSpPr>
        <p:spPr/>
        <p:txBody>
          <a:bodyPr/>
          <a:lstStyle/>
          <a:p>
            <a:r>
              <a:rPr lang="en-CA"/>
              <a:t>2023-01-11</a:t>
            </a:r>
            <a:endParaRPr lang="de-DE" dirty="0"/>
          </a:p>
        </p:txBody>
      </p:sp>
      <p:sp>
        <p:nvSpPr>
          <p:cNvPr id="4" name="Footer Placeholder 3">
            <a:extLst>
              <a:ext uri="{FF2B5EF4-FFF2-40B4-BE49-F238E27FC236}">
                <a16:creationId xmlns:a16="http://schemas.microsoft.com/office/drawing/2014/main" id="{B47C85FE-78C5-0C49-A5C8-5E73DEE7A3D1}"/>
              </a:ext>
            </a:extLst>
          </p:cNvPr>
          <p:cNvSpPr>
            <a:spLocks noGrp="1"/>
          </p:cNvSpPr>
          <p:nvPr>
            <p:ph type="ftr" sz="quarter" idx="15"/>
          </p:nvPr>
        </p:nvSpPr>
        <p:spPr/>
        <p:txBody>
          <a:bodyPr/>
          <a:lstStyle/>
          <a:p>
            <a:r>
              <a:rPr lang="en-CA">
                <a:ea typeface="Times New Roman" panose="02020603050405020304" pitchFamily="18" charset="0"/>
                <a:cs typeface="Times New Roman" panose="02020603050405020304" pitchFamily="18" charset="0"/>
              </a:rPr>
              <a:t>© Mercantile Consulting Venture Inc.</a:t>
            </a:r>
            <a:endParaRPr lang="de-DE" sz="1100" dirty="0"/>
          </a:p>
        </p:txBody>
      </p:sp>
      <p:sp>
        <p:nvSpPr>
          <p:cNvPr id="5" name="Slide Number Placeholder 4">
            <a:extLst>
              <a:ext uri="{FF2B5EF4-FFF2-40B4-BE49-F238E27FC236}">
                <a16:creationId xmlns:a16="http://schemas.microsoft.com/office/drawing/2014/main" id="{EFFAF80A-70F6-83AF-B60D-5FFB6B0C4703}"/>
              </a:ext>
            </a:extLst>
          </p:cNvPr>
          <p:cNvSpPr>
            <a:spLocks noGrp="1"/>
          </p:cNvSpPr>
          <p:nvPr>
            <p:ph type="sldNum" sz="quarter" idx="16"/>
          </p:nvPr>
        </p:nvSpPr>
        <p:spPr/>
        <p:txBody>
          <a:bodyPr/>
          <a:lstStyle/>
          <a:p>
            <a:fld id="{4335FDBF-25D8-4D52-BDA6-E10801A2C3DD}" type="slidenum">
              <a:rPr lang="de-DE" smtClean="0"/>
              <a:pPr/>
              <a:t>19</a:t>
            </a:fld>
            <a:endParaRPr lang="de-DE" dirty="0"/>
          </a:p>
        </p:txBody>
      </p:sp>
      <p:sp>
        <p:nvSpPr>
          <p:cNvPr id="6" name="Text Placeholder 5">
            <a:extLst>
              <a:ext uri="{FF2B5EF4-FFF2-40B4-BE49-F238E27FC236}">
                <a16:creationId xmlns:a16="http://schemas.microsoft.com/office/drawing/2014/main" id="{1871D438-9B35-C743-9DC3-DA59999C2727}"/>
              </a:ext>
            </a:extLst>
          </p:cNvPr>
          <p:cNvSpPr>
            <a:spLocks noGrp="1"/>
          </p:cNvSpPr>
          <p:nvPr>
            <p:ph type="body" sz="quarter" idx="17"/>
          </p:nvPr>
        </p:nvSpPr>
        <p:spPr/>
        <p:txBody>
          <a:bodyPr/>
          <a:lstStyle/>
          <a:p>
            <a:r>
              <a:rPr lang="en-US" dirty="0"/>
              <a:t>Oat Milk ….</a:t>
            </a:r>
          </a:p>
        </p:txBody>
      </p:sp>
    </p:spTree>
    <p:extLst>
      <p:ext uri="{BB962C8B-B14F-4D97-AF65-F5344CB8AC3E}">
        <p14:creationId xmlns:p14="http://schemas.microsoft.com/office/powerpoint/2010/main" val="642232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EC0B93-A67D-4FA7-9C45-3EE46D4632CB}"/>
              </a:ext>
            </a:extLst>
          </p:cNvPr>
          <p:cNvSpPr>
            <a:spLocks noGrp="1"/>
          </p:cNvSpPr>
          <p:nvPr>
            <p:ph type="title"/>
          </p:nvPr>
        </p:nvSpPr>
        <p:spPr/>
        <p:txBody>
          <a:bodyPr/>
          <a:lstStyle/>
          <a:p>
            <a:r>
              <a:rPr lang="de-DE" sz="4000" dirty="0"/>
              <a:t>Outline</a:t>
            </a:r>
          </a:p>
        </p:txBody>
      </p:sp>
      <p:sp>
        <p:nvSpPr>
          <p:cNvPr id="3" name="Datumsplatzhalter 2">
            <a:extLst>
              <a:ext uri="{FF2B5EF4-FFF2-40B4-BE49-F238E27FC236}">
                <a16:creationId xmlns:a16="http://schemas.microsoft.com/office/drawing/2014/main" id="{8A23F7CF-4D35-4C1F-9292-9F75C65558CE}"/>
              </a:ext>
            </a:extLst>
          </p:cNvPr>
          <p:cNvSpPr>
            <a:spLocks noGrp="1"/>
          </p:cNvSpPr>
          <p:nvPr>
            <p:ph type="dt" sz="half" idx="2"/>
          </p:nvPr>
        </p:nvSpPr>
        <p:spPr>
          <a:xfrm>
            <a:off x="8986775" y="6356351"/>
            <a:ext cx="1359949" cy="227329"/>
          </a:xfrm>
        </p:spPr>
        <p:txBody>
          <a:bodyPr/>
          <a:lstStyle/>
          <a:p>
            <a:r>
              <a:rPr lang="en-CA"/>
              <a:t>2023-01-11</a:t>
            </a:r>
            <a:endParaRPr lang="de-DE" dirty="0"/>
          </a:p>
        </p:txBody>
      </p:sp>
      <p:sp>
        <p:nvSpPr>
          <p:cNvPr id="4" name="Fußzeilenplatzhalter 3">
            <a:extLst>
              <a:ext uri="{FF2B5EF4-FFF2-40B4-BE49-F238E27FC236}">
                <a16:creationId xmlns:a16="http://schemas.microsoft.com/office/drawing/2014/main" id="{4B57F576-CB37-4F63-8C25-84A9EEA919A2}"/>
              </a:ext>
            </a:extLst>
          </p:cNvPr>
          <p:cNvSpPr>
            <a:spLocks noGrp="1"/>
          </p:cNvSpPr>
          <p:nvPr>
            <p:ph type="ftr" sz="quarter" idx="3"/>
          </p:nvPr>
        </p:nvSpPr>
        <p:spPr>
          <a:xfrm>
            <a:off x="1128584" y="6356351"/>
            <a:ext cx="7118432" cy="227329"/>
          </a:xfrm>
        </p:spPr>
        <p:txBody>
          <a:bodyPr/>
          <a:lstStyle/>
          <a:p>
            <a:r>
              <a:rPr lang="en-CA">
                <a:ea typeface="Times New Roman" panose="02020603050405020304" pitchFamily="18" charset="0"/>
                <a:cs typeface="Times New Roman" panose="02020603050405020304" pitchFamily="18" charset="0"/>
              </a:rPr>
              <a:t>© Mercantile Consulting Venture Inc.</a:t>
            </a:r>
            <a:endParaRPr lang="de-DE" sz="1100" dirty="0"/>
          </a:p>
        </p:txBody>
      </p:sp>
      <p:sp>
        <p:nvSpPr>
          <p:cNvPr id="5" name="Foliennummernplatzhalter 4">
            <a:extLst>
              <a:ext uri="{FF2B5EF4-FFF2-40B4-BE49-F238E27FC236}">
                <a16:creationId xmlns:a16="http://schemas.microsoft.com/office/drawing/2014/main" id="{F0AD4CF7-F78E-402F-AA22-4B7953E90CB1}"/>
              </a:ext>
            </a:extLst>
          </p:cNvPr>
          <p:cNvSpPr>
            <a:spLocks noGrp="1"/>
          </p:cNvSpPr>
          <p:nvPr>
            <p:ph type="sldNum" sz="quarter" idx="4"/>
          </p:nvPr>
        </p:nvSpPr>
        <p:spPr>
          <a:xfrm>
            <a:off x="10635049" y="6356351"/>
            <a:ext cx="501033" cy="227329"/>
          </a:xfrm>
        </p:spPr>
        <p:txBody>
          <a:bodyPr/>
          <a:lstStyle/>
          <a:p>
            <a:fld id="{4335FDBF-25D8-4D52-BDA6-E10801A2C3DD}" type="slidenum">
              <a:rPr lang="de-DE" smtClean="0"/>
              <a:pPr/>
              <a:t>2</a:t>
            </a:fld>
            <a:endParaRPr lang="de-DE" dirty="0"/>
          </a:p>
        </p:txBody>
      </p:sp>
      <p:sp>
        <p:nvSpPr>
          <p:cNvPr id="6" name="Textplatzhalter 5">
            <a:extLst>
              <a:ext uri="{FF2B5EF4-FFF2-40B4-BE49-F238E27FC236}">
                <a16:creationId xmlns:a16="http://schemas.microsoft.com/office/drawing/2014/main" id="{F1F60748-D989-425D-AFA1-56BEFB201A44}"/>
              </a:ext>
            </a:extLst>
          </p:cNvPr>
          <p:cNvSpPr>
            <a:spLocks noGrp="1"/>
          </p:cNvSpPr>
          <p:nvPr>
            <p:ph type="body" sz="quarter" idx="13"/>
          </p:nvPr>
        </p:nvSpPr>
        <p:spPr>
          <a:xfrm>
            <a:off x="1055688" y="1371600"/>
            <a:ext cx="10080625" cy="4984751"/>
          </a:xfrm>
        </p:spPr>
        <p:txBody>
          <a:bodyPr>
            <a:normAutofit/>
          </a:bodyPr>
          <a:lstStyle/>
          <a:p>
            <a:pPr marL="48767"/>
            <a:r>
              <a:rPr lang="en-US" sz="2400" b="1" dirty="0">
                <a:solidFill>
                  <a:schemeClr val="accent2">
                    <a:lumMod val="20000"/>
                    <a:lumOff val="80000"/>
                  </a:schemeClr>
                </a:solidFill>
              </a:rPr>
              <a:t>2022 events in review</a:t>
            </a:r>
          </a:p>
          <a:p>
            <a:pPr marL="48767"/>
            <a:r>
              <a:rPr lang="en-US" sz="2400" b="1" dirty="0">
                <a:solidFill>
                  <a:schemeClr val="accent2">
                    <a:lumMod val="20000"/>
                    <a:lumOff val="80000"/>
                  </a:schemeClr>
                </a:solidFill>
              </a:rPr>
              <a:t>Balance sheet review global setting &amp; Canada </a:t>
            </a:r>
          </a:p>
          <a:p>
            <a:pPr marL="391667" indent="-342900">
              <a:buFont typeface="Arial" panose="020B0604020202020204" pitchFamily="34" charset="0"/>
              <a:buChar char="•"/>
            </a:pPr>
            <a:r>
              <a:rPr lang="en-US" sz="2800" dirty="0">
                <a:sym typeface="Wingdings" pitchFamily="2" charset="2"/>
              </a:rPr>
              <a:t>Global oats – big picture</a:t>
            </a:r>
          </a:p>
          <a:p>
            <a:pPr marL="391667" indent="-342900">
              <a:buFont typeface="Arial" panose="020B0604020202020204" pitchFamily="34" charset="0"/>
              <a:buChar char="•"/>
            </a:pPr>
            <a:r>
              <a:rPr lang="en-US" sz="2800" dirty="0">
                <a:sym typeface="Wingdings" pitchFamily="2" charset="2"/>
              </a:rPr>
              <a:t>N American &amp; </a:t>
            </a:r>
            <a:r>
              <a:rPr lang="en-US" sz="2800" dirty="0" err="1">
                <a:sym typeface="Wingdings" pitchFamily="2" charset="2"/>
              </a:rPr>
              <a:t>Cdn</a:t>
            </a:r>
            <a:r>
              <a:rPr lang="en-US" sz="2800" dirty="0">
                <a:sym typeface="Wingdings" pitchFamily="2" charset="2"/>
              </a:rPr>
              <a:t>. balance sheets</a:t>
            </a:r>
          </a:p>
          <a:p>
            <a:pPr marL="391667" indent="-342900">
              <a:buFont typeface="Arial" panose="020B0604020202020204" pitchFamily="34" charset="0"/>
              <a:buChar char="•"/>
            </a:pPr>
            <a:r>
              <a:rPr lang="en-US" sz="2800" dirty="0">
                <a:sym typeface="Wingdings" pitchFamily="2" charset="2"/>
              </a:rPr>
              <a:t>Changes in demand</a:t>
            </a:r>
          </a:p>
          <a:p>
            <a:pPr marL="391667" indent="-342900">
              <a:buFont typeface="Arial" panose="020B0604020202020204" pitchFamily="34" charset="0"/>
              <a:buChar char="•"/>
            </a:pPr>
            <a:r>
              <a:rPr lang="en-US" sz="2800" dirty="0">
                <a:sym typeface="Wingdings" pitchFamily="2" charset="2"/>
              </a:rPr>
              <a:t>YTD exports</a:t>
            </a:r>
          </a:p>
          <a:p>
            <a:pPr marL="391667" indent="-342900">
              <a:buFont typeface="Arial" panose="020B0604020202020204" pitchFamily="34" charset="0"/>
              <a:buChar char="•"/>
            </a:pPr>
            <a:r>
              <a:rPr lang="en-US" sz="2800" dirty="0">
                <a:sym typeface="Wingdings" pitchFamily="2" charset="2"/>
              </a:rPr>
              <a:t>Outlook</a:t>
            </a:r>
            <a:endParaRPr lang="en-US" sz="800" dirty="0"/>
          </a:p>
        </p:txBody>
      </p:sp>
    </p:spTree>
    <p:extLst>
      <p:ext uri="{BB962C8B-B14F-4D97-AF65-F5344CB8AC3E}">
        <p14:creationId xmlns:p14="http://schemas.microsoft.com/office/powerpoint/2010/main" val="13196550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81D9EB-0F6F-8156-BB4A-6EAF4C2DC086}"/>
              </a:ext>
            </a:extLst>
          </p:cNvPr>
          <p:cNvSpPr>
            <a:spLocks noGrp="1"/>
          </p:cNvSpPr>
          <p:nvPr>
            <p:ph type="body" sz="quarter" idx="13"/>
          </p:nvPr>
        </p:nvSpPr>
        <p:spPr/>
        <p:txBody>
          <a:bodyPr/>
          <a:lstStyle/>
          <a:p>
            <a:r>
              <a:rPr lang="en-US" b="1" u="none" dirty="0"/>
              <a:t>Aug. 28/’22: </a:t>
            </a:r>
          </a:p>
          <a:p>
            <a:pPr algn="l"/>
            <a:r>
              <a:rPr lang="en-CA" b="0" i="0" u="none" dirty="0">
                <a:solidFill>
                  <a:srgbClr val="000000"/>
                </a:solidFill>
                <a:effectLst/>
                <a:latin typeface="neue-haas-grotesk-display"/>
              </a:rPr>
              <a:t>For the first time ever, oat milk was cheaper than whole milk in Germany last month.</a:t>
            </a:r>
            <a:br>
              <a:rPr lang="en-CA" b="0" i="0" u="none" dirty="0">
                <a:solidFill>
                  <a:srgbClr val="000000"/>
                </a:solidFill>
                <a:effectLst/>
                <a:latin typeface="neue-haas-grotesk-display"/>
              </a:rPr>
            </a:br>
            <a:br>
              <a:rPr lang="en-CA" b="0" i="0" u="none" dirty="0">
                <a:solidFill>
                  <a:srgbClr val="000000"/>
                </a:solidFill>
                <a:effectLst/>
                <a:latin typeface="neue-haas-grotesk-display"/>
              </a:rPr>
            </a:br>
            <a:r>
              <a:rPr lang="en-CA" b="0" i="0" u="none" dirty="0">
                <a:solidFill>
                  <a:srgbClr val="000000"/>
                </a:solidFill>
                <a:effectLst/>
                <a:latin typeface="neue-haas-grotesk-display"/>
              </a:rPr>
              <a:t>In July, German news publication </a:t>
            </a:r>
            <a:r>
              <a:rPr lang="en-CA" b="0" i="1" u="none" dirty="0">
                <a:solidFill>
                  <a:srgbClr val="000000"/>
                </a:solidFill>
                <a:effectLst/>
                <a:latin typeface="neue-haas-grotesk-display"/>
                <a:hlinkClick r:id="rId2"/>
              </a:rPr>
              <a:t>Focus</a:t>
            </a:r>
            <a:r>
              <a:rPr lang="en-CA" b="0" i="0" u="none" dirty="0">
                <a:solidFill>
                  <a:srgbClr val="000000"/>
                </a:solidFill>
                <a:effectLst/>
                <a:latin typeface="neue-haas-grotesk-display"/>
              </a:rPr>
              <a:t> reported that dairy milk prices were rocketing, reaching “historic highs” in supermarkets. Even retailers known for their low prices, like Aldi Nord and Aldi Süd, had increased cow’s milk prices, it reported.</a:t>
            </a:r>
            <a:br>
              <a:rPr lang="en-CA" b="0" i="0" u="none" dirty="0">
                <a:solidFill>
                  <a:srgbClr val="000000"/>
                </a:solidFill>
                <a:effectLst/>
                <a:latin typeface="neue-haas-grotesk-display"/>
              </a:rPr>
            </a:br>
            <a:br>
              <a:rPr lang="en-CA" b="0" i="0" u="none" dirty="0">
                <a:solidFill>
                  <a:srgbClr val="000000"/>
                </a:solidFill>
                <a:effectLst/>
                <a:latin typeface="neue-haas-grotesk-display"/>
              </a:rPr>
            </a:br>
            <a:r>
              <a:rPr lang="en-CA" b="0" i="1" u="none" dirty="0">
                <a:solidFill>
                  <a:srgbClr val="000000"/>
                </a:solidFill>
                <a:effectLst/>
                <a:latin typeface="neue-haas-grotesk-display"/>
              </a:rPr>
              <a:t>Focus</a:t>
            </a:r>
            <a:r>
              <a:rPr lang="en-CA" b="0" i="0" u="none" dirty="0">
                <a:solidFill>
                  <a:srgbClr val="000000"/>
                </a:solidFill>
                <a:effectLst/>
                <a:latin typeface="neue-haas-grotesk-display"/>
              </a:rPr>
              <a:t> added that most milk prices had exceeded one Euro, and when compared with December 2021, prices for whole milk (also known as full-fat milk) had risen by 29 cents per liter. </a:t>
            </a:r>
          </a:p>
          <a:p>
            <a:pPr algn="l"/>
            <a:r>
              <a:rPr lang="en-CA" b="1" i="1" u="none" dirty="0">
                <a:solidFill>
                  <a:srgbClr val="7030A0"/>
                </a:solidFill>
                <a:effectLst/>
                <a:latin typeface="neue-haas-grotesk-display"/>
              </a:rPr>
              <a:t>This meant that for the first time ever, both oat and almond milk prices were cheaper than whole milk. </a:t>
            </a:r>
          </a:p>
          <a:p>
            <a:endParaRPr lang="en-US" u="none" dirty="0"/>
          </a:p>
        </p:txBody>
      </p:sp>
      <p:sp>
        <p:nvSpPr>
          <p:cNvPr id="3" name="Date Placeholder 2">
            <a:extLst>
              <a:ext uri="{FF2B5EF4-FFF2-40B4-BE49-F238E27FC236}">
                <a16:creationId xmlns:a16="http://schemas.microsoft.com/office/drawing/2014/main" id="{E0AD688D-CD34-1231-4347-9E72586F8B18}"/>
              </a:ext>
            </a:extLst>
          </p:cNvPr>
          <p:cNvSpPr>
            <a:spLocks noGrp="1"/>
          </p:cNvSpPr>
          <p:nvPr>
            <p:ph type="dt" sz="half" idx="14"/>
          </p:nvPr>
        </p:nvSpPr>
        <p:spPr/>
        <p:txBody>
          <a:bodyPr/>
          <a:lstStyle/>
          <a:p>
            <a:r>
              <a:rPr lang="en-CA"/>
              <a:t>2023-01-11</a:t>
            </a:r>
            <a:endParaRPr lang="de-DE" dirty="0"/>
          </a:p>
        </p:txBody>
      </p:sp>
      <p:sp>
        <p:nvSpPr>
          <p:cNvPr id="4" name="Footer Placeholder 3">
            <a:extLst>
              <a:ext uri="{FF2B5EF4-FFF2-40B4-BE49-F238E27FC236}">
                <a16:creationId xmlns:a16="http://schemas.microsoft.com/office/drawing/2014/main" id="{CEB5B505-167F-219D-380E-B1810B378F07}"/>
              </a:ext>
            </a:extLst>
          </p:cNvPr>
          <p:cNvSpPr>
            <a:spLocks noGrp="1"/>
          </p:cNvSpPr>
          <p:nvPr>
            <p:ph type="ftr" sz="quarter" idx="15"/>
          </p:nvPr>
        </p:nvSpPr>
        <p:spPr/>
        <p:txBody>
          <a:bodyPr/>
          <a:lstStyle/>
          <a:p>
            <a:r>
              <a:rPr lang="en-CA">
                <a:ea typeface="Times New Roman" panose="02020603050405020304" pitchFamily="18" charset="0"/>
                <a:cs typeface="Times New Roman" panose="02020603050405020304" pitchFamily="18" charset="0"/>
              </a:rPr>
              <a:t>© Mercantile Consulting Venture Inc.</a:t>
            </a:r>
            <a:endParaRPr lang="de-DE" sz="1100" dirty="0"/>
          </a:p>
        </p:txBody>
      </p:sp>
      <p:sp>
        <p:nvSpPr>
          <p:cNvPr id="5" name="Slide Number Placeholder 4">
            <a:extLst>
              <a:ext uri="{FF2B5EF4-FFF2-40B4-BE49-F238E27FC236}">
                <a16:creationId xmlns:a16="http://schemas.microsoft.com/office/drawing/2014/main" id="{488156A1-163D-3437-6031-892227BEEAB6}"/>
              </a:ext>
            </a:extLst>
          </p:cNvPr>
          <p:cNvSpPr>
            <a:spLocks noGrp="1"/>
          </p:cNvSpPr>
          <p:nvPr>
            <p:ph type="sldNum" sz="quarter" idx="16"/>
          </p:nvPr>
        </p:nvSpPr>
        <p:spPr/>
        <p:txBody>
          <a:bodyPr/>
          <a:lstStyle/>
          <a:p>
            <a:fld id="{4335FDBF-25D8-4D52-BDA6-E10801A2C3DD}" type="slidenum">
              <a:rPr lang="de-DE" smtClean="0"/>
              <a:pPr/>
              <a:t>20</a:t>
            </a:fld>
            <a:endParaRPr lang="de-DE" dirty="0"/>
          </a:p>
        </p:txBody>
      </p:sp>
      <p:sp>
        <p:nvSpPr>
          <p:cNvPr id="6" name="Text Placeholder 5">
            <a:extLst>
              <a:ext uri="{FF2B5EF4-FFF2-40B4-BE49-F238E27FC236}">
                <a16:creationId xmlns:a16="http://schemas.microsoft.com/office/drawing/2014/main" id="{BF795986-1C8A-D4AD-0410-582330AA5094}"/>
              </a:ext>
            </a:extLst>
          </p:cNvPr>
          <p:cNvSpPr>
            <a:spLocks noGrp="1"/>
          </p:cNvSpPr>
          <p:nvPr>
            <p:ph type="body" sz="quarter" idx="17"/>
          </p:nvPr>
        </p:nvSpPr>
        <p:spPr/>
        <p:txBody>
          <a:bodyPr/>
          <a:lstStyle/>
          <a:p>
            <a:r>
              <a:rPr lang="en-US" dirty="0"/>
              <a:t> oat milk …</a:t>
            </a:r>
          </a:p>
        </p:txBody>
      </p:sp>
    </p:spTree>
    <p:extLst>
      <p:ext uri="{BB962C8B-B14F-4D97-AF65-F5344CB8AC3E}">
        <p14:creationId xmlns:p14="http://schemas.microsoft.com/office/powerpoint/2010/main" val="2825643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5DAFBB-9360-854E-8597-44FF1750184A}"/>
              </a:ext>
            </a:extLst>
          </p:cNvPr>
          <p:cNvSpPr>
            <a:spLocks noGrp="1"/>
          </p:cNvSpPr>
          <p:nvPr>
            <p:ph type="body" sz="quarter" idx="13"/>
          </p:nvPr>
        </p:nvSpPr>
        <p:spPr>
          <a:xfrm>
            <a:off x="1055688" y="1773238"/>
            <a:ext cx="10080625" cy="4317846"/>
          </a:xfrm>
        </p:spPr>
        <p:txBody>
          <a:bodyPr/>
          <a:lstStyle/>
          <a:p>
            <a:r>
              <a:rPr lang="en-CA" b="0" i="0" u="none" dirty="0">
                <a:solidFill>
                  <a:srgbClr val="202122"/>
                </a:solidFill>
                <a:effectLst/>
                <a:latin typeface="Arial" panose="020B0604020202020204" pitchFamily="34" charset="0"/>
              </a:rPr>
              <a:t>To meet the American demand, </a:t>
            </a:r>
            <a:r>
              <a:rPr lang="en-CA" b="1" i="0" u="none" dirty="0" err="1">
                <a:solidFill>
                  <a:srgbClr val="202122"/>
                </a:solidFill>
                <a:effectLst/>
                <a:latin typeface="Arial" panose="020B0604020202020204" pitchFamily="34" charset="0"/>
              </a:rPr>
              <a:t>Oatly</a:t>
            </a:r>
            <a:r>
              <a:rPr lang="en-CA" b="0" i="0" u="none" dirty="0">
                <a:solidFill>
                  <a:srgbClr val="202122"/>
                </a:solidFill>
                <a:effectLst/>
                <a:latin typeface="Arial" panose="020B0604020202020204" pitchFamily="34" charset="0"/>
              </a:rPr>
              <a:t> opened a new factory in </a:t>
            </a:r>
            <a:r>
              <a:rPr lang="en-CA" b="0" i="0" u="none" strike="noStrike" dirty="0">
                <a:solidFill>
                  <a:schemeClr val="bg1"/>
                </a:solidFill>
                <a:effectLst/>
                <a:latin typeface="Arial" panose="020B0604020202020204" pitchFamily="34" charset="0"/>
              </a:rPr>
              <a:t>New Jersey</a:t>
            </a:r>
            <a:r>
              <a:rPr lang="en-CA" b="0" i="0" u="none" dirty="0">
                <a:solidFill>
                  <a:schemeClr val="bg1"/>
                </a:solidFill>
                <a:effectLst/>
                <a:latin typeface="Arial" panose="020B0604020202020204" pitchFamily="34" charset="0"/>
              </a:rPr>
              <a:t> in April 2019, producing 2,800,000 l per month of oat milk base, and announced plans for a </a:t>
            </a:r>
            <a:r>
              <a:rPr lang="en-CA" b="0" i="0" u="none" strike="noStrike" dirty="0">
                <a:solidFill>
                  <a:schemeClr val="bg1"/>
                </a:solidFill>
                <a:effectLst/>
                <a:latin typeface="Arial" panose="020B0604020202020204" pitchFamily="34" charset="0"/>
              </a:rPr>
              <a:t>Utah</a:t>
            </a:r>
            <a:r>
              <a:rPr lang="en-CA" b="0" i="0" u="none" dirty="0">
                <a:solidFill>
                  <a:schemeClr val="bg1"/>
                </a:solidFill>
                <a:effectLst/>
                <a:latin typeface="Arial" panose="020B0604020202020204" pitchFamily="34" charset="0"/>
              </a:rPr>
              <a:t>-based factory three times larger to open in early 2020. </a:t>
            </a:r>
          </a:p>
          <a:p>
            <a:r>
              <a:rPr lang="en-CA" b="0" i="0" u="none" dirty="0">
                <a:solidFill>
                  <a:schemeClr val="bg1"/>
                </a:solidFill>
                <a:effectLst/>
                <a:latin typeface="Arial" panose="020B0604020202020204" pitchFamily="34" charset="0"/>
              </a:rPr>
              <a:t>In 2019, retail sales of oat milk in the United States were $29 million, up from $4.4 million in 2017.</a:t>
            </a:r>
          </a:p>
          <a:p>
            <a:r>
              <a:rPr lang="en-CA" b="0" i="0" u="none" dirty="0">
                <a:solidFill>
                  <a:srgbClr val="202122"/>
                </a:solidFill>
                <a:effectLst/>
                <a:latin typeface="Arial" panose="020B0604020202020204" pitchFamily="34" charset="0"/>
              </a:rPr>
              <a:t>During 2020, oat milk sales in the United States increased to $213 million, becoming the second most consumed plant milk after almond milk ($1.5 billion in 2020 sales).</a:t>
            </a:r>
          </a:p>
          <a:p>
            <a:r>
              <a:rPr lang="en-CA" b="0" i="0" u="none" dirty="0">
                <a:solidFill>
                  <a:srgbClr val="202122"/>
                </a:solidFill>
                <a:effectLst/>
                <a:latin typeface="Arial" panose="020B0604020202020204" pitchFamily="34" charset="0"/>
              </a:rPr>
              <a:t>From 2019 to 2020 in the US, oat milk sales increased 303% to US$213 million, with refrigerated oat milk having nearly ten times the sales of shelf-stable oat milk.</a:t>
            </a:r>
            <a:endParaRPr lang="en-US" u="none" dirty="0"/>
          </a:p>
        </p:txBody>
      </p:sp>
      <p:sp>
        <p:nvSpPr>
          <p:cNvPr id="3" name="Date Placeholder 2">
            <a:extLst>
              <a:ext uri="{FF2B5EF4-FFF2-40B4-BE49-F238E27FC236}">
                <a16:creationId xmlns:a16="http://schemas.microsoft.com/office/drawing/2014/main" id="{519CF629-BEE5-A687-9BF9-E70022860D98}"/>
              </a:ext>
            </a:extLst>
          </p:cNvPr>
          <p:cNvSpPr>
            <a:spLocks noGrp="1"/>
          </p:cNvSpPr>
          <p:nvPr>
            <p:ph type="dt" sz="half" idx="14"/>
          </p:nvPr>
        </p:nvSpPr>
        <p:spPr/>
        <p:txBody>
          <a:bodyPr/>
          <a:lstStyle/>
          <a:p>
            <a:r>
              <a:rPr lang="en-CA"/>
              <a:t>2023-01-11</a:t>
            </a:r>
            <a:endParaRPr lang="de-DE" dirty="0"/>
          </a:p>
        </p:txBody>
      </p:sp>
      <p:sp>
        <p:nvSpPr>
          <p:cNvPr id="4" name="Footer Placeholder 3">
            <a:extLst>
              <a:ext uri="{FF2B5EF4-FFF2-40B4-BE49-F238E27FC236}">
                <a16:creationId xmlns:a16="http://schemas.microsoft.com/office/drawing/2014/main" id="{9393F96A-19DC-F197-9D2B-BCF518EAB81C}"/>
              </a:ext>
            </a:extLst>
          </p:cNvPr>
          <p:cNvSpPr>
            <a:spLocks noGrp="1"/>
          </p:cNvSpPr>
          <p:nvPr>
            <p:ph type="ftr" sz="quarter" idx="15"/>
          </p:nvPr>
        </p:nvSpPr>
        <p:spPr/>
        <p:txBody>
          <a:bodyPr/>
          <a:lstStyle/>
          <a:p>
            <a:r>
              <a:rPr lang="en-CA">
                <a:ea typeface="Times New Roman" panose="02020603050405020304" pitchFamily="18" charset="0"/>
                <a:cs typeface="Times New Roman" panose="02020603050405020304" pitchFamily="18" charset="0"/>
              </a:rPr>
              <a:t>© Mercantile Consulting Venture Inc.</a:t>
            </a:r>
            <a:endParaRPr lang="de-DE" sz="1100" dirty="0"/>
          </a:p>
        </p:txBody>
      </p:sp>
      <p:sp>
        <p:nvSpPr>
          <p:cNvPr id="5" name="Slide Number Placeholder 4">
            <a:extLst>
              <a:ext uri="{FF2B5EF4-FFF2-40B4-BE49-F238E27FC236}">
                <a16:creationId xmlns:a16="http://schemas.microsoft.com/office/drawing/2014/main" id="{AF25E742-24B6-1915-D58D-A7B23FA7ECEA}"/>
              </a:ext>
            </a:extLst>
          </p:cNvPr>
          <p:cNvSpPr>
            <a:spLocks noGrp="1"/>
          </p:cNvSpPr>
          <p:nvPr>
            <p:ph type="sldNum" sz="quarter" idx="16"/>
          </p:nvPr>
        </p:nvSpPr>
        <p:spPr/>
        <p:txBody>
          <a:bodyPr/>
          <a:lstStyle/>
          <a:p>
            <a:fld id="{4335FDBF-25D8-4D52-BDA6-E10801A2C3DD}" type="slidenum">
              <a:rPr lang="de-DE" smtClean="0"/>
              <a:pPr/>
              <a:t>21</a:t>
            </a:fld>
            <a:endParaRPr lang="de-DE" dirty="0"/>
          </a:p>
        </p:txBody>
      </p:sp>
      <p:sp>
        <p:nvSpPr>
          <p:cNvPr id="6" name="Text Placeholder 5">
            <a:extLst>
              <a:ext uri="{FF2B5EF4-FFF2-40B4-BE49-F238E27FC236}">
                <a16:creationId xmlns:a16="http://schemas.microsoft.com/office/drawing/2014/main" id="{F15BBD91-2D08-FDE0-ED8A-8BFAEEAA4ACE}"/>
              </a:ext>
            </a:extLst>
          </p:cNvPr>
          <p:cNvSpPr>
            <a:spLocks noGrp="1"/>
          </p:cNvSpPr>
          <p:nvPr>
            <p:ph type="body" sz="quarter" idx="17"/>
          </p:nvPr>
        </p:nvSpPr>
        <p:spPr/>
        <p:txBody>
          <a:bodyPr/>
          <a:lstStyle/>
          <a:p>
            <a:r>
              <a:rPr lang="en-US" dirty="0" err="1"/>
              <a:t>Oatly</a:t>
            </a:r>
            <a:r>
              <a:rPr lang="en-US" dirty="0"/>
              <a:t>  (pioneer in oat milk)</a:t>
            </a:r>
          </a:p>
        </p:txBody>
      </p:sp>
    </p:spTree>
    <p:extLst>
      <p:ext uri="{BB962C8B-B14F-4D97-AF65-F5344CB8AC3E}">
        <p14:creationId xmlns:p14="http://schemas.microsoft.com/office/powerpoint/2010/main" val="30599441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BDC6EC2-82C3-89DA-E7A8-8DFEA9C476FF}"/>
              </a:ext>
            </a:extLst>
          </p:cNvPr>
          <p:cNvPicPr>
            <a:picLocks noChangeAspect="1"/>
          </p:cNvPicPr>
          <p:nvPr/>
        </p:nvPicPr>
        <p:blipFill>
          <a:blip r:embed="rId2"/>
          <a:stretch>
            <a:fillRect/>
          </a:stretch>
        </p:blipFill>
        <p:spPr>
          <a:xfrm>
            <a:off x="149123" y="1773238"/>
            <a:ext cx="5735483" cy="3462439"/>
          </a:xfrm>
          <a:prstGeom prst="rect">
            <a:avLst/>
          </a:prstGeom>
          <a:ln>
            <a:solidFill>
              <a:schemeClr val="accent1"/>
            </a:solidFill>
          </a:ln>
        </p:spPr>
      </p:pic>
      <p:sp>
        <p:nvSpPr>
          <p:cNvPr id="3" name="Date Placeholder 2">
            <a:extLst>
              <a:ext uri="{FF2B5EF4-FFF2-40B4-BE49-F238E27FC236}">
                <a16:creationId xmlns:a16="http://schemas.microsoft.com/office/drawing/2014/main" id="{09370855-8B3A-0D11-0C9C-CD61CC48856E}"/>
              </a:ext>
            </a:extLst>
          </p:cNvPr>
          <p:cNvSpPr>
            <a:spLocks noGrp="1"/>
          </p:cNvSpPr>
          <p:nvPr>
            <p:ph type="dt" sz="half" idx="14"/>
          </p:nvPr>
        </p:nvSpPr>
        <p:spPr/>
        <p:txBody>
          <a:bodyPr/>
          <a:lstStyle/>
          <a:p>
            <a:r>
              <a:rPr lang="en-CA"/>
              <a:t>2023-01-11</a:t>
            </a:r>
            <a:endParaRPr lang="de-DE" dirty="0"/>
          </a:p>
        </p:txBody>
      </p:sp>
      <p:sp>
        <p:nvSpPr>
          <p:cNvPr id="4" name="Footer Placeholder 3">
            <a:extLst>
              <a:ext uri="{FF2B5EF4-FFF2-40B4-BE49-F238E27FC236}">
                <a16:creationId xmlns:a16="http://schemas.microsoft.com/office/drawing/2014/main" id="{24CD8136-1BB8-2349-0200-DE462EB79884}"/>
              </a:ext>
            </a:extLst>
          </p:cNvPr>
          <p:cNvSpPr>
            <a:spLocks noGrp="1"/>
          </p:cNvSpPr>
          <p:nvPr>
            <p:ph type="ftr" sz="quarter" idx="15"/>
          </p:nvPr>
        </p:nvSpPr>
        <p:spPr/>
        <p:txBody>
          <a:bodyPr/>
          <a:lstStyle/>
          <a:p>
            <a:r>
              <a:rPr lang="en-CA">
                <a:ea typeface="Times New Roman" panose="02020603050405020304" pitchFamily="18" charset="0"/>
                <a:cs typeface="Times New Roman" panose="02020603050405020304" pitchFamily="18" charset="0"/>
              </a:rPr>
              <a:t>© Mercantile Consulting Venture Inc.</a:t>
            </a:r>
            <a:endParaRPr lang="de-DE" sz="1100" dirty="0"/>
          </a:p>
        </p:txBody>
      </p:sp>
      <p:sp>
        <p:nvSpPr>
          <p:cNvPr id="5" name="Slide Number Placeholder 4">
            <a:extLst>
              <a:ext uri="{FF2B5EF4-FFF2-40B4-BE49-F238E27FC236}">
                <a16:creationId xmlns:a16="http://schemas.microsoft.com/office/drawing/2014/main" id="{2038818D-8556-040C-EC0D-ECED736C43EC}"/>
              </a:ext>
            </a:extLst>
          </p:cNvPr>
          <p:cNvSpPr>
            <a:spLocks noGrp="1"/>
          </p:cNvSpPr>
          <p:nvPr>
            <p:ph type="sldNum" sz="quarter" idx="16"/>
          </p:nvPr>
        </p:nvSpPr>
        <p:spPr/>
        <p:txBody>
          <a:bodyPr/>
          <a:lstStyle/>
          <a:p>
            <a:fld id="{4335FDBF-25D8-4D52-BDA6-E10801A2C3DD}" type="slidenum">
              <a:rPr lang="de-DE" smtClean="0"/>
              <a:pPr/>
              <a:t>22</a:t>
            </a:fld>
            <a:endParaRPr lang="de-DE" dirty="0"/>
          </a:p>
        </p:txBody>
      </p:sp>
      <p:sp>
        <p:nvSpPr>
          <p:cNvPr id="8" name="Text Placeholder 7">
            <a:extLst>
              <a:ext uri="{FF2B5EF4-FFF2-40B4-BE49-F238E27FC236}">
                <a16:creationId xmlns:a16="http://schemas.microsoft.com/office/drawing/2014/main" id="{E8F18F21-3E75-CD0B-1F4B-30BAB4CA21C7}"/>
              </a:ext>
            </a:extLst>
          </p:cNvPr>
          <p:cNvSpPr>
            <a:spLocks noGrp="1"/>
          </p:cNvSpPr>
          <p:nvPr>
            <p:ph type="body" sz="quarter" idx="17"/>
          </p:nvPr>
        </p:nvSpPr>
        <p:spPr/>
        <p:txBody>
          <a:bodyPr/>
          <a:lstStyle/>
          <a:p>
            <a:r>
              <a:rPr lang="en-US" dirty="0"/>
              <a:t>Environmental aspects …</a:t>
            </a:r>
          </a:p>
        </p:txBody>
      </p:sp>
      <p:pic>
        <p:nvPicPr>
          <p:cNvPr id="11" name="Table Placeholder 10">
            <a:extLst>
              <a:ext uri="{FF2B5EF4-FFF2-40B4-BE49-F238E27FC236}">
                <a16:creationId xmlns:a16="http://schemas.microsoft.com/office/drawing/2014/main" id="{92AD4823-986D-0AE9-3108-E74DBFC13D75}"/>
              </a:ext>
            </a:extLst>
          </p:cNvPr>
          <p:cNvPicPr>
            <a:picLocks noGrp="1" noChangeAspect="1"/>
          </p:cNvPicPr>
          <p:nvPr>
            <p:ph type="tbl" sz="quarter" idx="18"/>
          </p:nvPr>
        </p:nvPicPr>
        <p:blipFill>
          <a:blip r:embed="rId3"/>
          <a:stretch>
            <a:fillRect/>
          </a:stretch>
        </p:blipFill>
        <p:spPr>
          <a:xfrm>
            <a:off x="6096000" y="1773238"/>
            <a:ext cx="5946877" cy="3580427"/>
          </a:xfrm>
          <a:prstGeom prst="rect">
            <a:avLst/>
          </a:prstGeom>
          <a:ln>
            <a:solidFill>
              <a:schemeClr val="accent1"/>
            </a:solidFill>
          </a:ln>
        </p:spPr>
      </p:pic>
      <p:sp>
        <p:nvSpPr>
          <p:cNvPr id="12" name="Up Arrow 11">
            <a:extLst>
              <a:ext uri="{FF2B5EF4-FFF2-40B4-BE49-F238E27FC236}">
                <a16:creationId xmlns:a16="http://schemas.microsoft.com/office/drawing/2014/main" id="{6F756218-4B4F-3E30-A1B2-8A2FAD17CFF4}"/>
              </a:ext>
            </a:extLst>
          </p:cNvPr>
          <p:cNvSpPr/>
          <p:nvPr/>
        </p:nvSpPr>
        <p:spPr>
          <a:xfrm>
            <a:off x="1297859" y="5391806"/>
            <a:ext cx="484632" cy="619228"/>
          </a:xfrm>
          <a:prstGeom prst="upArrow">
            <a:avLst>
              <a:gd name="adj1" fmla="val 43913"/>
              <a:gd name="adj2"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84741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6EC6D3E-E840-D606-BD9A-202BAD58140B}"/>
              </a:ext>
            </a:extLst>
          </p:cNvPr>
          <p:cNvSpPr>
            <a:spLocks noGrp="1"/>
          </p:cNvSpPr>
          <p:nvPr>
            <p:ph type="body" sz="quarter" idx="13"/>
          </p:nvPr>
        </p:nvSpPr>
        <p:spPr>
          <a:xfrm>
            <a:off x="731225" y="1773238"/>
            <a:ext cx="2835427" cy="3816350"/>
          </a:xfrm>
        </p:spPr>
        <p:txBody>
          <a:bodyPr/>
          <a:lstStyle/>
          <a:p>
            <a:pPr marL="342900" indent="-342900">
              <a:buFont typeface="Arial" panose="020B0604020202020204" pitchFamily="34" charset="0"/>
              <a:buChar char="•"/>
            </a:pPr>
            <a:endParaRPr lang="en-US" b="1" u="none" dirty="0"/>
          </a:p>
          <a:p>
            <a:pPr marL="342900" indent="-342900">
              <a:buFont typeface="Arial" panose="020B0604020202020204" pitchFamily="34" charset="0"/>
              <a:buChar char="•"/>
            </a:pPr>
            <a:r>
              <a:rPr lang="en-US" b="1" u="none" dirty="0"/>
              <a:t>US represents 95-99% of </a:t>
            </a:r>
            <a:r>
              <a:rPr lang="en-US" b="1" u="none" dirty="0" err="1"/>
              <a:t>Cdn</a:t>
            </a:r>
            <a:r>
              <a:rPr lang="en-US" b="1" u="none" dirty="0"/>
              <a:t> oat mkt</a:t>
            </a:r>
          </a:p>
          <a:p>
            <a:pPr marL="342900" indent="-342900">
              <a:buFont typeface="Arial" panose="020B0604020202020204" pitchFamily="34" charset="0"/>
              <a:buChar char="•"/>
            </a:pPr>
            <a:r>
              <a:rPr lang="en-US" b="1" u="none" dirty="0"/>
              <a:t>US </a:t>
            </a:r>
            <a:r>
              <a:rPr lang="en-US" b="1" u="none" dirty="0" err="1"/>
              <a:t>prod’n</a:t>
            </a:r>
            <a:r>
              <a:rPr lang="en-US" b="1" u="none" dirty="0"/>
              <a:t>: up ~260k mt to 837k mt</a:t>
            </a:r>
          </a:p>
          <a:p>
            <a:pPr marL="342900" indent="-342900">
              <a:buFont typeface="Arial" panose="020B0604020202020204" pitchFamily="34" charset="0"/>
              <a:buChar char="•"/>
            </a:pPr>
            <a:endParaRPr lang="en-US" b="1" u="none" dirty="0"/>
          </a:p>
        </p:txBody>
      </p:sp>
      <p:sp>
        <p:nvSpPr>
          <p:cNvPr id="3" name="Date Placeholder 2">
            <a:extLst>
              <a:ext uri="{FF2B5EF4-FFF2-40B4-BE49-F238E27FC236}">
                <a16:creationId xmlns:a16="http://schemas.microsoft.com/office/drawing/2014/main" id="{9D0024CB-0DE7-2F15-22E1-EB31EBA0928A}"/>
              </a:ext>
            </a:extLst>
          </p:cNvPr>
          <p:cNvSpPr>
            <a:spLocks noGrp="1"/>
          </p:cNvSpPr>
          <p:nvPr>
            <p:ph type="dt" sz="half" idx="14"/>
          </p:nvPr>
        </p:nvSpPr>
        <p:spPr/>
        <p:txBody>
          <a:bodyPr/>
          <a:lstStyle/>
          <a:p>
            <a:r>
              <a:rPr lang="en-CA"/>
              <a:t>2023-01-10</a:t>
            </a:r>
            <a:endParaRPr lang="de-DE" dirty="0"/>
          </a:p>
        </p:txBody>
      </p:sp>
      <p:sp>
        <p:nvSpPr>
          <p:cNvPr id="4" name="Footer Placeholder 3">
            <a:extLst>
              <a:ext uri="{FF2B5EF4-FFF2-40B4-BE49-F238E27FC236}">
                <a16:creationId xmlns:a16="http://schemas.microsoft.com/office/drawing/2014/main" id="{4EBEFFD4-C1C9-A29D-93D9-DCC1AC793522}"/>
              </a:ext>
            </a:extLst>
          </p:cNvPr>
          <p:cNvSpPr>
            <a:spLocks noGrp="1"/>
          </p:cNvSpPr>
          <p:nvPr>
            <p:ph type="ftr" sz="quarter" idx="15"/>
          </p:nvPr>
        </p:nvSpPr>
        <p:spPr/>
        <p:txBody>
          <a:bodyPr/>
          <a:lstStyle/>
          <a:p>
            <a:r>
              <a:rPr lang="en-CA">
                <a:ea typeface="Times New Roman" panose="02020603050405020304" pitchFamily="18" charset="0"/>
                <a:cs typeface="Times New Roman" panose="02020603050405020304" pitchFamily="18" charset="0"/>
              </a:rPr>
              <a:t>© Mercantile Consulting Venture Inc.</a:t>
            </a:r>
            <a:endParaRPr lang="de-DE" sz="1100" dirty="0"/>
          </a:p>
        </p:txBody>
      </p:sp>
      <p:sp>
        <p:nvSpPr>
          <p:cNvPr id="5" name="Slide Number Placeholder 4">
            <a:extLst>
              <a:ext uri="{FF2B5EF4-FFF2-40B4-BE49-F238E27FC236}">
                <a16:creationId xmlns:a16="http://schemas.microsoft.com/office/drawing/2014/main" id="{0AC27192-A1E8-42C5-7A6C-441F1B3AB6E5}"/>
              </a:ext>
            </a:extLst>
          </p:cNvPr>
          <p:cNvSpPr>
            <a:spLocks noGrp="1"/>
          </p:cNvSpPr>
          <p:nvPr>
            <p:ph type="sldNum" sz="quarter" idx="16"/>
          </p:nvPr>
        </p:nvSpPr>
        <p:spPr/>
        <p:txBody>
          <a:bodyPr/>
          <a:lstStyle/>
          <a:p>
            <a:fld id="{4335FDBF-25D8-4D52-BDA6-E10801A2C3DD}" type="slidenum">
              <a:rPr lang="de-DE" smtClean="0"/>
              <a:pPr/>
              <a:t>23</a:t>
            </a:fld>
            <a:endParaRPr lang="de-DE" dirty="0"/>
          </a:p>
        </p:txBody>
      </p:sp>
      <p:sp>
        <p:nvSpPr>
          <p:cNvPr id="6" name="Text Placeholder 5">
            <a:extLst>
              <a:ext uri="{FF2B5EF4-FFF2-40B4-BE49-F238E27FC236}">
                <a16:creationId xmlns:a16="http://schemas.microsoft.com/office/drawing/2014/main" id="{E182F61E-D472-C980-A5D0-623C38FB01C9}"/>
              </a:ext>
            </a:extLst>
          </p:cNvPr>
          <p:cNvSpPr>
            <a:spLocks noGrp="1"/>
          </p:cNvSpPr>
          <p:nvPr>
            <p:ph type="body" sz="quarter" idx="17"/>
          </p:nvPr>
        </p:nvSpPr>
        <p:spPr/>
        <p:txBody>
          <a:bodyPr/>
          <a:lstStyle/>
          <a:p>
            <a:r>
              <a:rPr lang="en-US" dirty="0"/>
              <a:t>Oat export summary</a:t>
            </a:r>
          </a:p>
        </p:txBody>
      </p:sp>
      <p:pic>
        <p:nvPicPr>
          <p:cNvPr id="12" name="Picture 11">
            <a:extLst>
              <a:ext uri="{FF2B5EF4-FFF2-40B4-BE49-F238E27FC236}">
                <a16:creationId xmlns:a16="http://schemas.microsoft.com/office/drawing/2014/main" id="{1EBB6DFE-8C4F-02DF-97EB-C5987E69DD57}"/>
              </a:ext>
            </a:extLst>
          </p:cNvPr>
          <p:cNvPicPr>
            <a:picLocks noChangeAspect="1"/>
          </p:cNvPicPr>
          <p:nvPr/>
        </p:nvPicPr>
        <p:blipFill>
          <a:blip r:embed="rId3"/>
          <a:stretch>
            <a:fillRect/>
          </a:stretch>
        </p:blipFill>
        <p:spPr>
          <a:xfrm>
            <a:off x="3924127" y="1501216"/>
            <a:ext cx="7772400" cy="4088372"/>
          </a:xfrm>
          <a:prstGeom prst="rect">
            <a:avLst/>
          </a:prstGeom>
          <a:ln>
            <a:solidFill>
              <a:schemeClr val="accent1"/>
            </a:solidFill>
          </a:ln>
        </p:spPr>
      </p:pic>
    </p:spTree>
    <p:extLst>
      <p:ext uri="{BB962C8B-B14F-4D97-AF65-F5344CB8AC3E}">
        <p14:creationId xmlns:p14="http://schemas.microsoft.com/office/powerpoint/2010/main" val="1485806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4466146-75D3-161F-607D-939461853D97}"/>
              </a:ext>
            </a:extLst>
          </p:cNvPr>
          <p:cNvSpPr>
            <a:spLocks noGrp="1"/>
          </p:cNvSpPr>
          <p:nvPr>
            <p:ph type="dt" sz="half" idx="14"/>
          </p:nvPr>
        </p:nvSpPr>
        <p:spPr/>
        <p:txBody>
          <a:bodyPr/>
          <a:lstStyle/>
          <a:p>
            <a:r>
              <a:rPr lang="en-CA"/>
              <a:t>2023-01-11</a:t>
            </a:r>
            <a:endParaRPr lang="de-DE" dirty="0"/>
          </a:p>
        </p:txBody>
      </p:sp>
      <p:sp>
        <p:nvSpPr>
          <p:cNvPr id="4" name="Footer Placeholder 3">
            <a:extLst>
              <a:ext uri="{FF2B5EF4-FFF2-40B4-BE49-F238E27FC236}">
                <a16:creationId xmlns:a16="http://schemas.microsoft.com/office/drawing/2014/main" id="{96C574F2-89E5-8C71-D3B5-1B75D2C3110C}"/>
              </a:ext>
            </a:extLst>
          </p:cNvPr>
          <p:cNvSpPr>
            <a:spLocks noGrp="1"/>
          </p:cNvSpPr>
          <p:nvPr>
            <p:ph type="ftr" sz="quarter" idx="15"/>
          </p:nvPr>
        </p:nvSpPr>
        <p:spPr/>
        <p:txBody>
          <a:bodyPr/>
          <a:lstStyle/>
          <a:p>
            <a:r>
              <a:rPr lang="en-CA">
                <a:ea typeface="Times New Roman" panose="02020603050405020304" pitchFamily="18" charset="0"/>
                <a:cs typeface="Times New Roman" panose="02020603050405020304" pitchFamily="18" charset="0"/>
              </a:rPr>
              <a:t>© Mercantile Consulting Venture Inc.</a:t>
            </a:r>
            <a:endParaRPr lang="de-DE" sz="1100" dirty="0"/>
          </a:p>
        </p:txBody>
      </p:sp>
      <p:sp>
        <p:nvSpPr>
          <p:cNvPr id="5" name="Slide Number Placeholder 4">
            <a:extLst>
              <a:ext uri="{FF2B5EF4-FFF2-40B4-BE49-F238E27FC236}">
                <a16:creationId xmlns:a16="http://schemas.microsoft.com/office/drawing/2014/main" id="{8E999DA4-9140-95DF-F945-100B4BC45122}"/>
              </a:ext>
            </a:extLst>
          </p:cNvPr>
          <p:cNvSpPr>
            <a:spLocks noGrp="1"/>
          </p:cNvSpPr>
          <p:nvPr>
            <p:ph type="sldNum" sz="quarter" idx="16"/>
          </p:nvPr>
        </p:nvSpPr>
        <p:spPr/>
        <p:txBody>
          <a:bodyPr/>
          <a:lstStyle/>
          <a:p>
            <a:fld id="{4335FDBF-25D8-4D52-BDA6-E10801A2C3DD}" type="slidenum">
              <a:rPr lang="de-DE" smtClean="0"/>
              <a:pPr/>
              <a:t>24</a:t>
            </a:fld>
            <a:endParaRPr lang="de-DE" dirty="0"/>
          </a:p>
        </p:txBody>
      </p:sp>
      <p:sp>
        <p:nvSpPr>
          <p:cNvPr id="9" name="Text Placeholder 8">
            <a:extLst>
              <a:ext uri="{FF2B5EF4-FFF2-40B4-BE49-F238E27FC236}">
                <a16:creationId xmlns:a16="http://schemas.microsoft.com/office/drawing/2014/main" id="{94D96B1F-26D1-D71F-54C1-784345519181}"/>
              </a:ext>
            </a:extLst>
          </p:cNvPr>
          <p:cNvSpPr>
            <a:spLocks noGrp="1"/>
          </p:cNvSpPr>
          <p:nvPr>
            <p:ph type="body" sz="quarter" idx="17"/>
          </p:nvPr>
        </p:nvSpPr>
        <p:spPr/>
        <p:txBody>
          <a:bodyPr/>
          <a:lstStyle/>
          <a:p>
            <a:r>
              <a:rPr lang="en-US" dirty="0"/>
              <a:t>YTD oat exports</a:t>
            </a:r>
          </a:p>
        </p:txBody>
      </p:sp>
      <p:pic>
        <p:nvPicPr>
          <p:cNvPr id="10" name="Picture 9">
            <a:extLst>
              <a:ext uri="{FF2B5EF4-FFF2-40B4-BE49-F238E27FC236}">
                <a16:creationId xmlns:a16="http://schemas.microsoft.com/office/drawing/2014/main" id="{796887E5-62BA-9059-8623-0CD50E5E2B5A}"/>
              </a:ext>
            </a:extLst>
          </p:cNvPr>
          <p:cNvPicPr>
            <a:picLocks noChangeAspect="1"/>
          </p:cNvPicPr>
          <p:nvPr/>
        </p:nvPicPr>
        <p:blipFill>
          <a:blip r:embed="rId2"/>
          <a:stretch>
            <a:fillRect/>
          </a:stretch>
        </p:blipFill>
        <p:spPr>
          <a:xfrm>
            <a:off x="1128584" y="1513083"/>
            <a:ext cx="8325132" cy="4544842"/>
          </a:xfrm>
          <a:prstGeom prst="rect">
            <a:avLst/>
          </a:prstGeom>
          <a:ln>
            <a:solidFill>
              <a:schemeClr val="accent1"/>
            </a:solidFill>
          </a:ln>
        </p:spPr>
      </p:pic>
    </p:spTree>
    <p:extLst>
      <p:ext uri="{BB962C8B-B14F-4D97-AF65-F5344CB8AC3E}">
        <p14:creationId xmlns:p14="http://schemas.microsoft.com/office/powerpoint/2010/main" val="12557333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913F878-D13B-3B89-4502-036BCDAF7403}"/>
              </a:ext>
            </a:extLst>
          </p:cNvPr>
          <p:cNvSpPr>
            <a:spLocks noGrp="1"/>
          </p:cNvSpPr>
          <p:nvPr>
            <p:ph type="dt" sz="half" idx="14"/>
          </p:nvPr>
        </p:nvSpPr>
        <p:spPr/>
        <p:txBody>
          <a:bodyPr/>
          <a:lstStyle/>
          <a:p>
            <a:r>
              <a:rPr lang="en-CA"/>
              <a:t>2023-01-11</a:t>
            </a:r>
            <a:endParaRPr lang="de-DE" dirty="0"/>
          </a:p>
        </p:txBody>
      </p:sp>
      <p:sp>
        <p:nvSpPr>
          <p:cNvPr id="4" name="Footer Placeholder 3">
            <a:extLst>
              <a:ext uri="{FF2B5EF4-FFF2-40B4-BE49-F238E27FC236}">
                <a16:creationId xmlns:a16="http://schemas.microsoft.com/office/drawing/2014/main" id="{88DB84E5-92A6-D1CA-E872-102E93C7712C}"/>
              </a:ext>
            </a:extLst>
          </p:cNvPr>
          <p:cNvSpPr>
            <a:spLocks noGrp="1"/>
          </p:cNvSpPr>
          <p:nvPr>
            <p:ph type="ftr" sz="quarter" idx="15"/>
          </p:nvPr>
        </p:nvSpPr>
        <p:spPr/>
        <p:txBody>
          <a:bodyPr/>
          <a:lstStyle/>
          <a:p>
            <a:r>
              <a:rPr lang="en-CA">
                <a:ea typeface="Times New Roman" panose="02020603050405020304" pitchFamily="18" charset="0"/>
                <a:cs typeface="Times New Roman" panose="02020603050405020304" pitchFamily="18" charset="0"/>
              </a:rPr>
              <a:t>© Mercantile Consulting Venture Inc.</a:t>
            </a:r>
            <a:endParaRPr lang="de-DE" sz="1100" dirty="0"/>
          </a:p>
        </p:txBody>
      </p:sp>
      <p:sp>
        <p:nvSpPr>
          <p:cNvPr id="5" name="Slide Number Placeholder 4">
            <a:extLst>
              <a:ext uri="{FF2B5EF4-FFF2-40B4-BE49-F238E27FC236}">
                <a16:creationId xmlns:a16="http://schemas.microsoft.com/office/drawing/2014/main" id="{DF8E7592-30D5-5652-21EC-5BCCDA217765}"/>
              </a:ext>
            </a:extLst>
          </p:cNvPr>
          <p:cNvSpPr>
            <a:spLocks noGrp="1"/>
          </p:cNvSpPr>
          <p:nvPr>
            <p:ph type="sldNum" sz="quarter" idx="16"/>
          </p:nvPr>
        </p:nvSpPr>
        <p:spPr/>
        <p:txBody>
          <a:bodyPr/>
          <a:lstStyle/>
          <a:p>
            <a:fld id="{4335FDBF-25D8-4D52-BDA6-E10801A2C3DD}" type="slidenum">
              <a:rPr lang="de-DE" smtClean="0"/>
              <a:pPr/>
              <a:t>25</a:t>
            </a:fld>
            <a:endParaRPr lang="de-DE" dirty="0"/>
          </a:p>
        </p:txBody>
      </p:sp>
      <p:sp>
        <p:nvSpPr>
          <p:cNvPr id="6" name="Text Placeholder 5">
            <a:extLst>
              <a:ext uri="{FF2B5EF4-FFF2-40B4-BE49-F238E27FC236}">
                <a16:creationId xmlns:a16="http://schemas.microsoft.com/office/drawing/2014/main" id="{02DB2957-A3B1-E78A-2742-7791C54E2D2E}"/>
              </a:ext>
            </a:extLst>
          </p:cNvPr>
          <p:cNvSpPr>
            <a:spLocks noGrp="1"/>
          </p:cNvSpPr>
          <p:nvPr>
            <p:ph type="body" sz="quarter" idx="17"/>
          </p:nvPr>
        </p:nvSpPr>
        <p:spPr>
          <a:xfrm>
            <a:off x="549434" y="2549937"/>
            <a:ext cx="2876233" cy="536095"/>
          </a:xfrm>
        </p:spPr>
        <p:txBody>
          <a:bodyPr/>
          <a:lstStyle/>
          <a:p>
            <a:r>
              <a:rPr lang="en-US" dirty="0"/>
              <a:t>Us oat imports</a:t>
            </a:r>
            <a:endParaRPr lang="en-US" sz="2000" dirty="0"/>
          </a:p>
        </p:txBody>
      </p:sp>
      <p:pic>
        <p:nvPicPr>
          <p:cNvPr id="7" name="Picture 6">
            <a:extLst>
              <a:ext uri="{FF2B5EF4-FFF2-40B4-BE49-F238E27FC236}">
                <a16:creationId xmlns:a16="http://schemas.microsoft.com/office/drawing/2014/main" id="{61782B1A-306A-4FC5-9128-0DF4DE2DAF6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533602" y="1945697"/>
            <a:ext cx="7108964" cy="4524318"/>
          </a:xfrm>
          <a:prstGeom prst="rect">
            <a:avLst/>
          </a:prstGeom>
          <a:ln>
            <a:solidFill>
              <a:schemeClr val="accent1"/>
            </a:solidFill>
          </a:ln>
        </p:spPr>
      </p:pic>
      <p:pic>
        <p:nvPicPr>
          <p:cNvPr id="2" name="Picture 1">
            <a:extLst>
              <a:ext uri="{FF2B5EF4-FFF2-40B4-BE49-F238E27FC236}">
                <a16:creationId xmlns:a16="http://schemas.microsoft.com/office/drawing/2014/main" id="{2D7AECDE-B665-3760-BAD2-9FC96310A20D}"/>
              </a:ext>
            </a:extLst>
          </p:cNvPr>
          <p:cNvPicPr>
            <a:picLocks noChangeAspect="1"/>
          </p:cNvPicPr>
          <p:nvPr/>
        </p:nvPicPr>
        <p:blipFill>
          <a:blip r:embed="rId3"/>
          <a:stretch>
            <a:fillRect/>
          </a:stretch>
        </p:blipFill>
        <p:spPr>
          <a:xfrm>
            <a:off x="4201884" y="84957"/>
            <a:ext cx="7772400" cy="1494946"/>
          </a:xfrm>
          <a:prstGeom prst="rect">
            <a:avLst/>
          </a:prstGeom>
          <a:ln>
            <a:solidFill>
              <a:schemeClr val="accent1"/>
            </a:solidFill>
          </a:ln>
        </p:spPr>
      </p:pic>
    </p:spTree>
    <p:extLst>
      <p:ext uri="{BB962C8B-B14F-4D97-AF65-F5344CB8AC3E}">
        <p14:creationId xmlns:p14="http://schemas.microsoft.com/office/powerpoint/2010/main" val="24434853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8D1B6B6-F456-0DCD-F44F-2FF49F8DF671}"/>
              </a:ext>
            </a:extLst>
          </p:cNvPr>
          <p:cNvPicPr>
            <a:picLocks noChangeAspect="1"/>
          </p:cNvPicPr>
          <p:nvPr/>
        </p:nvPicPr>
        <p:blipFill>
          <a:blip r:embed="rId2"/>
          <a:stretch>
            <a:fillRect/>
          </a:stretch>
        </p:blipFill>
        <p:spPr>
          <a:xfrm>
            <a:off x="135588" y="68263"/>
            <a:ext cx="11920823" cy="6169025"/>
          </a:xfrm>
          <a:prstGeom prst="rect">
            <a:avLst/>
          </a:prstGeom>
          <a:noFill/>
        </p:spPr>
      </p:pic>
      <p:sp>
        <p:nvSpPr>
          <p:cNvPr id="3" name="Date Placeholder 2" hidden="1">
            <a:extLst>
              <a:ext uri="{FF2B5EF4-FFF2-40B4-BE49-F238E27FC236}">
                <a16:creationId xmlns:a16="http://schemas.microsoft.com/office/drawing/2014/main" id="{1FB089A1-404F-B894-3A09-FB43B53D4E1E}"/>
              </a:ext>
            </a:extLst>
          </p:cNvPr>
          <p:cNvSpPr>
            <a:spLocks noGrp="1"/>
          </p:cNvSpPr>
          <p:nvPr>
            <p:ph type="dt" sz="half" idx="4294967295"/>
          </p:nvPr>
        </p:nvSpPr>
        <p:spPr>
          <a:xfrm>
            <a:off x="8986775" y="6356351"/>
            <a:ext cx="1359949" cy="227329"/>
          </a:xfrm>
        </p:spPr>
        <p:txBody>
          <a:bodyPr/>
          <a:lstStyle/>
          <a:p>
            <a:pPr>
              <a:spcAft>
                <a:spcPts val="600"/>
              </a:spcAft>
            </a:pPr>
            <a:r>
              <a:rPr lang="en-CA"/>
              <a:t>2023-01-11</a:t>
            </a:r>
            <a:endParaRPr lang="de-DE"/>
          </a:p>
        </p:txBody>
      </p:sp>
      <p:sp>
        <p:nvSpPr>
          <p:cNvPr id="4" name="Footer Placeholder 3">
            <a:extLst>
              <a:ext uri="{FF2B5EF4-FFF2-40B4-BE49-F238E27FC236}">
                <a16:creationId xmlns:a16="http://schemas.microsoft.com/office/drawing/2014/main" id="{591DA2DE-4750-0ADF-7E6F-FFA9D1F229F3}"/>
              </a:ext>
            </a:extLst>
          </p:cNvPr>
          <p:cNvSpPr>
            <a:spLocks noGrp="1"/>
          </p:cNvSpPr>
          <p:nvPr>
            <p:ph type="ftr" sz="quarter" idx="4294967295"/>
          </p:nvPr>
        </p:nvSpPr>
        <p:spPr>
          <a:xfrm>
            <a:off x="1128584" y="6356351"/>
            <a:ext cx="7118432" cy="227329"/>
          </a:xfrm>
        </p:spPr>
        <p:txBody>
          <a:bodyPr/>
          <a:lstStyle/>
          <a:p>
            <a:pPr>
              <a:spcAft>
                <a:spcPts val="600"/>
              </a:spcAft>
            </a:pPr>
            <a:r>
              <a:rPr lang="en-CA">
                <a:ea typeface="Times New Roman" panose="02020603050405020304" pitchFamily="18" charset="0"/>
                <a:cs typeface="Times New Roman" panose="02020603050405020304" pitchFamily="18" charset="0"/>
              </a:rPr>
              <a:t>© Mercantile Consulting Venture Inc.</a:t>
            </a:r>
            <a:endParaRPr lang="de-DE" sz="1100"/>
          </a:p>
        </p:txBody>
      </p:sp>
      <p:sp>
        <p:nvSpPr>
          <p:cNvPr id="5" name="Slide Number Placeholder 4" hidden="1">
            <a:extLst>
              <a:ext uri="{FF2B5EF4-FFF2-40B4-BE49-F238E27FC236}">
                <a16:creationId xmlns:a16="http://schemas.microsoft.com/office/drawing/2014/main" id="{49CC7BDC-F25C-01D7-8759-3C1970A278F0}"/>
              </a:ext>
            </a:extLst>
          </p:cNvPr>
          <p:cNvSpPr>
            <a:spLocks noGrp="1"/>
          </p:cNvSpPr>
          <p:nvPr>
            <p:ph type="sldNum" sz="quarter" idx="4294967295"/>
          </p:nvPr>
        </p:nvSpPr>
        <p:spPr>
          <a:xfrm>
            <a:off x="10635049" y="6356351"/>
            <a:ext cx="501033" cy="227329"/>
          </a:xfrm>
        </p:spPr>
        <p:txBody>
          <a:bodyPr/>
          <a:lstStyle/>
          <a:p>
            <a:pPr>
              <a:spcAft>
                <a:spcPts val="600"/>
              </a:spcAft>
            </a:pPr>
            <a:fld id="{4335FDBF-25D8-4D52-BDA6-E10801A2C3DD}" type="slidenum">
              <a:rPr lang="de-DE" smtClean="0"/>
              <a:pPr>
                <a:spcAft>
                  <a:spcPts val="600"/>
                </a:spcAft>
              </a:pPr>
              <a:t>26</a:t>
            </a:fld>
            <a:endParaRPr lang="de-DE"/>
          </a:p>
        </p:txBody>
      </p:sp>
    </p:spTree>
    <p:extLst>
      <p:ext uri="{BB962C8B-B14F-4D97-AF65-F5344CB8AC3E}">
        <p14:creationId xmlns:p14="http://schemas.microsoft.com/office/powerpoint/2010/main" val="6514513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76FCD93-1C09-3515-CF62-DBDE79092D1C}"/>
              </a:ext>
            </a:extLst>
          </p:cNvPr>
          <p:cNvPicPr>
            <a:picLocks noChangeAspect="1"/>
          </p:cNvPicPr>
          <p:nvPr/>
        </p:nvPicPr>
        <p:blipFill>
          <a:blip r:embed="rId3"/>
          <a:stretch>
            <a:fillRect/>
          </a:stretch>
        </p:blipFill>
        <p:spPr>
          <a:xfrm>
            <a:off x="1055686" y="1823364"/>
            <a:ext cx="10087347" cy="3721402"/>
          </a:xfrm>
          <a:prstGeom prst="rect">
            <a:avLst/>
          </a:prstGeom>
          <a:ln>
            <a:solidFill>
              <a:schemeClr val="accent1"/>
            </a:solidFill>
          </a:ln>
        </p:spPr>
      </p:pic>
      <p:sp>
        <p:nvSpPr>
          <p:cNvPr id="3" name="Date Placeholder 2">
            <a:extLst>
              <a:ext uri="{FF2B5EF4-FFF2-40B4-BE49-F238E27FC236}">
                <a16:creationId xmlns:a16="http://schemas.microsoft.com/office/drawing/2014/main" id="{499A1AD3-2361-79F7-EA49-36C66E3B7AA3}"/>
              </a:ext>
            </a:extLst>
          </p:cNvPr>
          <p:cNvSpPr>
            <a:spLocks noGrp="1"/>
          </p:cNvSpPr>
          <p:nvPr>
            <p:ph type="dt" sz="half" idx="14"/>
          </p:nvPr>
        </p:nvSpPr>
        <p:spPr/>
        <p:txBody>
          <a:bodyPr/>
          <a:lstStyle/>
          <a:p>
            <a:r>
              <a:rPr lang="en-CA"/>
              <a:t>2023-01-11</a:t>
            </a:r>
            <a:endParaRPr lang="de-DE" dirty="0"/>
          </a:p>
        </p:txBody>
      </p:sp>
      <p:sp>
        <p:nvSpPr>
          <p:cNvPr id="4" name="Footer Placeholder 3">
            <a:extLst>
              <a:ext uri="{FF2B5EF4-FFF2-40B4-BE49-F238E27FC236}">
                <a16:creationId xmlns:a16="http://schemas.microsoft.com/office/drawing/2014/main" id="{BBC9E57E-E735-7218-FB59-40762E091BF5}"/>
              </a:ext>
            </a:extLst>
          </p:cNvPr>
          <p:cNvSpPr>
            <a:spLocks noGrp="1"/>
          </p:cNvSpPr>
          <p:nvPr>
            <p:ph type="ftr" sz="quarter" idx="15"/>
          </p:nvPr>
        </p:nvSpPr>
        <p:spPr/>
        <p:txBody>
          <a:bodyPr/>
          <a:lstStyle/>
          <a:p>
            <a:r>
              <a:rPr lang="en-CA">
                <a:ea typeface="Times New Roman" panose="02020603050405020304" pitchFamily="18" charset="0"/>
                <a:cs typeface="Times New Roman" panose="02020603050405020304" pitchFamily="18" charset="0"/>
              </a:rPr>
              <a:t>© Mercantile Consulting Venture Inc.</a:t>
            </a:r>
            <a:endParaRPr lang="de-DE" sz="1100" dirty="0"/>
          </a:p>
        </p:txBody>
      </p:sp>
      <p:sp>
        <p:nvSpPr>
          <p:cNvPr id="5" name="Slide Number Placeholder 4">
            <a:extLst>
              <a:ext uri="{FF2B5EF4-FFF2-40B4-BE49-F238E27FC236}">
                <a16:creationId xmlns:a16="http://schemas.microsoft.com/office/drawing/2014/main" id="{888B5901-2603-DA93-7FA6-F104A2001EB1}"/>
              </a:ext>
            </a:extLst>
          </p:cNvPr>
          <p:cNvSpPr>
            <a:spLocks noGrp="1"/>
          </p:cNvSpPr>
          <p:nvPr>
            <p:ph type="sldNum" sz="quarter" idx="16"/>
          </p:nvPr>
        </p:nvSpPr>
        <p:spPr/>
        <p:txBody>
          <a:bodyPr/>
          <a:lstStyle/>
          <a:p>
            <a:fld id="{4335FDBF-25D8-4D52-BDA6-E10801A2C3DD}" type="slidenum">
              <a:rPr lang="de-DE" smtClean="0"/>
              <a:pPr/>
              <a:t>27</a:t>
            </a:fld>
            <a:endParaRPr lang="de-DE" dirty="0"/>
          </a:p>
        </p:txBody>
      </p:sp>
      <p:sp>
        <p:nvSpPr>
          <p:cNvPr id="6" name="Text Placeholder 5">
            <a:extLst>
              <a:ext uri="{FF2B5EF4-FFF2-40B4-BE49-F238E27FC236}">
                <a16:creationId xmlns:a16="http://schemas.microsoft.com/office/drawing/2014/main" id="{D51007A6-F3F6-6610-B76E-44C741A3B80C}"/>
              </a:ext>
            </a:extLst>
          </p:cNvPr>
          <p:cNvSpPr>
            <a:spLocks noGrp="1"/>
          </p:cNvSpPr>
          <p:nvPr>
            <p:ph type="body" sz="quarter" idx="17"/>
          </p:nvPr>
        </p:nvSpPr>
        <p:spPr/>
        <p:txBody>
          <a:bodyPr/>
          <a:lstStyle/>
          <a:p>
            <a:r>
              <a:rPr lang="en-US" dirty="0" err="1"/>
              <a:t>Cdn</a:t>
            </a:r>
            <a:r>
              <a:rPr lang="en-US" dirty="0"/>
              <a:t>. Oat Balance Sheet for ‘23/24</a:t>
            </a:r>
          </a:p>
        </p:txBody>
      </p:sp>
      <p:sp>
        <p:nvSpPr>
          <p:cNvPr id="8" name="Rounded Rectangle 7">
            <a:extLst>
              <a:ext uri="{FF2B5EF4-FFF2-40B4-BE49-F238E27FC236}">
                <a16:creationId xmlns:a16="http://schemas.microsoft.com/office/drawing/2014/main" id="{9D93C3B7-52FC-B63A-C463-1E20C16F94E5}"/>
              </a:ext>
            </a:extLst>
          </p:cNvPr>
          <p:cNvSpPr/>
          <p:nvPr/>
        </p:nvSpPr>
        <p:spPr>
          <a:xfrm>
            <a:off x="8634548" y="1685109"/>
            <a:ext cx="2508485" cy="3971108"/>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77DCA463-9F56-636D-F0C2-A730A9DF9F07}"/>
              </a:ext>
            </a:extLst>
          </p:cNvPr>
          <p:cNvSpPr/>
          <p:nvPr/>
        </p:nvSpPr>
        <p:spPr>
          <a:xfrm>
            <a:off x="6984546" y="4324811"/>
            <a:ext cx="4151536" cy="181875"/>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53652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
            <a:extLst>
              <a:ext uri="{FF2B5EF4-FFF2-40B4-BE49-F238E27FC236}">
                <a16:creationId xmlns:a16="http://schemas.microsoft.com/office/drawing/2014/main" id="{4560668F-0BE6-A71D-7FB4-9A9833858AA0}"/>
              </a:ext>
            </a:extLst>
          </p:cNvPr>
          <p:cNvSpPr>
            <a:spLocks noGrp="1"/>
          </p:cNvSpPr>
          <p:nvPr>
            <p:ph type="body" sz="quarter" idx="13"/>
          </p:nvPr>
        </p:nvSpPr>
        <p:spPr>
          <a:xfrm>
            <a:off x="1055689" y="1773238"/>
            <a:ext cx="3413072" cy="3816350"/>
          </a:xfrm>
        </p:spPr>
        <p:txBody>
          <a:bodyPr/>
          <a:lstStyle/>
          <a:p>
            <a:endParaRPr lang="en-US" dirty="0"/>
          </a:p>
          <a:p>
            <a:r>
              <a:rPr lang="en-US" b="1" u="none" dirty="0"/>
              <a:t>‘23/24:   </a:t>
            </a:r>
          </a:p>
          <a:p>
            <a:pPr marL="342900" indent="-342900">
              <a:buFont typeface="Arial" panose="020B0604020202020204" pitchFamily="34" charset="0"/>
              <a:buChar char="•"/>
            </a:pPr>
            <a:r>
              <a:rPr lang="en-US" b="1" u="none" dirty="0"/>
              <a:t>basis 15% acreage drop</a:t>
            </a:r>
          </a:p>
          <a:p>
            <a:pPr marL="342900" indent="-342900">
              <a:buFont typeface="Arial" panose="020B0604020202020204" pitchFamily="34" charset="0"/>
              <a:buChar char="•"/>
            </a:pPr>
            <a:r>
              <a:rPr lang="en-US" b="1" u="none" dirty="0"/>
              <a:t>2.7 </a:t>
            </a:r>
            <a:r>
              <a:rPr lang="en-US" b="1" u="none" dirty="0" err="1"/>
              <a:t>mlnmt</a:t>
            </a:r>
            <a:r>
              <a:rPr lang="en-US" b="1" u="none" dirty="0"/>
              <a:t> exports</a:t>
            </a:r>
          </a:p>
          <a:p>
            <a:pPr marL="342900" indent="-342900">
              <a:buFont typeface="Arial" panose="020B0604020202020204" pitchFamily="34" charset="0"/>
              <a:buChar char="•"/>
            </a:pPr>
            <a:r>
              <a:rPr lang="en-US" b="1" u="none" dirty="0"/>
              <a:t>1.5 </a:t>
            </a:r>
            <a:r>
              <a:rPr lang="en-US" b="1" u="none" dirty="0" err="1"/>
              <a:t>mln</a:t>
            </a:r>
            <a:r>
              <a:rPr lang="en-US" b="1" u="none" dirty="0"/>
              <a:t> mt dom. D</a:t>
            </a:r>
          </a:p>
          <a:p>
            <a:pPr marL="342900" indent="-342900">
              <a:buFont typeface="Arial" panose="020B0604020202020204" pitchFamily="34" charset="0"/>
              <a:buChar char="•"/>
            </a:pPr>
            <a:r>
              <a:rPr lang="en-US" b="1" u="none" dirty="0"/>
              <a:t>~855k mt C/O</a:t>
            </a:r>
          </a:p>
          <a:p>
            <a:endParaRPr lang="en-US" b="1" u="none" dirty="0"/>
          </a:p>
        </p:txBody>
      </p:sp>
      <p:sp>
        <p:nvSpPr>
          <p:cNvPr id="3" name="Date Placeholder 2">
            <a:extLst>
              <a:ext uri="{FF2B5EF4-FFF2-40B4-BE49-F238E27FC236}">
                <a16:creationId xmlns:a16="http://schemas.microsoft.com/office/drawing/2014/main" id="{ECE4D6B8-2470-0427-8370-A7B90F3CABD7}"/>
              </a:ext>
            </a:extLst>
          </p:cNvPr>
          <p:cNvSpPr>
            <a:spLocks noGrp="1"/>
          </p:cNvSpPr>
          <p:nvPr>
            <p:ph type="dt" sz="half" idx="14"/>
          </p:nvPr>
        </p:nvSpPr>
        <p:spPr>
          <a:xfrm>
            <a:off x="8986775" y="6356351"/>
            <a:ext cx="1359949" cy="227329"/>
          </a:xfrm>
        </p:spPr>
        <p:txBody>
          <a:bodyPr anchor="t">
            <a:normAutofit/>
          </a:bodyPr>
          <a:lstStyle/>
          <a:p>
            <a:pPr>
              <a:spcAft>
                <a:spcPts val="600"/>
              </a:spcAft>
            </a:pPr>
            <a:r>
              <a:rPr lang="en-CA"/>
              <a:t>2023-01-11</a:t>
            </a:r>
            <a:endParaRPr lang="de-DE"/>
          </a:p>
        </p:txBody>
      </p:sp>
      <p:sp>
        <p:nvSpPr>
          <p:cNvPr id="4" name="Footer Placeholder 3">
            <a:extLst>
              <a:ext uri="{FF2B5EF4-FFF2-40B4-BE49-F238E27FC236}">
                <a16:creationId xmlns:a16="http://schemas.microsoft.com/office/drawing/2014/main" id="{4251F077-E22F-E492-4133-6CAE97113BA9}"/>
              </a:ext>
            </a:extLst>
          </p:cNvPr>
          <p:cNvSpPr>
            <a:spLocks noGrp="1"/>
          </p:cNvSpPr>
          <p:nvPr>
            <p:ph type="ftr" sz="quarter" idx="15"/>
          </p:nvPr>
        </p:nvSpPr>
        <p:spPr>
          <a:xfrm>
            <a:off x="1128584" y="6356351"/>
            <a:ext cx="7118432" cy="227329"/>
          </a:xfrm>
        </p:spPr>
        <p:txBody>
          <a:bodyPr anchor="t">
            <a:normAutofit/>
          </a:bodyPr>
          <a:lstStyle/>
          <a:p>
            <a:pPr>
              <a:spcAft>
                <a:spcPts val="600"/>
              </a:spcAft>
            </a:pPr>
            <a:r>
              <a:rPr lang="en-CA"/>
              <a:t>© Mercantile Consulting Venture Inc.</a:t>
            </a:r>
            <a:endParaRPr lang="de-DE"/>
          </a:p>
        </p:txBody>
      </p:sp>
      <p:sp>
        <p:nvSpPr>
          <p:cNvPr id="5" name="Slide Number Placeholder 4">
            <a:extLst>
              <a:ext uri="{FF2B5EF4-FFF2-40B4-BE49-F238E27FC236}">
                <a16:creationId xmlns:a16="http://schemas.microsoft.com/office/drawing/2014/main" id="{CA960A9D-3655-3D6D-D88F-8CAD53276CCC}"/>
              </a:ext>
            </a:extLst>
          </p:cNvPr>
          <p:cNvSpPr>
            <a:spLocks noGrp="1"/>
          </p:cNvSpPr>
          <p:nvPr>
            <p:ph type="sldNum" sz="quarter" idx="16"/>
          </p:nvPr>
        </p:nvSpPr>
        <p:spPr>
          <a:xfrm>
            <a:off x="10635049" y="6356351"/>
            <a:ext cx="501033" cy="227329"/>
          </a:xfrm>
        </p:spPr>
        <p:txBody>
          <a:bodyPr anchor="t">
            <a:normAutofit/>
          </a:bodyPr>
          <a:lstStyle/>
          <a:p>
            <a:pPr>
              <a:spcAft>
                <a:spcPts val="600"/>
              </a:spcAft>
            </a:pPr>
            <a:fld id="{4335FDBF-25D8-4D52-BDA6-E10801A2C3DD}" type="slidenum">
              <a:rPr lang="de-DE" smtClean="0"/>
              <a:pPr>
                <a:spcAft>
                  <a:spcPts val="600"/>
                </a:spcAft>
              </a:pPr>
              <a:t>28</a:t>
            </a:fld>
            <a:endParaRPr lang="de-DE"/>
          </a:p>
        </p:txBody>
      </p:sp>
      <p:sp>
        <p:nvSpPr>
          <p:cNvPr id="17" name="Text Placeholder 5">
            <a:extLst>
              <a:ext uri="{FF2B5EF4-FFF2-40B4-BE49-F238E27FC236}">
                <a16:creationId xmlns:a16="http://schemas.microsoft.com/office/drawing/2014/main" id="{96228E41-453F-7D66-873D-F26265A9D32B}"/>
              </a:ext>
            </a:extLst>
          </p:cNvPr>
          <p:cNvSpPr>
            <a:spLocks noGrp="1"/>
          </p:cNvSpPr>
          <p:nvPr>
            <p:ph type="body" sz="quarter" idx="17"/>
          </p:nvPr>
        </p:nvSpPr>
        <p:spPr>
          <a:xfrm>
            <a:off x="1055687" y="564383"/>
            <a:ext cx="10080625" cy="536095"/>
          </a:xfrm>
        </p:spPr>
        <p:txBody>
          <a:bodyPr/>
          <a:lstStyle/>
          <a:p>
            <a:r>
              <a:rPr lang="en-US" dirty="0"/>
              <a:t>Ending stocks !!</a:t>
            </a:r>
          </a:p>
        </p:txBody>
      </p:sp>
      <p:graphicFrame>
        <p:nvGraphicFramePr>
          <p:cNvPr id="7" name="Chart 6">
            <a:extLst>
              <a:ext uri="{FF2B5EF4-FFF2-40B4-BE49-F238E27FC236}">
                <a16:creationId xmlns:a16="http://schemas.microsoft.com/office/drawing/2014/main" id="{2268B4F3-5ADF-6859-DB55-968DE01821A2}"/>
              </a:ext>
            </a:extLst>
          </p:cNvPr>
          <p:cNvGraphicFramePr>
            <a:graphicFrameLocks/>
          </p:cNvGraphicFramePr>
          <p:nvPr>
            <p:extLst>
              <p:ext uri="{D42A27DB-BD31-4B8C-83A1-F6EECF244321}">
                <p14:modId xmlns:p14="http://schemas.microsoft.com/office/powerpoint/2010/main" val="986787642"/>
              </p:ext>
            </p:extLst>
          </p:nvPr>
        </p:nvGraphicFramePr>
        <p:xfrm>
          <a:off x="4017882" y="1773238"/>
          <a:ext cx="7118432" cy="42846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938010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96392A-6F34-4BB9-BFB1-4BC1BDA2787B}"/>
              </a:ext>
            </a:extLst>
          </p:cNvPr>
          <p:cNvSpPr>
            <a:spLocks noGrp="1"/>
          </p:cNvSpPr>
          <p:nvPr>
            <p:ph type="body" sz="quarter" idx="13"/>
          </p:nvPr>
        </p:nvSpPr>
        <p:spPr/>
        <p:txBody>
          <a:bodyPr/>
          <a:lstStyle/>
          <a:p>
            <a:pPr marL="342900" indent="-342900">
              <a:buFont typeface="Arial" panose="020B0604020202020204" pitchFamily="34" charset="0"/>
              <a:buChar char="•"/>
            </a:pPr>
            <a:r>
              <a:rPr lang="en-US" b="1" u="none" dirty="0"/>
              <a:t>Chic. Futures: High $8.04 Apr. ‘22; Current: $3.54 Dec. ‘22; v. thin trade</a:t>
            </a:r>
          </a:p>
          <a:p>
            <a:pPr marL="342900" indent="-342900">
              <a:buFont typeface="Arial" panose="020B0604020202020204" pitchFamily="34" charset="0"/>
              <a:buChar char="•"/>
            </a:pPr>
            <a:r>
              <a:rPr lang="en-US" b="1" u="none" dirty="0"/>
              <a:t>Cash oat current </a:t>
            </a:r>
            <a:r>
              <a:rPr lang="en-US" b="1" u="none" dirty="0" err="1"/>
              <a:t>px</a:t>
            </a:r>
            <a:r>
              <a:rPr lang="en-US" b="1" u="none" dirty="0"/>
              <a:t> SK: $4.50-$5.00/</a:t>
            </a:r>
            <a:r>
              <a:rPr lang="en-US" b="1" u="none" dirty="0" err="1"/>
              <a:t>bu</a:t>
            </a:r>
            <a:r>
              <a:rPr lang="en-US" b="1" u="none" dirty="0"/>
              <a:t> (</a:t>
            </a:r>
            <a:r>
              <a:rPr lang="en-US" b="1" u="none" dirty="0" err="1"/>
              <a:t>dfrd</a:t>
            </a:r>
            <a:r>
              <a:rPr lang="en-US" b="1" u="none" dirty="0"/>
              <a:t>); $5.25-5.50/</a:t>
            </a:r>
            <a:r>
              <a:rPr lang="en-US" b="1" u="none" dirty="0" err="1"/>
              <a:t>bu</a:t>
            </a:r>
            <a:r>
              <a:rPr lang="en-US" b="1" u="none" dirty="0"/>
              <a:t> MB</a:t>
            </a:r>
          </a:p>
          <a:p>
            <a:pPr marL="342900" indent="-342900">
              <a:buFont typeface="Arial" panose="020B0604020202020204" pitchFamily="34" charset="0"/>
              <a:buChar char="•"/>
            </a:pPr>
            <a:r>
              <a:rPr lang="en-US" b="1" u="none" dirty="0"/>
              <a:t>StatsCan Dec. 2 oat </a:t>
            </a:r>
            <a:r>
              <a:rPr lang="en-US" b="1" u="none" dirty="0" err="1"/>
              <a:t>prod’n</a:t>
            </a:r>
            <a:r>
              <a:rPr lang="en-US" b="1" u="none" dirty="0"/>
              <a:t> number:  5.2 </a:t>
            </a:r>
            <a:r>
              <a:rPr lang="en-US" b="1" u="none" dirty="0" err="1"/>
              <a:t>mln</a:t>
            </a:r>
            <a:r>
              <a:rPr lang="en-US" b="1" u="none" dirty="0"/>
              <a:t> mt </a:t>
            </a:r>
          </a:p>
          <a:p>
            <a:pPr marL="702900" lvl="1" indent="-342900">
              <a:buFont typeface="Arial" panose="020B0604020202020204" pitchFamily="34" charset="0"/>
              <a:buChar char="•"/>
            </a:pPr>
            <a:r>
              <a:rPr lang="en-US" b="1" u="none" dirty="0"/>
              <a:t>(+572k mt from Sept. est.; v. 4.7 </a:t>
            </a:r>
            <a:r>
              <a:rPr lang="en-US" b="1" u="none" dirty="0" err="1"/>
              <a:t>mln</a:t>
            </a:r>
            <a:r>
              <a:rPr lang="en-US" b="1" u="none" dirty="0"/>
              <a:t> mt trade expectation)</a:t>
            </a:r>
          </a:p>
          <a:p>
            <a:pPr marL="342900" indent="-342900">
              <a:buFont typeface="Arial" panose="020B0604020202020204" pitchFamily="34" charset="0"/>
              <a:buChar char="•"/>
            </a:pPr>
            <a:endParaRPr lang="en-US" u="none" dirty="0"/>
          </a:p>
          <a:p>
            <a:pPr marL="342900" indent="-342900">
              <a:buFont typeface="Arial" panose="020B0604020202020204" pitchFamily="34" charset="0"/>
              <a:buChar char="•"/>
            </a:pPr>
            <a:endParaRPr lang="en-US" dirty="0"/>
          </a:p>
        </p:txBody>
      </p:sp>
      <p:sp>
        <p:nvSpPr>
          <p:cNvPr id="3" name="Date Placeholder 2">
            <a:extLst>
              <a:ext uri="{FF2B5EF4-FFF2-40B4-BE49-F238E27FC236}">
                <a16:creationId xmlns:a16="http://schemas.microsoft.com/office/drawing/2014/main" id="{45FE9F8A-2B65-5BB6-F800-BC768985497D}"/>
              </a:ext>
            </a:extLst>
          </p:cNvPr>
          <p:cNvSpPr>
            <a:spLocks noGrp="1"/>
          </p:cNvSpPr>
          <p:nvPr>
            <p:ph type="dt" sz="half" idx="14"/>
          </p:nvPr>
        </p:nvSpPr>
        <p:spPr/>
        <p:txBody>
          <a:bodyPr/>
          <a:lstStyle/>
          <a:p>
            <a:r>
              <a:rPr lang="en-CA"/>
              <a:t>2023-01-11</a:t>
            </a:r>
            <a:endParaRPr lang="de-DE" dirty="0"/>
          </a:p>
        </p:txBody>
      </p:sp>
      <p:sp>
        <p:nvSpPr>
          <p:cNvPr id="4" name="Footer Placeholder 3">
            <a:extLst>
              <a:ext uri="{FF2B5EF4-FFF2-40B4-BE49-F238E27FC236}">
                <a16:creationId xmlns:a16="http://schemas.microsoft.com/office/drawing/2014/main" id="{2B98C2E7-221F-9BF7-EE2D-13B83F989B8D}"/>
              </a:ext>
            </a:extLst>
          </p:cNvPr>
          <p:cNvSpPr>
            <a:spLocks noGrp="1"/>
          </p:cNvSpPr>
          <p:nvPr>
            <p:ph type="ftr" sz="quarter" idx="15"/>
          </p:nvPr>
        </p:nvSpPr>
        <p:spPr/>
        <p:txBody>
          <a:bodyPr/>
          <a:lstStyle/>
          <a:p>
            <a:r>
              <a:rPr lang="en-CA">
                <a:ea typeface="Times New Roman" panose="02020603050405020304" pitchFamily="18" charset="0"/>
                <a:cs typeface="Times New Roman" panose="02020603050405020304" pitchFamily="18" charset="0"/>
              </a:rPr>
              <a:t>© Mercantile Consulting Venture Inc.</a:t>
            </a:r>
            <a:endParaRPr lang="de-DE" sz="1100" dirty="0"/>
          </a:p>
        </p:txBody>
      </p:sp>
      <p:sp>
        <p:nvSpPr>
          <p:cNvPr id="5" name="Slide Number Placeholder 4">
            <a:extLst>
              <a:ext uri="{FF2B5EF4-FFF2-40B4-BE49-F238E27FC236}">
                <a16:creationId xmlns:a16="http://schemas.microsoft.com/office/drawing/2014/main" id="{B7F1B058-D11F-C0C8-4643-00F0CC0BB332}"/>
              </a:ext>
            </a:extLst>
          </p:cNvPr>
          <p:cNvSpPr>
            <a:spLocks noGrp="1"/>
          </p:cNvSpPr>
          <p:nvPr>
            <p:ph type="sldNum" sz="quarter" idx="16"/>
          </p:nvPr>
        </p:nvSpPr>
        <p:spPr/>
        <p:txBody>
          <a:bodyPr/>
          <a:lstStyle/>
          <a:p>
            <a:fld id="{4335FDBF-25D8-4D52-BDA6-E10801A2C3DD}" type="slidenum">
              <a:rPr lang="de-DE" smtClean="0"/>
              <a:pPr/>
              <a:t>29</a:t>
            </a:fld>
            <a:endParaRPr lang="de-DE" dirty="0"/>
          </a:p>
        </p:txBody>
      </p:sp>
      <p:sp>
        <p:nvSpPr>
          <p:cNvPr id="6" name="Text Placeholder 5">
            <a:extLst>
              <a:ext uri="{FF2B5EF4-FFF2-40B4-BE49-F238E27FC236}">
                <a16:creationId xmlns:a16="http://schemas.microsoft.com/office/drawing/2014/main" id="{F17F7A3B-D24D-64ED-3EC8-2E97235A27CE}"/>
              </a:ext>
            </a:extLst>
          </p:cNvPr>
          <p:cNvSpPr>
            <a:spLocks noGrp="1"/>
          </p:cNvSpPr>
          <p:nvPr>
            <p:ph type="body" sz="quarter" idx="17"/>
          </p:nvPr>
        </p:nvSpPr>
        <p:spPr/>
        <p:txBody>
          <a:bodyPr/>
          <a:lstStyle/>
          <a:p>
            <a:r>
              <a:rPr lang="en-US" dirty="0"/>
              <a:t>Current status oat market</a:t>
            </a:r>
          </a:p>
        </p:txBody>
      </p:sp>
    </p:spTree>
    <p:extLst>
      <p:ext uri="{BB962C8B-B14F-4D97-AF65-F5344CB8AC3E}">
        <p14:creationId xmlns:p14="http://schemas.microsoft.com/office/powerpoint/2010/main" val="3932721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BDBD4BE-53C7-C333-4C54-B48E48ED11BB}"/>
              </a:ext>
            </a:extLst>
          </p:cNvPr>
          <p:cNvSpPr>
            <a:spLocks noGrp="1"/>
          </p:cNvSpPr>
          <p:nvPr>
            <p:ph type="body" sz="quarter" idx="13"/>
          </p:nvPr>
        </p:nvSpPr>
        <p:spPr>
          <a:xfrm>
            <a:off x="613775" y="1583683"/>
            <a:ext cx="3923501" cy="4226729"/>
          </a:xfrm>
        </p:spPr>
        <p:txBody>
          <a:bodyPr>
            <a:normAutofit lnSpcReduction="10000"/>
          </a:bodyPr>
          <a:lstStyle/>
          <a:p>
            <a:pPr marL="342900" indent="-342900">
              <a:buFont typeface="Arial" panose="020B0604020202020204" pitchFamily="34" charset="0"/>
              <a:buChar char="•"/>
            </a:pPr>
            <a:endParaRPr lang="en-US" b="1" u="none" dirty="0"/>
          </a:p>
          <a:p>
            <a:pPr marL="342900" indent="-342900">
              <a:buFont typeface="Arial" panose="020B0604020202020204" pitchFamily="34" charset="0"/>
              <a:buChar char="•"/>
            </a:pPr>
            <a:r>
              <a:rPr lang="en-US" b="1" u="none" dirty="0"/>
              <a:t>Russian invasion of Ukraine </a:t>
            </a:r>
            <a:r>
              <a:rPr lang="en-US" u="none" dirty="0">
                <a:solidFill>
                  <a:schemeClr val="bg2"/>
                </a:solidFill>
              </a:rPr>
              <a:t>(Feb.24/’22)</a:t>
            </a:r>
          </a:p>
          <a:p>
            <a:pPr marL="342900" indent="-342900">
              <a:buFont typeface="Arial" panose="020B0604020202020204" pitchFamily="34" charset="0"/>
              <a:buChar char="•"/>
            </a:pPr>
            <a:r>
              <a:rPr lang="en-US" b="1" u="none" dirty="0"/>
              <a:t>Economic woes </a:t>
            </a:r>
          </a:p>
          <a:p>
            <a:pPr marL="702900" lvl="1" indent="-342900">
              <a:buFont typeface="Arial" panose="020B0604020202020204" pitchFamily="34" charset="0"/>
              <a:buChar char="•"/>
            </a:pPr>
            <a:r>
              <a:rPr lang="en-US" b="1" dirty="0"/>
              <a:t>Post-Covid effects</a:t>
            </a:r>
          </a:p>
          <a:p>
            <a:pPr marL="702900" lvl="1" indent="-342900">
              <a:buFont typeface="Arial" panose="020B0604020202020204" pitchFamily="34" charset="0"/>
              <a:buChar char="•"/>
            </a:pPr>
            <a:r>
              <a:rPr lang="en-US" b="1" u="none" dirty="0"/>
              <a:t>Energy jump/ inflation</a:t>
            </a:r>
          </a:p>
          <a:p>
            <a:pPr marL="342900" indent="-342900">
              <a:buFont typeface="Arial" panose="020B0604020202020204" pitchFamily="34" charset="0"/>
              <a:buChar char="•"/>
            </a:pPr>
            <a:r>
              <a:rPr lang="en-US" b="1" u="none" dirty="0"/>
              <a:t>Refugee movements (EU)</a:t>
            </a:r>
          </a:p>
          <a:p>
            <a:pPr marL="702900" lvl="1" indent="-342900">
              <a:buFont typeface="Arial" panose="020B0604020202020204" pitchFamily="34" charset="0"/>
              <a:buChar char="•"/>
            </a:pPr>
            <a:r>
              <a:rPr lang="en-US" b="1" dirty="0"/>
              <a:t>Syrians, Ukrainians</a:t>
            </a:r>
          </a:p>
          <a:p>
            <a:pPr marL="342900" indent="-342900">
              <a:buFont typeface="Arial" panose="020B0604020202020204" pitchFamily="34" charset="0"/>
              <a:buChar char="•"/>
            </a:pPr>
            <a:r>
              <a:rPr lang="en-US" b="1" u="none" dirty="0"/>
              <a:t>New geo-political era </a:t>
            </a:r>
          </a:p>
          <a:p>
            <a:pPr marL="702900" lvl="1" indent="-342900">
              <a:buFont typeface="Arial" panose="020B0604020202020204" pitchFamily="34" charset="0"/>
              <a:buChar char="•"/>
            </a:pPr>
            <a:r>
              <a:rPr lang="en-US" b="1" dirty="0"/>
              <a:t>Sino-American rivalry</a:t>
            </a:r>
          </a:p>
          <a:p>
            <a:pPr marL="702900" lvl="1" indent="-342900">
              <a:buFont typeface="Arial" panose="020B0604020202020204" pitchFamily="34" charset="0"/>
              <a:buChar char="•"/>
            </a:pPr>
            <a:r>
              <a:rPr lang="en-US" b="1" u="none" dirty="0"/>
              <a:t>Russia starving Europe of fuel</a:t>
            </a:r>
          </a:p>
        </p:txBody>
      </p:sp>
      <p:sp>
        <p:nvSpPr>
          <p:cNvPr id="3" name="Date Placeholder 2">
            <a:extLst>
              <a:ext uri="{FF2B5EF4-FFF2-40B4-BE49-F238E27FC236}">
                <a16:creationId xmlns:a16="http://schemas.microsoft.com/office/drawing/2014/main" id="{F5FD065C-CC2C-4F7D-214B-8A8A5F3DCF34}"/>
              </a:ext>
            </a:extLst>
          </p:cNvPr>
          <p:cNvSpPr>
            <a:spLocks noGrp="1"/>
          </p:cNvSpPr>
          <p:nvPr>
            <p:ph type="dt" sz="half" idx="14"/>
          </p:nvPr>
        </p:nvSpPr>
        <p:spPr/>
        <p:txBody>
          <a:bodyPr/>
          <a:lstStyle/>
          <a:p>
            <a:r>
              <a:rPr lang="en-CA"/>
              <a:t>2023-01-10</a:t>
            </a:r>
            <a:endParaRPr lang="de-DE" dirty="0"/>
          </a:p>
        </p:txBody>
      </p:sp>
      <p:sp>
        <p:nvSpPr>
          <p:cNvPr id="4" name="Footer Placeholder 3">
            <a:extLst>
              <a:ext uri="{FF2B5EF4-FFF2-40B4-BE49-F238E27FC236}">
                <a16:creationId xmlns:a16="http://schemas.microsoft.com/office/drawing/2014/main" id="{928A4992-E258-3AC8-E8DC-8BA0D923FEA0}"/>
              </a:ext>
            </a:extLst>
          </p:cNvPr>
          <p:cNvSpPr>
            <a:spLocks noGrp="1"/>
          </p:cNvSpPr>
          <p:nvPr>
            <p:ph type="ftr" sz="quarter" idx="15"/>
          </p:nvPr>
        </p:nvSpPr>
        <p:spPr/>
        <p:txBody>
          <a:bodyPr/>
          <a:lstStyle/>
          <a:p>
            <a:r>
              <a:rPr lang="en-CA">
                <a:ea typeface="Times New Roman" panose="02020603050405020304" pitchFamily="18" charset="0"/>
                <a:cs typeface="Times New Roman" panose="02020603050405020304" pitchFamily="18" charset="0"/>
              </a:rPr>
              <a:t>© Mercantile Consulting Venture Inc.</a:t>
            </a:r>
            <a:endParaRPr lang="de-DE" sz="1100" dirty="0"/>
          </a:p>
        </p:txBody>
      </p:sp>
      <p:sp>
        <p:nvSpPr>
          <p:cNvPr id="5" name="Slide Number Placeholder 4">
            <a:extLst>
              <a:ext uri="{FF2B5EF4-FFF2-40B4-BE49-F238E27FC236}">
                <a16:creationId xmlns:a16="http://schemas.microsoft.com/office/drawing/2014/main" id="{24C01B4F-24C0-598E-418B-811C0B849A9F}"/>
              </a:ext>
            </a:extLst>
          </p:cNvPr>
          <p:cNvSpPr>
            <a:spLocks noGrp="1"/>
          </p:cNvSpPr>
          <p:nvPr>
            <p:ph type="sldNum" sz="quarter" idx="16"/>
          </p:nvPr>
        </p:nvSpPr>
        <p:spPr/>
        <p:txBody>
          <a:bodyPr/>
          <a:lstStyle/>
          <a:p>
            <a:fld id="{4335FDBF-25D8-4D52-BDA6-E10801A2C3DD}" type="slidenum">
              <a:rPr lang="de-DE" smtClean="0"/>
              <a:pPr/>
              <a:t>3</a:t>
            </a:fld>
            <a:endParaRPr lang="de-DE" dirty="0"/>
          </a:p>
        </p:txBody>
      </p:sp>
      <p:sp>
        <p:nvSpPr>
          <p:cNvPr id="6" name="Text Placeholder 5">
            <a:extLst>
              <a:ext uri="{FF2B5EF4-FFF2-40B4-BE49-F238E27FC236}">
                <a16:creationId xmlns:a16="http://schemas.microsoft.com/office/drawing/2014/main" id="{58A6502D-FC17-CBBD-58C0-A903F41D2AFE}"/>
              </a:ext>
            </a:extLst>
          </p:cNvPr>
          <p:cNvSpPr>
            <a:spLocks noGrp="1"/>
          </p:cNvSpPr>
          <p:nvPr>
            <p:ph type="body" sz="quarter" idx="17"/>
          </p:nvPr>
        </p:nvSpPr>
        <p:spPr/>
        <p:txBody>
          <a:bodyPr/>
          <a:lstStyle/>
          <a:p>
            <a:r>
              <a:rPr lang="en-US" dirty="0"/>
              <a:t>2022 in review: </a:t>
            </a:r>
          </a:p>
        </p:txBody>
      </p:sp>
      <p:sp>
        <p:nvSpPr>
          <p:cNvPr id="10" name="Rectangle 8">
            <a:extLst>
              <a:ext uri="{FF2B5EF4-FFF2-40B4-BE49-F238E27FC236}">
                <a16:creationId xmlns:a16="http://schemas.microsoft.com/office/drawing/2014/main" id="{ED2EF8CE-D7C8-034C-567F-5B5F6E463BEA}"/>
              </a:ext>
            </a:extLst>
          </p:cNvPr>
          <p:cNvSpPr>
            <a:spLocks noChangeArrowheads="1"/>
          </p:cNvSpPr>
          <p:nvPr/>
        </p:nvSpPr>
        <p:spPr bwMode="auto">
          <a:xfrm>
            <a:off x="4960710" y="839246"/>
            <a:ext cx="12043776" cy="4571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31" name="Picture 6" descr="Chart, histogram&#10;&#10;Description automatically generated">
            <a:extLst>
              <a:ext uri="{FF2B5EF4-FFF2-40B4-BE49-F238E27FC236}">
                <a16:creationId xmlns:a16="http://schemas.microsoft.com/office/drawing/2014/main" id="{B25A2697-602E-F790-2AF9-118241CCD039}"/>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4736117" y="859914"/>
            <a:ext cx="7231291" cy="5454371"/>
          </a:xfrm>
          <a:prstGeom prst="rect">
            <a:avLst/>
          </a:prstGeom>
          <a:solidFill>
            <a:schemeClr val="tx1">
              <a:lumMod val="95000"/>
            </a:schemeClr>
          </a:solidFill>
          <a:ln>
            <a:solidFill>
              <a:srgbClr val="7030A0"/>
            </a:solidFill>
          </a:ln>
        </p:spPr>
      </p:pic>
    </p:spTree>
    <p:extLst>
      <p:ext uri="{BB962C8B-B14F-4D97-AF65-F5344CB8AC3E}">
        <p14:creationId xmlns:p14="http://schemas.microsoft.com/office/powerpoint/2010/main" val="33154749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8DC9F69-3D29-E90C-1179-37B954A7A77B}"/>
              </a:ext>
            </a:extLst>
          </p:cNvPr>
          <p:cNvSpPr>
            <a:spLocks noGrp="1"/>
          </p:cNvSpPr>
          <p:nvPr>
            <p:ph type="body" sz="quarter" idx="13"/>
          </p:nvPr>
        </p:nvSpPr>
        <p:spPr/>
        <p:txBody>
          <a:bodyPr>
            <a:normAutofit/>
          </a:bodyPr>
          <a:lstStyle/>
          <a:p>
            <a:pPr marL="342900" indent="-342900">
              <a:buFont typeface="Arial" panose="020B0604020202020204" pitchFamily="34" charset="0"/>
              <a:buChar char="•"/>
            </a:pPr>
            <a:r>
              <a:rPr lang="en-US" b="1" u="none" dirty="0"/>
              <a:t>Demand by oat mills in </a:t>
            </a:r>
            <a:r>
              <a:rPr lang="en-US" b="1" u="none" dirty="0" err="1"/>
              <a:t>Cda</a:t>
            </a:r>
            <a:r>
              <a:rPr lang="en-US" b="1" u="none" dirty="0"/>
              <a:t>. &amp; USA</a:t>
            </a:r>
          </a:p>
          <a:p>
            <a:pPr marL="702900" lvl="1" indent="-342900">
              <a:buFont typeface="Arial" panose="020B0604020202020204" pitchFamily="34" charset="0"/>
              <a:buChar char="•"/>
            </a:pPr>
            <a:r>
              <a:rPr lang="en-US" b="1" dirty="0"/>
              <a:t>~ six </a:t>
            </a:r>
            <a:r>
              <a:rPr lang="en-US" b="1" dirty="0" err="1"/>
              <a:t>Cdn</a:t>
            </a:r>
            <a:r>
              <a:rPr lang="en-US" b="1" dirty="0"/>
              <a:t>. Co’s which source/ handle oats</a:t>
            </a:r>
          </a:p>
          <a:p>
            <a:pPr marL="702900" lvl="1" indent="-342900">
              <a:buFont typeface="Arial" panose="020B0604020202020204" pitchFamily="34" charset="0"/>
              <a:buChar char="•"/>
            </a:pPr>
            <a:r>
              <a:rPr lang="en-US" b="1" u="none" dirty="0"/>
              <a:t>~ six US oat mill buyers</a:t>
            </a:r>
          </a:p>
          <a:p>
            <a:pPr marL="342900" indent="-342900">
              <a:buFont typeface="Arial" panose="020B0604020202020204" pitchFamily="34" charset="0"/>
              <a:buChar char="•"/>
            </a:pPr>
            <a:r>
              <a:rPr lang="en-US" b="1" u="none" dirty="0"/>
              <a:t>Demand for US horse feed</a:t>
            </a:r>
          </a:p>
          <a:p>
            <a:pPr marL="702900" lvl="1" indent="-342900">
              <a:buFont typeface="Arial" panose="020B0604020202020204" pitchFamily="34" charset="0"/>
              <a:buChar char="•"/>
            </a:pPr>
            <a:r>
              <a:rPr lang="en-US" b="1" dirty="0"/>
              <a:t>~ two horse oat buyers</a:t>
            </a:r>
            <a:endParaRPr lang="en-US" b="1" u="none" dirty="0"/>
          </a:p>
          <a:p>
            <a:pPr marL="342900" indent="-342900">
              <a:buFont typeface="Arial" panose="020B0604020202020204" pitchFamily="34" charset="0"/>
              <a:buChar char="•"/>
            </a:pPr>
            <a:r>
              <a:rPr lang="en-US" b="1" u="none" dirty="0"/>
              <a:t>Wheat, corn &amp; barley prices </a:t>
            </a:r>
            <a:r>
              <a:rPr lang="en-US" b="1" u="none" dirty="0" err="1"/>
              <a:t>w.r.t.</a:t>
            </a:r>
            <a:r>
              <a:rPr lang="en-US" b="1" u="none" dirty="0"/>
              <a:t> feed values and acreage competition</a:t>
            </a:r>
          </a:p>
          <a:p>
            <a:pPr marL="342900" indent="-342900">
              <a:buFont typeface="Arial" panose="020B0604020202020204" pitchFamily="34" charset="0"/>
              <a:buChar char="•"/>
            </a:pPr>
            <a:r>
              <a:rPr lang="en-US" b="1" u="none" dirty="0"/>
              <a:t>US$ exchange rates </a:t>
            </a:r>
          </a:p>
          <a:p>
            <a:pPr marL="342900" indent="-342900">
              <a:buFont typeface="Arial" panose="020B0604020202020204" pitchFamily="34" charset="0"/>
              <a:buChar char="•"/>
            </a:pPr>
            <a:r>
              <a:rPr lang="en-US" b="1" u="none" dirty="0"/>
              <a:t>Freight</a:t>
            </a:r>
          </a:p>
          <a:p>
            <a:pPr marL="342900" indent="-342900">
              <a:buFont typeface="Arial" panose="020B0604020202020204" pitchFamily="34" charset="0"/>
              <a:buChar char="•"/>
            </a:pPr>
            <a:endParaRPr lang="en-US" b="1" u="none" dirty="0"/>
          </a:p>
        </p:txBody>
      </p:sp>
      <p:sp>
        <p:nvSpPr>
          <p:cNvPr id="3" name="Date Placeholder 2">
            <a:extLst>
              <a:ext uri="{FF2B5EF4-FFF2-40B4-BE49-F238E27FC236}">
                <a16:creationId xmlns:a16="http://schemas.microsoft.com/office/drawing/2014/main" id="{94043242-00F9-8C3D-DCB6-B8E4C2E0DD79}"/>
              </a:ext>
            </a:extLst>
          </p:cNvPr>
          <p:cNvSpPr>
            <a:spLocks noGrp="1"/>
          </p:cNvSpPr>
          <p:nvPr>
            <p:ph type="dt" sz="half" idx="14"/>
          </p:nvPr>
        </p:nvSpPr>
        <p:spPr/>
        <p:txBody>
          <a:bodyPr/>
          <a:lstStyle/>
          <a:p>
            <a:r>
              <a:rPr lang="en-CA"/>
              <a:t>2023-01-11</a:t>
            </a:r>
            <a:endParaRPr lang="de-DE" dirty="0"/>
          </a:p>
        </p:txBody>
      </p:sp>
      <p:sp>
        <p:nvSpPr>
          <p:cNvPr id="4" name="Footer Placeholder 3">
            <a:extLst>
              <a:ext uri="{FF2B5EF4-FFF2-40B4-BE49-F238E27FC236}">
                <a16:creationId xmlns:a16="http://schemas.microsoft.com/office/drawing/2014/main" id="{A65E9EDD-6F13-53D2-842E-C665A286BAAF}"/>
              </a:ext>
            </a:extLst>
          </p:cNvPr>
          <p:cNvSpPr>
            <a:spLocks noGrp="1"/>
          </p:cNvSpPr>
          <p:nvPr>
            <p:ph type="ftr" sz="quarter" idx="15"/>
          </p:nvPr>
        </p:nvSpPr>
        <p:spPr/>
        <p:txBody>
          <a:bodyPr/>
          <a:lstStyle/>
          <a:p>
            <a:r>
              <a:rPr lang="en-CA">
                <a:ea typeface="Times New Roman" panose="02020603050405020304" pitchFamily="18" charset="0"/>
                <a:cs typeface="Times New Roman" panose="02020603050405020304" pitchFamily="18" charset="0"/>
              </a:rPr>
              <a:t>© Mercantile Consulting Venture Inc.</a:t>
            </a:r>
            <a:endParaRPr lang="de-DE" sz="1100" dirty="0"/>
          </a:p>
        </p:txBody>
      </p:sp>
      <p:sp>
        <p:nvSpPr>
          <p:cNvPr id="5" name="Slide Number Placeholder 4">
            <a:extLst>
              <a:ext uri="{FF2B5EF4-FFF2-40B4-BE49-F238E27FC236}">
                <a16:creationId xmlns:a16="http://schemas.microsoft.com/office/drawing/2014/main" id="{84C4A2E5-D4F5-8975-86D6-7EB99C453540}"/>
              </a:ext>
            </a:extLst>
          </p:cNvPr>
          <p:cNvSpPr>
            <a:spLocks noGrp="1"/>
          </p:cNvSpPr>
          <p:nvPr>
            <p:ph type="sldNum" sz="quarter" idx="16"/>
          </p:nvPr>
        </p:nvSpPr>
        <p:spPr/>
        <p:txBody>
          <a:bodyPr/>
          <a:lstStyle/>
          <a:p>
            <a:fld id="{4335FDBF-25D8-4D52-BDA6-E10801A2C3DD}" type="slidenum">
              <a:rPr lang="de-DE" smtClean="0"/>
              <a:pPr/>
              <a:t>30</a:t>
            </a:fld>
            <a:endParaRPr lang="de-DE" dirty="0"/>
          </a:p>
        </p:txBody>
      </p:sp>
      <p:sp>
        <p:nvSpPr>
          <p:cNvPr id="6" name="Text Placeholder 5">
            <a:extLst>
              <a:ext uri="{FF2B5EF4-FFF2-40B4-BE49-F238E27FC236}">
                <a16:creationId xmlns:a16="http://schemas.microsoft.com/office/drawing/2014/main" id="{8E0DE509-F635-5819-914B-F9474361B859}"/>
              </a:ext>
            </a:extLst>
          </p:cNvPr>
          <p:cNvSpPr>
            <a:spLocks noGrp="1"/>
          </p:cNvSpPr>
          <p:nvPr>
            <p:ph type="body" sz="quarter" idx="17"/>
          </p:nvPr>
        </p:nvSpPr>
        <p:spPr>
          <a:xfrm>
            <a:off x="1055687" y="564383"/>
            <a:ext cx="10080625" cy="536095"/>
          </a:xfrm>
        </p:spPr>
        <p:txBody>
          <a:bodyPr/>
          <a:lstStyle/>
          <a:p>
            <a:r>
              <a:rPr lang="en-US" dirty="0"/>
              <a:t>What drives oat prices?</a:t>
            </a:r>
          </a:p>
        </p:txBody>
      </p:sp>
    </p:spTree>
    <p:extLst>
      <p:ext uri="{BB962C8B-B14F-4D97-AF65-F5344CB8AC3E}">
        <p14:creationId xmlns:p14="http://schemas.microsoft.com/office/powerpoint/2010/main" val="25319860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1" name="Content Placeholder 2">
            <a:extLst>
              <a:ext uri="{FF2B5EF4-FFF2-40B4-BE49-F238E27FC236}">
                <a16:creationId xmlns:a16="http://schemas.microsoft.com/office/drawing/2014/main" id="{6F24A922-49F4-08F3-737A-4E8D2C416805}"/>
              </a:ext>
            </a:extLst>
          </p:cNvPr>
          <p:cNvSpPr>
            <a:spLocks noGrp="1"/>
          </p:cNvSpPr>
          <p:nvPr>
            <p:ph sz="half" idx="1"/>
          </p:nvPr>
        </p:nvSpPr>
        <p:spPr>
          <a:xfrm>
            <a:off x="609600" y="1600201"/>
            <a:ext cx="4876800" cy="4525963"/>
          </a:xfrm>
        </p:spPr>
        <p:txBody>
          <a:bodyPr/>
          <a:lstStyle/>
          <a:p>
            <a:r>
              <a:rPr lang="en-US" u="none" dirty="0"/>
              <a:t>Oat futures:</a:t>
            </a:r>
          </a:p>
          <a:p>
            <a:r>
              <a:rPr lang="en-US" u="none" dirty="0"/>
              <a:t>- Very thin</a:t>
            </a:r>
          </a:p>
        </p:txBody>
      </p:sp>
      <p:pic>
        <p:nvPicPr>
          <p:cNvPr id="3074" name="Picture 2" descr="Image for ZO*1">
            <a:extLst>
              <a:ext uri="{FF2B5EF4-FFF2-40B4-BE49-F238E27FC236}">
                <a16:creationId xmlns:a16="http://schemas.microsoft.com/office/drawing/2014/main" id="{E2255FB5-3854-0B7C-60F0-4E295A2F2B8E}"/>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3645074" y="1600201"/>
            <a:ext cx="6701650" cy="3872752"/>
          </a:xfrm>
          <a:prstGeom prst="rect">
            <a:avLst/>
          </a:prstGeom>
          <a:solidFill>
            <a:srgbClr val="FFFFFF"/>
          </a:solidFill>
          <a:ln>
            <a:solidFill>
              <a:schemeClr val="accent1"/>
            </a:solidFill>
          </a:ln>
        </p:spPr>
      </p:pic>
      <p:sp>
        <p:nvSpPr>
          <p:cNvPr id="3" name="Date Placeholder 2">
            <a:extLst>
              <a:ext uri="{FF2B5EF4-FFF2-40B4-BE49-F238E27FC236}">
                <a16:creationId xmlns:a16="http://schemas.microsoft.com/office/drawing/2014/main" id="{BE2E6773-9883-EC72-866F-3352A4E9ED78}"/>
              </a:ext>
            </a:extLst>
          </p:cNvPr>
          <p:cNvSpPr>
            <a:spLocks noGrp="1"/>
          </p:cNvSpPr>
          <p:nvPr>
            <p:ph type="dt" sz="half" idx="10"/>
          </p:nvPr>
        </p:nvSpPr>
        <p:spPr>
          <a:xfrm>
            <a:off x="8986775" y="6356351"/>
            <a:ext cx="1359949" cy="227329"/>
          </a:xfrm>
        </p:spPr>
        <p:txBody>
          <a:bodyPr anchor="t">
            <a:normAutofit/>
          </a:bodyPr>
          <a:lstStyle/>
          <a:p>
            <a:pPr>
              <a:spcAft>
                <a:spcPts val="600"/>
              </a:spcAft>
            </a:pPr>
            <a:r>
              <a:rPr lang="en-CA"/>
              <a:t>2023-01-11</a:t>
            </a:r>
            <a:endParaRPr lang="de-DE"/>
          </a:p>
        </p:txBody>
      </p:sp>
      <p:sp>
        <p:nvSpPr>
          <p:cNvPr id="4" name="Footer Placeholder 3">
            <a:extLst>
              <a:ext uri="{FF2B5EF4-FFF2-40B4-BE49-F238E27FC236}">
                <a16:creationId xmlns:a16="http://schemas.microsoft.com/office/drawing/2014/main" id="{5275D5D5-0F9E-D01C-214E-79204385D261}"/>
              </a:ext>
            </a:extLst>
          </p:cNvPr>
          <p:cNvSpPr>
            <a:spLocks noGrp="1"/>
          </p:cNvSpPr>
          <p:nvPr>
            <p:ph type="ftr" sz="quarter" idx="11"/>
          </p:nvPr>
        </p:nvSpPr>
        <p:spPr>
          <a:xfrm>
            <a:off x="1128584" y="6356351"/>
            <a:ext cx="7118432" cy="227329"/>
          </a:xfrm>
        </p:spPr>
        <p:txBody>
          <a:bodyPr anchor="t">
            <a:normAutofit/>
          </a:bodyPr>
          <a:lstStyle/>
          <a:p>
            <a:pPr>
              <a:spcAft>
                <a:spcPts val="600"/>
              </a:spcAft>
            </a:pPr>
            <a:r>
              <a:rPr lang="en-CA"/>
              <a:t>© Mercantile Consulting Venture Inc.</a:t>
            </a:r>
            <a:endParaRPr lang="de-DE"/>
          </a:p>
        </p:txBody>
      </p:sp>
      <p:sp>
        <p:nvSpPr>
          <p:cNvPr id="5" name="Slide Number Placeholder 4">
            <a:extLst>
              <a:ext uri="{FF2B5EF4-FFF2-40B4-BE49-F238E27FC236}">
                <a16:creationId xmlns:a16="http://schemas.microsoft.com/office/drawing/2014/main" id="{DCE87155-D6D2-8272-0532-E226F53F828F}"/>
              </a:ext>
            </a:extLst>
          </p:cNvPr>
          <p:cNvSpPr>
            <a:spLocks noGrp="1"/>
          </p:cNvSpPr>
          <p:nvPr>
            <p:ph type="sldNum" sz="quarter" idx="12"/>
          </p:nvPr>
        </p:nvSpPr>
        <p:spPr>
          <a:xfrm>
            <a:off x="10635049" y="6356351"/>
            <a:ext cx="501033" cy="227329"/>
          </a:xfrm>
        </p:spPr>
        <p:txBody>
          <a:bodyPr anchor="t">
            <a:normAutofit/>
          </a:bodyPr>
          <a:lstStyle/>
          <a:p>
            <a:pPr>
              <a:spcAft>
                <a:spcPts val="600"/>
              </a:spcAft>
            </a:pPr>
            <a:fld id="{4335FDBF-25D8-4D52-BDA6-E10801A2C3DD}" type="slidenum">
              <a:rPr lang="de-DE" smtClean="0"/>
              <a:pPr>
                <a:spcAft>
                  <a:spcPts val="600"/>
                </a:spcAft>
              </a:pPr>
              <a:t>31</a:t>
            </a:fld>
            <a:endParaRPr lang="de-DE"/>
          </a:p>
        </p:txBody>
      </p:sp>
    </p:spTree>
    <p:extLst>
      <p:ext uri="{BB962C8B-B14F-4D97-AF65-F5344CB8AC3E}">
        <p14:creationId xmlns:p14="http://schemas.microsoft.com/office/powerpoint/2010/main" val="26921043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2F2CFFE-6619-EDE3-0C83-C1ADA90E90CE}"/>
              </a:ext>
            </a:extLst>
          </p:cNvPr>
          <p:cNvSpPr>
            <a:spLocks noGrp="1"/>
          </p:cNvSpPr>
          <p:nvPr>
            <p:ph type="body" sz="quarter" idx="13"/>
          </p:nvPr>
        </p:nvSpPr>
        <p:spPr>
          <a:xfrm>
            <a:off x="8834284" y="1693677"/>
            <a:ext cx="2954594" cy="3816350"/>
          </a:xfrm>
        </p:spPr>
        <p:txBody>
          <a:bodyPr/>
          <a:lstStyle/>
          <a:p>
            <a:pPr marL="342900" indent="-342900">
              <a:buFont typeface="Arial" panose="020B0604020202020204" pitchFamily="34" charset="0"/>
              <a:buChar char="•"/>
            </a:pPr>
            <a:endParaRPr lang="en-US" u="none" dirty="0"/>
          </a:p>
          <a:p>
            <a:pPr marL="342900" indent="-342900">
              <a:buFont typeface="Arial" panose="020B0604020202020204" pitchFamily="34" charset="0"/>
              <a:buChar char="•"/>
            </a:pPr>
            <a:r>
              <a:rPr lang="en-US" u="none" dirty="0"/>
              <a:t>Tend to have seasonal highs in J/F &amp; July</a:t>
            </a:r>
          </a:p>
        </p:txBody>
      </p:sp>
      <p:sp>
        <p:nvSpPr>
          <p:cNvPr id="3" name="Date Placeholder 2">
            <a:extLst>
              <a:ext uri="{FF2B5EF4-FFF2-40B4-BE49-F238E27FC236}">
                <a16:creationId xmlns:a16="http://schemas.microsoft.com/office/drawing/2014/main" id="{B8D4C0D6-4BA6-AB9A-3FF6-C05D5BC8E500}"/>
              </a:ext>
            </a:extLst>
          </p:cNvPr>
          <p:cNvSpPr>
            <a:spLocks noGrp="1"/>
          </p:cNvSpPr>
          <p:nvPr>
            <p:ph type="dt" sz="half" idx="14"/>
          </p:nvPr>
        </p:nvSpPr>
        <p:spPr/>
        <p:txBody>
          <a:bodyPr/>
          <a:lstStyle/>
          <a:p>
            <a:r>
              <a:rPr lang="en-CA"/>
              <a:t>2023-01-11</a:t>
            </a:r>
            <a:endParaRPr lang="de-DE" dirty="0"/>
          </a:p>
        </p:txBody>
      </p:sp>
      <p:sp>
        <p:nvSpPr>
          <p:cNvPr id="4" name="Footer Placeholder 3">
            <a:extLst>
              <a:ext uri="{FF2B5EF4-FFF2-40B4-BE49-F238E27FC236}">
                <a16:creationId xmlns:a16="http://schemas.microsoft.com/office/drawing/2014/main" id="{25483D45-425D-4EFB-CC8E-B8E2FC190AE7}"/>
              </a:ext>
            </a:extLst>
          </p:cNvPr>
          <p:cNvSpPr>
            <a:spLocks noGrp="1"/>
          </p:cNvSpPr>
          <p:nvPr>
            <p:ph type="ftr" sz="quarter" idx="15"/>
          </p:nvPr>
        </p:nvSpPr>
        <p:spPr/>
        <p:txBody>
          <a:bodyPr/>
          <a:lstStyle/>
          <a:p>
            <a:r>
              <a:rPr lang="en-CA">
                <a:ea typeface="Times New Roman" panose="02020603050405020304" pitchFamily="18" charset="0"/>
                <a:cs typeface="Times New Roman" panose="02020603050405020304" pitchFamily="18" charset="0"/>
              </a:rPr>
              <a:t>© Mercantile Consulting Venture Inc.</a:t>
            </a:r>
            <a:endParaRPr lang="de-DE" sz="1100" dirty="0"/>
          </a:p>
        </p:txBody>
      </p:sp>
      <p:sp>
        <p:nvSpPr>
          <p:cNvPr id="5" name="Slide Number Placeholder 4">
            <a:extLst>
              <a:ext uri="{FF2B5EF4-FFF2-40B4-BE49-F238E27FC236}">
                <a16:creationId xmlns:a16="http://schemas.microsoft.com/office/drawing/2014/main" id="{D5FEEA58-C343-8F18-464C-AF89248CEEF9}"/>
              </a:ext>
            </a:extLst>
          </p:cNvPr>
          <p:cNvSpPr>
            <a:spLocks noGrp="1"/>
          </p:cNvSpPr>
          <p:nvPr>
            <p:ph type="sldNum" sz="quarter" idx="16"/>
          </p:nvPr>
        </p:nvSpPr>
        <p:spPr/>
        <p:txBody>
          <a:bodyPr/>
          <a:lstStyle/>
          <a:p>
            <a:fld id="{4335FDBF-25D8-4D52-BDA6-E10801A2C3DD}" type="slidenum">
              <a:rPr lang="de-DE" smtClean="0"/>
              <a:pPr/>
              <a:t>32</a:t>
            </a:fld>
            <a:endParaRPr lang="de-DE" dirty="0"/>
          </a:p>
        </p:txBody>
      </p:sp>
      <p:sp>
        <p:nvSpPr>
          <p:cNvPr id="2" name="Text Placeholder 1">
            <a:extLst>
              <a:ext uri="{FF2B5EF4-FFF2-40B4-BE49-F238E27FC236}">
                <a16:creationId xmlns:a16="http://schemas.microsoft.com/office/drawing/2014/main" id="{E024F62F-C087-B5D4-E578-1BF8E092C845}"/>
              </a:ext>
            </a:extLst>
          </p:cNvPr>
          <p:cNvSpPr>
            <a:spLocks noGrp="1"/>
          </p:cNvSpPr>
          <p:nvPr>
            <p:ph type="body" sz="quarter" idx="17"/>
          </p:nvPr>
        </p:nvSpPr>
        <p:spPr>
          <a:xfrm>
            <a:off x="1055687" y="564383"/>
            <a:ext cx="10080625" cy="536095"/>
          </a:xfrm>
        </p:spPr>
        <p:txBody>
          <a:bodyPr/>
          <a:lstStyle/>
          <a:p>
            <a:r>
              <a:rPr lang="en-US" dirty="0"/>
              <a:t>Monthly cash oat prices in MB &amp; SK</a:t>
            </a:r>
          </a:p>
        </p:txBody>
      </p:sp>
      <p:pic>
        <p:nvPicPr>
          <p:cNvPr id="10" name="Picture 9">
            <a:extLst>
              <a:ext uri="{FF2B5EF4-FFF2-40B4-BE49-F238E27FC236}">
                <a16:creationId xmlns:a16="http://schemas.microsoft.com/office/drawing/2014/main" id="{33B388B7-1A8D-74AB-AF91-2B02F544C6D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48438" y="1693677"/>
            <a:ext cx="7678723" cy="4336242"/>
          </a:xfrm>
          <a:prstGeom prst="rect">
            <a:avLst/>
          </a:prstGeom>
          <a:ln>
            <a:solidFill>
              <a:schemeClr val="accent1"/>
            </a:solidFill>
          </a:ln>
        </p:spPr>
      </p:pic>
    </p:spTree>
    <p:extLst>
      <p:ext uri="{BB962C8B-B14F-4D97-AF65-F5344CB8AC3E}">
        <p14:creationId xmlns:p14="http://schemas.microsoft.com/office/powerpoint/2010/main" val="25130146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B23116A-EDB7-663F-0F36-9E9120DED110}"/>
              </a:ext>
            </a:extLst>
          </p:cNvPr>
          <p:cNvSpPr>
            <a:spLocks noGrp="1"/>
          </p:cNvSpPr>
          <p:nvPr>
            <p:ph type="dt" sz="half" idx="14"/>
          </p:nvPr>
        </p:nvSpPr>
        <p:spPr/>
        <p:txBody>
          <a:bodyPr/>
          <a:lstStyle/>
          <a:p>
            <a:r>
              <a:rPr lang="en-CA"/>
              <a:t>2023-01-11</a:t>
            </a:r>
            <a:endParaRPr lang="de-DE" dirty="0"/>
          </a:p>
        </p:txBody>
      </p:sp>
      <p:sp>
        <p:nvSpPr>
          <p:cNvPr id="4" name="Footer Placeholder 3">
            <a:extLst>
              <a:ext uri="{FF2B5EF4-FFF2-40B4-BE49-F238E27FC236}">
                <a16:creationId xmlns:a16="http://schemas.microsoft.com/office/drawing/2014/main" id="{96BEA6EB-1C80-BAD6-3B81-3CA16FA9F3A2}"/>
              </a:ext>
            </a:extLst>
          </p:cNvPr>
          <p:cNvSpPr>
            <a:spLocks noGrp="1"/>
          </p:cNvSpPr>
          <p:nvPr>
            <p:ph type="ftr" sz="quarter" idx="15"/>
          </p:nvPr>
        </p:nvSpPr>
        <p:spPr/>
        <p:txBody>
          <a:bodyPr/>
          <a:lstStyle/>
          <a:p>
            <a:r>
              <a:rPr lang="en-CA">
                <a:ea typeface="Times New Roman" panose="02020603050405020304" pitchFamily="18" charset="0"/>
                <a:cs typeface="Times New Roman" panose="02020603050405020304" pitchFamily="18" charset="0"/>
              </a:rPr>
              <a:t>© Mercantile Consulting Venture Inc.</a:t>
            </a:r>
            <a:endParaRPr lang="de-DE" sz="1100" dirty="0"/>
          </a:p>
        </p:txBody>
      </p:sp>
      <p:sp>
        <p:nvSpPr>
          <p:cNvPr id="5" name="Slide Number Placeholder 4">
            <a:extLst>
              <a:ext uri="{FF2B5EF4-FFF2-40B4-BE49-F238E27FC236}">
                <a16:creationId xmlns:a16="http://schemas.microsoft.com/office/drawing/2014/main" id="{CD3FCC79-1761-ACE2-F914-D5F0034C7ADB}"/>
              </a:ext>
            </a:extLst>
          </p:cNvPr>
          <p:cNvSpPr>
            <a:spLocks noGrp="1"/>
          </p:cNvSpPr>
          <p:nvPr>
            <p:ph type="sldNum" sz="quarter" idx="16"/>
          </p:nvPr>
        </p:nvSpPr>
        <p:spPr/>
        <p:txBody>
          <a:bodyPr/>
          <a:lstStyle/>
          <a:p>
            <a:fld id="{4335FDBF-25D8-4D52-BDA6-E10801A2C3DD}" type="slidenum">
              <a:rPr lang="de-DE" smtClean="0"/>
              <a:pPr/>
              <a:t>33</a:t>
            </a:fld>
            <a:endParaRPr lang="de-DE" dirty="0"/>
          </a:p>
        </p:txBody>
      </p:sp>
      <p:sp>
        <p:nvSpPr>
          <p:cNvPr id="6" name="Text Placeholder 5">
            <a:extLst>
              <a:ext uri="{FF2B5EF4-FFF2-40B4-BE49-F238E27FC236}">
                <a16:creationId xmlns:a16="http://schemas.microsoft.com/office/drawing/2014/main" id="{3FB4334C-610C-D7F6-61B2-5BADB81EEDA5}"/>
              </a:ext>
            </a:extLst>
          </p:cNvPr>
          <p:cNvSpPr>
            <a:spLocks noGrp="1"/>
          </p:cNvSpPr>
          <p:nvPr>
            <p:ph type="body" sz="quarter" idx="17"/>
          </p:nvPr>
        </p:nvSpPr>
        <p:spPr>
          <a:xfrm>
            <a:off x="1055687" y="564383"/>
            <a:ext cx="10080625" cy="536095"/>
          </a:xfrm>
        </p:spPr>
        <p:txBody>
          <a:bodyPr/>
          <a:lstStyle/>
          <a:p>
            <a:r>
              <a:rPr lang="en-US" dirty="0"/>
              <a:t>Monthly Oat prices in MB &amp; SK</a:t>
            </a:r>
          </a:p>
        </p:txBody>
      </p:sp>
      <p:pic>
        <p:nvPicPr>
          <p:cNvPr id="8" name="Picture 7">
            <a:extLst>
              <a:ext uri="{FF2B5EF4-FFF2-40B4-BE49-F238E27FC236}">
                <a16:creationId xmlns:a16="http://schemas.microsoft.com/office/drawing/2014/main" id="{B5DCC9B3-2D22-E595-6E16-AA5468E09221}"/>
              </a:ext>
            </a:extLst>
          </p:cNvPr>
          <p:cNvPicPr>
            <a:picLocks noChangeAspect="1"/>
          </p:cNvPicPr>
          <p:nvPr/>
        </p:nvPicPr>
        <p:blipFill>
          <a:blip r:embed="rId2"/>
          <a:stretch>
            <a:fillRect/>
          </a:stretch>
        </p:blipFill>
        <p:spPr>
          <a:xfrm>
            <a:off x="1128584" y="1631950"/>
            <a:ext cx="8103098" cy="4359652"/>
          </a:xfrm>
          <a:prstGeom prst="rect">
            <a:avLst/>
          </a:prstGeom>
          <a:ln>
            <a:solidFill>
              <a:schemeClr val="accent1"/>
            </a:solidFill>
          </a:ln>
        </p:spPr>
      </p:pic>
      <p:sp>
        <p:nvSpPr>
          <p:cNvPr id="9" name="Rectangle 8">
            <a:extLst>
              <a:ext uri="{FF2B5EF4-FFF2-40B4-BE49-F238E27FC236}">
                <a16:creationId xmlns:a16="http://schemas.microsoft.com/office/drawing/2014/main" id="{4BDE9FB0-0791-5034-0E32-58D470032583}"/>
              </a:ext>
            </a:extLst>
          </p:cNvPr>
          <p:cNvSpPr/>
          <p:nvPr/>
        </p:nvSpPr>
        <p:spPr>
          <a:xfrm>
            <a:off x="9231682" y="1631950"/>
            <a:ext cx="1561824" cy="4359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5719B7D-90C3-BF7A-C2D2-3E04506A9B86}"/>
              </a:ext>
            </a:extLst>
          </p:cNvPr>
          <p:cNvSpPr txBox="1"/>
          <p:nvPr/>
        </p:nvSpPr>
        <p:spPr>
          <a:xfrm>
            <a:off x="9273558" y="5345271"/>
            <a:ext cx="1411511" cy="276999"/>
          </a:xfrm>
          <a:prstGeom prst="rect">
            <a:avLst/>
          </a:prstGeom>
          <a:noFill/>
        </p:spPr>
        <p:txBody>
          <a:bodyPr wrap="square" rtlCol="0">
            <a:spAutoFit/>
          </a:bodyPr>
          <a:lstStyle/>
          <a:p>
            <a:r>
              <a:rPr lang="en-US" sz="1200" dirty="0">
                <a:solidFill>
                  <a:schemeClr val="bg1"/>
                </a:solidFill>
              </a:rPr>
              <a:t>Nov.’22              Dec.’22</a:t>
            </a:r>
          </a:p>
        </p:txBody>
      </p:sp>
      <p:cxnSp>
        <p:nvCxnSpPr>
          <p:cNvPr id="12" name="Straight Connector 11">
            <a:extLst>
              <a:ext uri="{FF2B5EF4-FFF2-40B4-BE49-F238E27FC236}">
                <a16:creationId xmlns:a16="http://schemas.microsoft.com/office/drawing/2014/main" id="{823C2085-B053-16A8-321A-7DA83A10B945}"/>
              </a:ext>
            </a:extLst>
          </p:cNvPr>
          <p:cNvCxnSpPr>
            <a:cxnSpLocks/>
          </p:cNvCxnSpPr>
          <p:nvPr/>
        </p:nvCxnSpPr>
        <p:spPr>
          <a:xfrm flipH="1" flipV="1">
            <a:off x="8889182" y="3740503"/>
            <a:ext cx="1904324" cy="602743"/>
          </a:xfrm>
          <a:prstGeom prst="line">
            <a:avLst/>
          </a:prstGeom>
          <a:ln w="2540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913AFD0-81BA-B612-3C95-0649B6942C52}"/>
              </a:ext>
            </a:extLst>
          </p:cNvPr>
          <p:cNvCxnSpPr>
            <a:cxnSpLocks/>
          </p:cNvCxnSpPr>
          <p:nvPr/>
        </p:nvCxnSpPr>
        <p:spPr>
          <a:xfrm flipH="1" flipV="1">
            <a:off x="8780745" y="3585882"/>
            <a:ext cx="2012761" cy="556529"/>
          </a:xfrm>
          <a:prstGeom prst="line">
            <a:avLst/>
          </a:prstGeom>
          <a:ln w="25400">
            <a:solidFill>
              <a:schemeClr val="accent2">
                <a:lumMod val="75000"/>
              </a:schemeClr>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49320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08FA51-12F4-D6DE-03FB-B77D9995E7BC}"/>
              </a:ext>
            </a:extLst>
          </p:cNvPr>
          <p:cNvSpPr>
            <a:spLocks noGrp="1"/>
          </p:cNvSpPr>
          <p:nvPr>
            <p:ph type="body" sz="quarter" idx="13"/>
          </p:nvPr>
        </p:nvSpPr>
        <p:spPr>
          <a:xfrm>
            <a:off x="1055688" y="1773237"/>
            <a:ext cx="10080625" cy="4520379"/>
          </a:xfrm>
        </p:spPr>
        <p:txBody>
          <a:bodyPr>
            <a:normAutofit/>
          </a:bodyPr>
          <a:lstStyle/>
          <a:p>
            <a:pPr marL="342900" indent="-342900">
              <a:buFont typeface="Arial" panose="020B0604020202020204" pitchFamily="34" charset="0"/>
              <a:buChar char="•"/>
            </a:pPr>
            <a:r>
              <a:rPr lang="en-CA" b="1" u="none" dirty="0">
                <a:effectLst/>
                <a:latin typeface="Alegreya Sans" pitchFamily="2" charset="0"/>
              </a:rPr>
              <a:t>The final StatsCan oat production estimate came in significantly bigger than expected last week at 5.2 </a:t>
            </a:r>
            <a:r>
              <a:rPr lang="en-CA" b="1" u="none" dirty="0" err="1">
                <a:effectLst/>
                <a:latin typeface="Alegreya Sans" pitchFamily="2" charset="0"/>
              </a:rPr>
              <a:t>mln</a:t>
            </a:r>
            <a:r>
              <a:rPr lang="en-CA" b="1" u="none" dirty="0">
                <a:effectLst/>
                <a:latin typeface="Alegreya Sans" pitchFamily="2" charset="0"/>
              </a:rPr>
              <a:t> mt, the highest production level in five years. </a:t>
            </a:r>
          </a:p>
          <a:p>
            <a:pPr marL="342900" indent="-342900">
              <a:buFont typeface="Arial" panose="020B0604020202020204" pitchFamily="34" charset="0"/>
              <a:buChar char="•"/>
            </a:pPr>
            <a:r>
              <a:rPr lang="en-CA" b="1" u="none" dirty="0">
                <a:effectLst/>
                <a:latin typeface="Alegreya Sans" pitchFamily="2" charset="0"/>
              </a:rPr>
              <a:t>The milling oat market seems to filled into the J/F, so bids are now for deferred shipping windows at ~$4.50/bu. </a:t>
            </a:r>
          </a:p>
          <a:p>
            <a:pPr marL="342900" indent="-342900">
              <a:buFont typeface="Arial" panose="020B0604020202020204" pitchFamily="34" charset="0"/>
              <a:buChar char="•"/>
            </a:pPr>
            <a:r>
              <a:rPr lang="en-CA" b="1" u="none" dirty="0">
                <a:effectLst/>
                <a:latin typeface="Alegreya Sans" pitchFamily="2" charset="0"/>
              </a:rPr>
              <a:t>Feed oat bids seem to have faded to around $3.50/</a:t>
            </a:r>
            <a:r>
              <a:rPr lang="en-CA" b="1" u="none" dirty="0" err="1">
                <a:effectLst/>
                <a:latin typeface="Alegreya Sans" pitchFamily="2" charset="0"/>
              </a:rPr>
              <a:t>bu</a:t>
            </a:r>
            <a:r>
              <a:rPr lang="en-CA" b="1" u="none" dirty="0">
                <a:effectLst/>
                <a:latin typeface="Alegreya Sans" pitchFamily="2" charset="0"/>
              </a:rPr>
              <a:t>, but vary greatly between Co’s.  </a:t>
            </a:r>
          </a:p>
          <a:p>
            <a:r>
              <a:rPr lang="en-CA" b="1" i="0" u="none" dirty="0">
                <a:solidFill>
                  <a:schemeClr val="accent1"/>
                </a:solidFill>
                <a:effectLst/>
                <a:latin typeface="Arial" panose="020B0604020202020204" pitchFamily="34" charset="0"/>
              </a:rPr>
              <a:t>Oat prices will need to rise, but the abundance of supply will limit upside. There is likely a maximum of $0.50 upside, as there is lots of supply, but oat prices will need to improve into springtime to try and buy acres. At current prices, there is little incentive to plant oats compared to wheat. </a:t>
            </a:r>
            <a:endParaRPr lang="en-US" b="1" u="none" dirty="0">
              <a:solidFill>
                <a:schemeClr val="accent1"/>
              </a:solidFill>
            </a:endParaRPr>
          </a:p>
        </p:txBody>
      </p:sp>
      <p:sp>
        <p:nvSpPr>
          <p:cNvPr id="3" name="Date Placeholder 2">
            <a:extLst>
              <a:ext uri="{FF2B5EF4-FFF2-40B4-BE49-F238E27FC236}">
                <a16:creationId xmlns:a16="http://schemas.microsoft.com/office/drawing/2014/main" id="{CCD025C4-CF19-A8B6-4AF8-6C9315F9A4F4}"/>
              </a:ext>
            </a:extLst>
          </p:cNvPr>
          <p:cNvSpPr>
            <a:spLocks noGrp="1"/>
          </p:cNvSpPr>
          <p:nvPr>
            <p:ph type="dt" sz="half" idx="14"/>
          </p:nvPr>
        </p:nvSpPr>
        <p:spPr/>
        <p:txBody>
          <a:bodyPr/>
          <a:lstStyle/>
          <a:p>
            <a:r>
              <a:rPr lang="en-CA"/>
              <a:t>2023-01-10</a:t>
            </a:r>
            <a:endParaRPr lang="de-DE" dirty="0"/>
          </a:p>
        </p:txBody>
      </p:sp>
      <p:sp>
        <p:nvSpPr>
          <p:cNvPr id="4" name="Footer Placeholder 3">
            <a:extLst>
              <a:ext uri="{FF2B5EF4-FFF2-40B4-BE49-F238E27FC236}">
                <a16:creationId xmlns:a16="http://schemas.microsoft.com/office/drawing/2014/main" id="{EA285498-67F4-9233-B3D2-87E66151D548}"/>
              </a:ext>
            </a:extLst>
          </p:cNvPr>
          <p:cNvSpPr>
            <a:spLocks noGrp="1"/>
          </p:cNvSpPr>
          <p:nvPr>
            <p:ph type="ftr" sz="quarter" idx="15"/>
          </p:nvPr>
        </p:nvSpPr>
        <p:spPr/>
        <p:txBody>
          <a:bodyPr/>
          <a:lstStyle/>
          <a:p>
            <a:r>
              <a:rPr lang="en-CA">
                <a:ea typeface="Times New Roman" panose="02020603050405020304" pitchFamily="18" charset="0"/>
                <a:cs typeface="Times New Roman" panose="02020603050405020304" pitchFamily="18" charset="0"/>
              </a:rPr>
              <a:t>© Mercantile Consulting Venture Inc.</a:t>
            </a:r>
            <a:endParaRPr lang="de-DE" sz="1100" dirty="0"/>
          </a:p>
        </p:txBody>
      </p:sp>
      <p:sp>
        <p:nvSpPr>
          <p:cNvPr id="5" name="Slide Number Placeholder 4">
            <a:extLst>
              <a:ext uri="{FF2B5EF4-FFF2-40B4-BE49-F238E27FC236}">
                <a16:creationId xmlns:a16="http://schemas.microsoft.com/office/drawing/2014/main" id="{53EFF1E3-D078-373F-A3FE-A41822108186}"/>
              </a:ext>
            </a:extLst>
          </p:cNvPr>
          <p:cNvSpPr>
            <a:spLocks noGrp="1"/>
          </p:cNvSpPr>
          <p:nvPr>
            <p:ph type="sldNum" sz="quarter" idx="16"/>
          </p:nvPr>
        </p:nvSpPr>
        <p:spPr/>
        <p:txBody>
          <a:bodyPr/>
          <a:lstStyle/>
          <a:p>
            <a:fld id="{4335FDBF-25D8-4D52-BDA6-E10801A2C3DD}" type="slidenum">
              <a:rPr lang="de-DE" smtClean="0"/>
              <a:pPr/>
              <a:t>34</a:t>
            </a:fld>
            <a:endParaRPr lang="de-DE" dirty="0"/>
          </a:p>
        </p:txBody>
      </p:sp>
      <p:sp>
        <p:nvSpPr>
          <p:cNvPr id="6" name="Text Placeholder 5">
            <a:extLst>
              <a:ext uri="{FF2B5EF4-FFF2-40B4-BE49-F238E27FC236}">
                <a16:creationId xmlns:a16="http://schemas.microsoft.com/office/drawing/2014/main" id="{26FF5EEC-462B-601F-26B8-37E7954999D9}"/>
              </a:ext>
            </a:extLst>
          </p:cNvPr>
          <p:cNvSpPr>
            <a:spLocks noGrp="1"/>
          </p:cNvSpPr>
          <p:nvPr>
            <p:ph type="body" sz="quarter" idx="17"/>
          </p:nvPr>
        </p:nvSpPr>
        <p:spPr/>
        <p:txBody>
          <a:bodyPr/>
          <a:lstStyle/>
          <a:p>
            <a:r>
              <a:rPr lang="en-US" dirty="0"/>
              <a:t>Comments oats</a:t>
            </a:r>
          </a:p>
        </p:txBody>
      </p:sp>
    </p:spTree>
    <p:extLst>
      <p:ext uri="{BB962C8B-B14F-4D97-AF65-F5344CB8AC3E}">
        <p14:creationId xmlns:p14="http://schemas.microsoft.com/office/powerpoint/2010/main" val="41043980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EE45BFF-8140-C5B1-D340-4EC7FEB21833}"/>
              </a:ext>
            </a:extLst>
          </p:cNvPr>
          <p:cNvSpPr>
            <a:spLocks noGrp="1"/>
          </p:cNvSpPr>
          <p:nvPr>
            <p:ph type="title"/>
          </p:nvPr>
        </p:nvSpPr>
        <p:spPr/>
        <p:txBody>
          <a:bodyPr/>
          <a:lstStyle/>
          <a:p>
            <a:r>
              <a:rPr lang="en-US" b="1" dirty="0"/>
              <a:t>Discussion &amp; Questions</a:t>
            </a:r>
          </a:p>
        </p:txBody>
      </p:sp>
      <p:sp>
        <p:nvSpPr>
          <p:cNvPr id="6" name="Text Placeholder 5">
            <a:extLst>
              <a:ext uri="{FF2B5EF4-FFF2-40B4-BE49-F238E27FC236}">
                <a16:creationId xmlns:a16="http://schemas.microsoft.com/office/drawing/2014/main" id="{43B63212-D76F-E87D-28F7-DC368BA75EFA}"/>
              </a:ext>
            </a:extLst>
          </p:cNvPr>
          <p:cNvSpPr>
            <a:spLocks noGrp="1"/>
          </p:cNvSpPr>
          <p:nvPr>
            <p:ph type="body" sz="quarter" idx="10"/>
          </p:nvPr>
        </p:nvSpPr>
        <p:spPr/>
        <p:txBody>
          <a:bodyPr>
            <a:noAutofit/>
          </a:bodyPr>
          <a:lstStyle/>
          <a:p>
            <a:pPr>
              <a:spcBef>
                <a:spcPts val="400"/>
              </a:spcBef>
              <a:spcAft>
                <a:spcPts val="600"/>
              </a:spcAft>
            </a:pPr>
            <a:r>
              <a:rPr lang="en-US" sz="2400" dirty="0"/>
              <a:t>Contact:</a:t>
            </a:r>
          </a:p>
          <a:p>
            <a:pPr>
              <a:spcBef>
                <a:spcPts val="400"/>
              </a:spcBef>
              <a:spcAft>
                <a:spcPts val="600"/>
              </a:spcAft>
            </a:pPr>
            <a:r>
              <a:rPr lang="en-US" sz="2400" dirty="0">
                <a:hlinkClick r:id="rId2"/>
              </a:rPr>
              <a:t>mboersch@mercantileventure.com</a:t>
            </a:r>
            <a:endParaRPr lang="en-US" sz="2400" dirty="0"/>
          </a:p>
          <a:p>
            <a:pPr>
              <a:spcBef>
                <a:spcPts val="400"/>
              </a:spcBef>
              <a:spcAft>
                <a:spcPts val="600"/>
              </a:spcAft>
            </a:pPr>
            <a:r>
              <a:rPr lang="en-US" sz="2400" b="1" dirty="0">
                <a:solidFill>
                  <a:schemeClr val="accent3"/>
                </a:solidFill>
              </a:rPr>
              <a:t>www. </a:t>
            </a:r>
            <a:r>
              <a:rPr lang="en-US" sz="2400" b="1" dirty="0" err="1">
                <a:solidFill>
                  <a:schemeClr val="accent3"/>
                </a:solidFill>
              </a:rPr>
              <a:t>mercantileventure.com</a:t>
            </a:r>
            <a:endParaRPr lang="en-US" sz="2400" b="1" dirty="0">
              <a:solidFill>
                <a:schemeClr val="accent3"/>
              </a:solidFill>
            </a:endParaRPr>
          </a:p>
        </p:txBody>
      </p:sp>
      <p:sp>
        <p:nvSpPr>
          <p:cNvPr id="2" name="Date Placeholder 1">
            <a:extLst>
              <a:ext uri="{FF2B5EF4-FFF2-40B4-BE49-F238E27FC236}">
                <a16:creationId xmlns:a16="http://schemas.microsoft.com/office/drawing/2014/main" id="{6B672D04-D0A0-846A-B704-6F3444ED04C1}"/>
              </a:ext>
            </a:extLst>
          </p:cNvPr>
          <p:cNvSpPr>
            <a:spLocks noGrp="1"/>
          </p:cNvSpPr>
          <p:nvPr>
            <p:ph type="dt" sz="half" idx="4294967295"/>
          </p:nvPr>
        </p:nvSpPr>
        <p:spPr>
          <a:xfrm>
            <a:off x="10831513" y="6356350"/>
            <a:ext cx="1360487" cy="227013"/>
          </a:xfrm>
        </p:spPr>
        <p:txBody>
          <a:bodyPr/>
          <a:lstStyle/>
          <a:p>
            <a:r>
              <a:rPr lang="en-CA"/>
              <a:t>2023-01-11</a:t>
            </a:r>
            <a:endParaRPr lang="de-DE" dirty="0"/>
          </a:p>
        </p:txBody>
      </p:sp>
      <p:sp>
        <p:nvSpPr>
          <p:cNvPr id="3" name="Footer Placeholder 2">
            <a:extLst>
              <a:ext uri="{FF2B5EF4-FFF2-40B4-BE49-F238E27FC236}">
                <a16:creationId xmlns:a16="http://schemas.microsoft.com/office/drawing/2014/main" id="{ED3079C5-3D53-0EBC-75C3-C5E4A22441AD}"/>
              </a:ext>
            </a:extLst>
          </p:cNvPr>
          <p:cNvSpPr>
            <a:spLocks noGrp="1"/>
          </p:cNvSpPr>
          <p:nvPr>
            <p:ph type="ftr" sz="quarter" idx="4294967295"/>
          </p:nvPr>
        </p:nvSpPr>
        <p:spPr>
          <a:xfrm>
            <a:off x="0" y="6356350"/>
            <a:ext cx="7118350" cy="227013"/>
          </a:xfrm>
        </p:spPr>
        <p:txBody>
          <a:bodyPr/>
          <a:lstStyle/>
          <a:p>
            <a:r>
              <a:rPr lang="en-CA">
                <a:ea typeface="Times New Roman" panose="02020603050405020304" pitchFamily="18" charset="0"/>
                <a:cs typeface="Times New Roman" panose="02020603050405020304" pitchFamily="18" charset="0"/>
              </a:rPr>
              <a:t>© Mercantile Consulting Venture Inc.</a:t>
            </a:r>
            <a:endParaRPr lang="de-DE" sz="1100" dirty="0"/>
          </a:p>
        </p:txBody>
      </p:sp>
      <p:sp>
        <p:nvSpPr>
          <p:cNvPr id="4" name="Slide Number Placeholder 3">
            <a:extLst>
              <a:ext uri="{FF2B5EF4-FFF2-40B4-BE49-F238E27FC236}">
                <a16:creationId xmlns:a16="http://schemas.microsoft.com/office/drawing/2014/main" id="{4F02C2DC-6DF7-D002-E6F1-DAAD23C24492}"/>
              </a:ext>
            </a:extLst>
          </p:cNvPr>
          <p:cNvSpPr>
            <a:spLocks noGrp="1"/>
          </p:cNvSpPr>
          <p:nvPr>
            <p:ph type="sldNum" sz="quarter" idx="4294967295"/>
          </p:nvPr>
        </p:nvSpPr>
        <p:spPr>
          <a:xfrm>
            <a:off x="11690350" y="6356350"/>
            <a:ext cx="501650" cy="227013"/>
          </a:xfrm>
        </p:spPr>
        <p:txBody>
          <a:bodyPr/>
          <a:lstStyle/>
          <a:p>
            <a:fld id="{4335FDBF-25D8-4D52-BDA6-E10801A2C3DD}" type="slidenum">
              <a:rPr lang="de-DE" smtClean="0"/>
              <a:pPr/>
              <a:t>35</a:t>
            </a:fld>
            <a:endParaRPr lang="de-DE" dirty="0"/>
          </a:p>
        </p:txBody>
      </p:sp>
    </p:spTree>
    <p:extLst>
      <p:ext uri="{BB962C8B-B14F-4D97-AF65-F5344CB8AC3E}">
        <p14:creationId xmlns:p14="http://schemas.microsoft.com/office/powerpoint/2010/main" val="3087511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DFCC74-5BDD-9FF6-9981-3B826B4CD8CF}"/>
              </a:ext>
            </a:extLst>
          </p:cNvPr>
          <p:cNvSpPr>
            <a:spLocks noGrp="1"/>
          </p:cNvSpPr>
          <p:nvPr>
            <p:ph type="body" sz="quarter" idx="13"/>
          </p:nvPr>
        </p:nvSpPr>
        <p:spPr>
          <a:xfrm>
            <a:off x="830711" y="1678685"/>
            <a:ext cx="5040312" cy="4677666"/>
          </a:xfrm>
        </p:spPr>
        <p:txBody>
          <a:bodyPr>
            <a:normAutofit lnSpcReduction="10000"/>
          </a:bodyPr>
          <a:lstStyle/>
          <a:p>
            <a:pPr marL="342900" indent="-342900">
              <a:buFont typeface="Arial" panose="020B0604020202020204" pitchFamily="34" charset="0"/>
              <a:buChar char="•"/>
            </a:pPr>
            <a:r>
              <a:rPr lang="en-US" u="sng" dirty="0"/>
              <a:t>January</a:t>
            </a:r>
            <a:r>
              <a:rPr lang="en-US" u="none" dirty="0"/>
              <a:t>:  </a:t>
            </a:r>
            <a:r>
              <a:rPr lang="en-US" b="1" u="none" dirty="0"/>
              <a:t>High commodity prices</a:t>
            </a:r>
          </a:p>
          <a:p>
            <a:pPr marL="342900" indent="-342900">
              <a:buFont typeface="Arial" panose="020B0604020202020204" pitchFamily="34" charset="0"/>
              <a:buChar char="•"/>
            </a:pPr>
            <a:r>
              <a:rPr lang="en-US" u="sng" dirty="0"/>
              <a:t>February</a:t>
            </a:r>
            <a:r>
              <a:rPr lang="en-US" u="none" dirty="0"/>
              <a:t>:  </a:t>
            </a:r>
            <a:r>
              <a:rPr lang="en-US" b="1" u="none" dirty="0">
                <a:solidFill>
                  <a:schemeClr val="accent3"/>
                </a:solidFill>
              </a:rPr>
              <a:t>Russia invades Ukraine; high futures</a:t>
            </a:r>
          </a:p>
          <a:p>
            <a:pPr marL="342900" indent="-342900">
              <a:buFont typeface="Arial" panose="020B0604020202020204" pitchFamily="34" charset="0"/>
              <a:buChar char="•"/>
            </a:pPr>
            <a:r>
              <a:rPr lang="en-US" u="sng" dirty="0"/>
              <a:t>March:</a:t>
            </a:r>
            <a:r>
              <a:rPr lang="en-US" u="none" dirty="0"/>
              <a:t>  </a:t>
            </a:r>
            <a:r>
              <a:rPr lang="en-US" b="1" u="none" dirty="0"/>
              <a:t>Diesel </a:t>
            </a:r>
            <a:r>
              <a:rPr lang="en-US" b="1" u="none" dirty="0" err="1"/>
              <a:t>px</a:t>
            </a:r>
            <a:r>
              <a:rPr lang="en-US" b="1" u="none" dirty="0"/>
              <a:t> up; </a:t>
            </a:r>
            <a:r>
              <a:rPr lang="en-US" b="1" i="1" u="none" dirty="0"/>
              <a:t>fertilizer imports slowed; BoC rate up</a:t>
            </a:r>
          </a:p>
          <a:p>
            <a:pPr marL="342900" indent="-342900">
              <a:buFont typeface="Arial" panose="020B0604020202020204" pitchFamily="34" charset="0"/>
              <a:buChar char="•"/>
            </a:pPr>
            <a:r>
              <a:rPr lang="en-US" u="sng" dirty="0"/>
              <a:t>April</a:t>
            </a:r>
            <a:r>
              <a:rPr lang="en-US" u="none" dirty="0"/>
              <a:t>:  </a:t>
            </a:r>
            <a:r>
              <a:rPr lang="en-US" b="1" u="none" dirty="0" err="1"/>
              <a:t>Cdn</a:t>
            </a:r>
            <a:r>
              <a:rPr lang="en-US" b="1" u="none" dirty="0"/>
              <a:t>. inflation at 6.8%; </a:t>
            </a:r>
            <a:r>
              <a:rPr lang="en-US" b="1" u="none" dirty="0" err="1"/>
              <a:t>wht</a:t>
            </a:r>
            <a:r>
              <a:rPr lang="en-US" b="1" u="none" dirty="0"/>
              <a:t>. above $11/</a:t>
            </a:r>
            <a:r>
              <a:rPr lang="en-US" b="1" u="none" dirty="0" err="1"/>
              <a:t>bu</a:t>
            </a:r>
            <a:r>
              <a:rPr lang="en-US" b="1" u="none" dirty="0"/>
              <a:t>; corn $8/</a:t>
            </a:r>
            <a:r>
              <a:rPr lang="en-US" b="1" u="none" dirty="0" err="1"/>
              <a:t>bu</a:t>
            </a:r>
            <a:endParaRPr lang="en-US" b="1" u="none" dirty="0"/>
          </a:p>
          <a:p>
            <a:pPr marL="342900" indent="-342900">
              <a:buFont typeface="Arial" panose="020B0604020202020204" pitchFamily="34" charset="0"/>
              <a:buChar char="•"/>
            </a:pPr>
            <a:r>
              <a:rPr lang="en-US" u="sng" dirty="0"/>
              <a:t>May</a:t>
            </a:r>
            <a:r>
              <a:rPr lang="en-US" u="none" dirty="0"/>
              <a:t>:  </a:t>
            </a:r>
            <a:r>
              <a:rPr lang="en-US" b="1" u="none" dirty="0" err="1"/>
              <a:t>Cdn</a:t>
            </a:r>
            <a:r>
              <a:rPr lang="en-US" b="1" u="none" dirty="0"/>
              <a:t>. inflation 7.7%; </a:t>
            </a:r>
            <a:r>
              <a:rPr lang="en-US" b="1" u="none" dirty="0">
                <a:solidFill>
                  <a:schemeClr val="accent3"/>
                </a:solidFill>
              </a:rPr>
              <a:t>global food </a:t>
            </a:r>
            <a:r>
              <a:rPr lang="en-US" b="1" u="none" dirty="0" err="1">
                <a:solidFill>
                  <a:schemeClr val="accent3"/>
                </a:solidFill>
              </a:rPr>
              <a:t>pxs</a:t>
            </a:r>
            <a:r>
              <a:rPr lang="en-US" b="1" u="none" dirty="0">
                <a:solidFill>
                  <a:schemeClr val="accent3"/>
                </a:solidFill>
              </a:rPr>
              <a:t> rising</a:t>
            </a:r>
          </a:p>
          <a:p>
            <a:pPr marL="342900" indent="-342900">
              <a:buFont typeface="Arial" panose="020B0604020202020204" pitchFamily="34" charset="0"/>
              <a:buChar char="•"/>
            </a:pPr>
            <a:r>
              <a:rPr lang="en-US" u="sng" dirty="0"/>
              <a:t>June:</a:t>
            </a:r>
            <a:r>
              <a:rPr lang="en-US" u="none" dirty="0"/>
              <a:t>  </a:t>
            </a:r>
            <a:r>
              <a:rPr lang="en-US" b="1" u="none" dirty="0">
                <a:solidFill>
                  <a:schemeClr val="accent3"/>
                </a:solidFill>
              </a:rPr>
              <a:t>Increases in </a:t>
            </a:r>
            <a:r>
              <a:rPr lang="en-US" b="1" u="none" dirty="0" err="1">
                <a:solidFill>
                  <a:schemeClr val="accent3"/>
                </a:solidFill>
              </a:rPr>
              <a:t>prod’n</a:t>
            </a:r>
            <a:r>
              <a:rPr lang="en-US" b="1" u="none" dirty="0">
                <a:solidFill>
                  <a:schemeClr val="accent3"/>
                </a:solidFill>
              </a:rPr>
              <a:t> costs</a:t>
            </a:r>
            <a:r>
              <a:rPr lang="en-US" b="1" u="none" dirty="0"/>
              <a:t>; too wet MB</a:t>
            </a:r>
          </a:p>
          <a:p>
            <a:pPr marL="342900" indent="-342900">
              <a:buFont typeface="Arial" panose="020B0604020202020204" pitchFamily="34" charset="0"/>
              <a:buChar char="•"/>
            </a:pPr>
            <a:r>
              <a:rPr lang="en-US" u="sng" dirty="0">
                <a:latin typeface="+mj-lt"/>
              </a:rPr>
              <a:t>July:</a:t>
            </a:r>
            <a:r>
              <a:rPr lang="en-US" u="none" dirty="0">
                <a:latin typeface="+mj-lt"/>
              </a:rPr>
              <a:t>   </a:t>
            </a:r>
            <a:r>
              <a:rPr lang="en-US" b="1" u="none" dirty="0">
                <a:solidFill>
                  <a:schemeClr val="accent3"/>
                </a:solidFill>
                <a:latin typeface="+mj-lt"/>
              </a:rPr>
              <a:t>1</a:t>
            </a:r>
            <a:r>
              <a:rPr lang="en-US" b="1" u="none" baseline="30000" dirty="0">
                <a:solidFill>
                  <a:schemeClr val="accent3"/>
                </a:solidFill>
                <a:latin typeface="+mj-lt"/>
              </a:rPr>
              <a:t>st</a:t>
            </a:r>
            <a:r>
              <a:rPr lang="en-US" b="1" u="none" dirty="0">
                <a:solidFill>
                  <a:schemeClr val="accent3"/>
                </a:solidFill>
                <a:latin typeface="+mj-lt"/>
              </a:rPr>
              <a:t> </a:t>
            </a:r>
            <a:r>
              <a:rPr lang="en-US" b="1" u="none" dirty="0" err="1">
                <a:solidFill>
                  <a:schemeClr val="accent3"/>
                </a:solidFill>
                <a:latin typeface="+mj-lt"/>
              </a:rPr>
              <a:t>Ukr</a:t>
            </a:r>
            <a:r>
              <a:rPr lang="en-US" b="1" u="none" dirty="0">
                <a:solidFill>
                  <a:schemeClr val="accent3"/>
                </a:solidFill>
                <a:latin typeface="+mj-lt"/>
              </a:rPr>
              <a:t>.-Russia port corridor agreement</a:t>
            </a:r>
          </a:p>
        </p:txBody>
      </p:sp>
      <p:sp>
        <p:nvSpPr>
          <p:cNvPr id="3" name="Date Placeholder 2">
            <a:extLst>
              <a:ext uri="{FF2B5EF4-FFF2-40B4-BE49-F238E27FC236}">
                <a16:creationId xmlns:a16="http://schemas.microsoft.com/office/drawing/2014/main" id="{A781C3BC-F671-B602-DB82-19B1C9C6BAF0}"/>
              </a:ext>
            </a:extLst>
          </p:cNvPr>
          <p:cNvSpPr>
            <a:spLocks noGrp="1"/>
          </p:cNvSpPr>
          <p:nvPr>
            <p:ph type="dt" sz="half" idx="14"/>
          </p:nvPr>
        </p:nvSpPr>
        <p:spPr/>
        <p:txBody>
          <a:bodyPr/>
          <a:lstStyle/>
          <a:p>
            <a:r>
              <a:rPr lang="en-CA"/>
              <a:t>2023-01-10</a:t>
            </a:r>
            <a:endParaRPr lang="de-DE" dirty="0"/>
          </a:p>
        </p:txBody>
      </p:sp>
      <p:sp>
        <p:nvSpPr>
          <p:cNvPr id="4" name="Footer Placeholder 3">
            <a:extLst>
              <a:ext uri="{FF2B5EF4-FFF2-40B4-BE49-F238E27FC236}">
                <a16:creationId xmlns:a16="http://schemas.microsoft.com/office/drawing/2014/main" id="{246ECE69-AECC-34E8-EDDB-141A7760CA64}"/>
              </a:ext>
            </a:extLst>
          </p:cNvPr>
          <p:cNvSpPr>
            <a:spLocks noGrp="1"/>
          </p:cNvSpPr>
          <p:nvPr>
            <p:ph type="ftr" sz="quarter" idx="15"/>
          </p:nvPr>
        </p:nvSpPr>
        <p:spPr/>
        <p:txBody>
          <a:bodyPr/>
          <a:lstStyle/>
          <a:p>
            <a:r>
              <a:rPr lang="en-CA" dirty="0">
                <a:ea typeface="Times New Roman" panose="02020603050405020304" pitchFamily="18" charset="0"/>
                <a:cs typeface="Times New Roman" panose="02020603050405020304" pitchFamily="18" charset="0"/>
              </a:rPr>
              <a:t>© Mercantile Consulting Venture Inc.</a:t>
            </a:r>
            <a:endParaRPr lang="de-DE" sz="1100" dirty="0"/>
          </a:p>
        </p:txBody>
      </p:sp>
      <p:sp>
        <p:nvSpPr>
          <p:cNvPr id="5" name="Slide Number Placeholder 4">
            <a:extLst>
              <a:ext uri="{FF2B5EF4-FFF2-40B4-BE49-F238E27FC236}">
                <a16:creationId xmlns:a16="http://schemas.microsoft.com/office/drawing/2014/main" id="{CC2B6967-4D4F-1346-3789-CAF1669C504C}"/>
              </a:ext>
            </a:extLst>
          </p:cNvPr>
          <p:cNvSpPr>
            <a:spLocks noGrp="1"/>
          </p:cNvSpPr>
          <p:nvPr>
            <p:ph type="sldNum" sz="quarter" idx="16"/>
          </p:nvPr>
        </p:nvSpPr>
        <p:spPr/>
        <p:txBody>
          <a:bodyPr/>
          <a:lstStyle/>
          <a:p>
            <a:fld id="{4335FDBF-25D8-4D52-BDA6-E10801A2C3DD}" type="slidenum">
              <a:rPr lang="de-DE" smtClean="0"/>
              <a:pPr/>
              <a:t>4</a:t>
            </a:fld>
            <a:endParaRPr lang="de-DE" dirty="0"/>
          </a:p>
        </p:txBody>
      </p:sp>
      <p:sp>
        <p:nvSpPr>
          <p:cNvPr id="6" name="Text Placeholder 5">
            <a:extLst>
              <a:ext uri="{FF2B5EF4-FFF2-40B4-BE49-F238E27FC236}">
                <a16:creationId xmlns:a16="http://schemas.microsoft.com/office/drawing/2014/main" id="{5844C720-2DB2-F127-88CE-44894A90D884}"/>
              </a:ext>
            </a:extLst>
          </p:cNvPr>
          <p:cNvSpPr>
            <a:spLocks noGrp="1"/>
          </p:cNvSpPr>
          <p:nvPr>
            <p:ph type="body" sz="quarter" idx="17"/>
          </p:nvPr>
        </p:nvSpPr>
        <p:spPr/>
        <p:txBody>
          <a:bodyPr/>
          <a:lstStyle/>
          <a:p>
            <a:r>
              <a:rPr lang="en-US" dirty="0"/>
              <a:t> “ 2022 “ – ‘outside factors of influence’</a:t>
            </a:r>
          </a:p>
        </p:txBody>
      </p:sp>
      <p:sp>
        <p:nvSpPr>
          <p:cNvPr id="9" name="Text Placeholder 1">
            <a:extLst>
              <a:ext uri="{FF2B5EF4-FFF2-40B4-BE49-F238E27FC236}">
                <a16:creationId xmlns:a16="http://schemas.microsoft.com/office/drawing/2014/main" id="{53E66C23-8241-854E-F34C-600526FFC220}"/>
              </a:ext>
            </a:extLst>
          </p:cNvPr>
          <p:cNvSpPr txBox="1">
            <a:spLocks/>
          </p:cNvSpPr>
          <p:nvPr/>
        </p:nvSpPr>
        <p:spPr>
          <a:xfrm>
            <a:off x="6466619" y="1678685"/>
            <a:ext cx="5040312" cy="4583113"/>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spcAft>
                <a:spcPts val="1200"/>
              </a:spcAft>
              <a:buClr>
                <a:schemeClr val="tx2"/>
              </a:buClr>
              <a:buSzPct val="80000"/>
              <a:buFont typeface="Arial" panose="020B0604020202020204" pitchFamily="34" charset="0"/>
              <a:buNone/>
              <a:defRPr sz="2000" u="heavy" kern="1200" baseline="0">
                <a:solidFill>
                  <a:schemeClr val="tx2"/>
                </a:solidFill>
                <a:latin typeface="+mn-lt"/>
                <a:ea typeface="+mn-ea"/>
                <a:cs typeface="+mn-cs"/>
              </a:defRPr>
            </a:lvl1pPr>
            <a:lvl2pPr marL="360000" indent="0" algn="l" defTabSz="914400" rtl="0" eaLnBrk="1" latinLnBrk="0" hangingPunct="1">
              <a:lnSpc>
                <a:spcPct val="90000"/>
              </a:lnSpc>
              <a:spcBef>
                <a:spcPts val="500"/>
              </a:spcBef>
              <a:buClr>
                <a:schemeClr val="tx2"/>
              </a:buClr>
              <a:buSzPct val="80000"/>
              <a:buFont typeface="Arial" panose="020B0604020202020204" pitchFamily="34" charset="0"/>
              <a:buNone/>
              <a:defRPr sz="1800" kern="1200">
                <a:solidFill>
                  <a:schemeClr val="bg1"/>
                </a:solidFill>
                <a:latin typeface="+mn-lt"/>
                <a:ea typeface="+mn-ea"/>
                <a:cs typeface="+mn-cs"/>
              </a:defRPr>
            </a:lvl2pPr>
            <a:lvl3pPr marL="720000" indent="-360000" algn="l" defTabSz="914400" rtl="0" eaLnBrk="1" latinLnBrk="0" hangingPunct="1">
              <a:lnSpc>
                <a:spcPct val="90000"/>
              </a:lnSpc>
              <a:spcBef>
                <a:spcPts val="500"/>
              </a:spcBef>
              <a:buClr>
                <a:schemeClr val="tx2"/>
              </a:buClr>
              <a:buSzPct val="80000"/>
              <a:buFont typeface="Arial" panose="020B0604020202020204" pitchFamily="34" charset="0"/>
              <a:buChar char="•"/>
              <a:tabLst>
                <a:tab pos="360000" algn="l"/>
              </a:tabLst>
              <a:defRPr sz="1800" kern="1200">
                <a:solidFill>
                  <a:schemeClr val="bg1"/>
                </a:solidFill>
                <a:latin typeface="+mn-lt"/>
                <a:ea typeface="+mn-ea"/>
                <a:cs typeface="+mn-cs"/>
              </a:defRPr>
            </a:lvl3pPr>
            <a:lvl4pPr marL="1080000" indent="-360000" algn="l" defTabSz="900000" rtl="0" eaLnBrk="1" latinLnBrk="0" hangingPunct="1">
              <a:lnSpc>
                <a:spcPct val="90000"/>
              </a:lnSpc>
              <a:spcBef>
                <a:spcPts val="500"/>
              </a:spcBef>
              <a:buClr>
                <a:schemeClr val="tx2"/>
              </a:buClr>
              <a:buSzPct val="100000"/>
              <a:buFont typeface="Symbol" panose="05050102010706020507" pitchFamily="18" charset="2"/>
              <a:buChar char="-"/>
              <a:defRPr sz="1800" b="0" i="0" kern="1200">
                <a:solidFill>
                  <a:schemeClr val="bg1"/>
                </a:solidFill>
                <a:latin typeface="+mn-lt"/>
                <a:ea typeface="+mn-ea"/>
                <a:cs typeface="+mn-cs"/>
              </a:defRPr>
            </a:lvl4pPr>
            <a:lvl5pPr marL="0" indent="0" algn="ctr" defTabSz="914400" rtl="0" eaLnBrk="1" latinLnBrk="0" hangingPunct="1">
              <a:lnSpc>
                <a:spcPts val="3400"/>
              </a:lnSpc>
              <a:spcBef>
                <a:spcPts val="3000"/>
              </a:spcBef>
              <a:spcAft>
                <a:spcPts val="3000"/>
              </a:spcAft>
              <a:buClr>
                <a:schemeClr val="tx2"/>
              </a:buClr>
              <a:buSzPct val="80000"/>
              <a:buFont typeface="Arial" panose="020B0604020202020204" pitchFamily="34" charset="0"/>
              <a:buNone/>
              <a:defRPr sz="2800" i="1" kern="1200">
                <a:solidFill>
                  <a:schemeClr val="accent1"/>
                </a:solidFill>
                <a:latin typeface="+mn-lt"/>
                <a:ea typeface="+mn-ea"/>
                <a:cs typeface="+mn-cs"/>
              </a:defRPr>
            </a:lvl5pPr>
            <a:lvl6pPr marL="720000" indent="-360000" algn="l" defTabSz="914400" rtl="0" eaLnBrk="1" latinLnBrk="0" hangingPunct="1">
              <a:lnSpc>
                <a:spcPct val="90000"/>
              </a:lnSpc>
              <a:spcBef>
                <a:spcPts val="500"/>
              </a:spcBef>
              <a:buClr>
                <a:schemeClr val="tx2"/>
              </a:buClr>
              <a:buFont typeface="+mj-lt"/>
              <a:buAutoNum type="arabicPeriod"/>
              <a:defRPr sz="1800" kern="1200">
                <a:solidFill>
                  <a:schemeClr val="bg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u="sng" dirty="0">
                <a:latin typeface="+mj-lt"/>
              </a:rPr>
              <a:t>August</a:t>
            </a:r>
            <a:r>
              <a:rPr lang="en-US" u="none" dirty="0">
                <a:latin typeface="+mj-lt"/>
              </a:rPr>
              <a:t>:  </a:t>
            </a:r>
            <a:r>
              <a:rPr lang="en-CA" b="1" i="0" u="none" dirty="0">
                <a:solidFill>
                  <a:schemeClr val="accent1"/>
                </a:solidFill>
                <a:effectLst/>
                <a:latin typeface="+mj-lt"/>
              </a:rPr>
              <a:t>OECD projections to ‘31-32 fed suspicions that crop prices had peaked in the 2021-22 MY; </a:t>
            </a:r>
            <a:r>
              <a:rPr lang="en-CA" b="1" i="0" u="none" dirty="0" err="1">
                <a:solidFill>
                  <a:schemeClr val="accent1"/>
                </a:solidFill>
                <a:effectLst/>
                <a:latin typeface="+mj-lt"/>
              </a:rPr>
              <a:t>Cdn</a:t>
            </a:r>
            <a:r>
              <a:rPr lang="en-CA" b="1" i="0" u="none" dirty="0">
                <a:solidFill>
                  <a:schemeClr val="accent1"/>
                </a:solidFill>
                <a:effectLst/>
                <a:latin typeface="+mj-lt"/>
              </a:rPr>
              <a:t>. </a:t>
            </a:r>
            <a:r>
              <a:rPr lang="en-CA" b="1" i="0" u="none" dirty="0" err="1">
                <a:solidFill>
                  <a:schemeClr val="accent1"/>
                </a:solidFill>
                <a:effectLst/>
                <a:latin typeface="+mj-lt"/>
              </a:rPr>
              <a:t>infl’n</a:t>
            </a:r>
            <a:r>
              <a:rPr lang="en-CA" b="1" i="0" u="none" dirty="0">
                <a:solidFill>
                  <a:schemeClr val="accent1"/>
                </a:solidFill>
                <a:effectLst/>
                <a:latin typeface="+mj-lt"/>
              </a:rPr>
              <a:t> 7.6% </a:t>
            </a:r>
            <a:endParaRPr lang="en-US" b="1" u="none" dirty="0">
              <a:solidFill>
                <a:schemeClr val="accent1"/>
              </a:solidFill>
              <a:latin typeface="+mj-lt"/>
            </a:endParaRPr>
          </a:p>
          <a:p>
            <a:pPr marL="342900" indent="-342900">
              <a:buFont typeface="Arial" panose="020B0604020202020204" pitchFamily="34" charset="0"/>
              <a:buChar char="•"/>
            </a:pPr>
            <a:r>
              <a:rPr lang="en-US" u="sng" dirty="0">
                <a:latin typeface="+mj-lt"/>
              </a:rPr>
              <a:t>Sept</a:t>
            </a:r>
            <a:r>
              <a:rPr lang="en-US" u="none" dirty="0">
                <a:latin typeface="+mj-lt"/>
              </a:rPr>
              <a:t>.:  </a:t>
            </a:r>
            <a:r>
              <a:rPr lang="en-US" b="1" u="none" dirty="0">
                <a:latin typeface="+mj-lt"/>
              </a:rPr>
              <a:t>USDA </a:t>
            </a:r>
            <a:r>
              <a:rPr lang="en-US" b="1" u="none" dirty="0" err="1">
                <a:latin typeface="+mj-lt"/>
              </a:rPr>
              <a:t>proj’d</a:t>
            </a:r>
            <a:r>
              <a:rPr lang="en-US" b="1" u="none" dirty="0">
                <a:latin typeface="+mj-lt"/>
              </a:rPr>
              <a:t> </a:t>
            </a:r>
            <a:r>
              <a:rPr lang="en-US" b="1" u="none" dirty="0">
                <a:solidFill>
                  <a:schemeClr val="accent3"/>
                </a:solidFill>
                <a:latin typeface="+mj-lt"/>
              </a:rPr>
              <a:t>declines in EU corn &amp; wheat </a:t>
            </a:r>
            <a:r>
              <a:rPr lang="en-US" b="1" u="none" dirty="0" err="1">
                <a:solidFill>
                  <a:schemeClr val="accent3"/>
                </a:solidFill>
                <a:latin typeface="+mj-lt"/>
              </a:rPr>
              <a:t>prod’n</a:t>
            </a:r>
            <a:r>
              <a:rPr lang="en-US" b="1" u="none" dirty="0">
                <a:solidFill>
                  <a:schemeClr val="accent3"/>
                </a:solidFill>
                <a:latin typeface="+mj-lt"/>
              </a:rPr>
              <a:t> due French drought</a:t>
            </a:r>
            <a:r>
              <a:rPr lang="en-US" b="1" u="none" dirty="0">
                <a:latin typeface="+mj-lt"/>
              </a:rPr>
              <a:t>; EU fertilizer plants closed due lack fuel</a:t>
            </a:r>
          </a:p>
          <a:p>
            <a:pPr marL="342900" indent="-342900">
              <a:buFont typeface="Arial" panose="020B0604020202020204" pitchFamily="34" charset="0"/>
              <a:buChar char="•"/>
            </a:pPr>
            <a:r>
              <a:rPr lang="en-US" u="sng" dirty="0">
                <a:latin typeface="+mj-lt"/>
              </a:rPr>
              <a:t>Oct.:  </a:t>
            </a:r>
            <a:r>
              <a:rPr lang="en-US" b="1" u="none" dirty="0">
                <a:solidFill>
                  <a:schemeClr val="accent3"/>
                </a:solidFill>
                <a:latin typeface="+mj-lt"/>
              </a:rPr>
              <a:t>Mississippi low </a:t>
            </a:r>
            <a:r>
              <a:rPr lang="en-US" b="1" u="none" dirty="0">
                <a:latin typeface="+mj-lt"/>
              </a:rPr>
              <a:t>(92% US ag exports); pot. US rail strike; BoC rate up; </a:t>
            </a:r>
            <a:r>
              <a:rPr lang="en-US" b="1" u="none" dirty="0" err="1">
                <a:latin typeface="+mj-lt"/>
              </a:rPr>
              <a:t>Cdn</a:t>
            </a:r>
            <a:r>
              <a:rPr lang="en-US" b="1" u="none" dirty="0">
                <a:latin typeface="+mj-lt"/>
              </a:rPr>
              <a:t>.$ low vs US$</a:t>
            </a:r>
          </a:p>
          <a:p>
            <a:pPr marL="342900" indent="-342900">
              <a:buFont typeface="Arial" panose="020B0604020202020204" pitchFamily="34" charset="0"/>
              <a:buChar char="•"/>
            </a:pPr>
            <a:r>
              <a:rPr lang="en-US" u="sng" dirty="0">
                <a:latin typeface="+mj-lt"/>
              </a:rPr>
              <a:t>Nov</a:t>
            </a:r>
            <a:r>
              <a:rPr lang="en-US" u="none" dirty="0">
                <a:latin typeface="+mj-lt"/>
              </a:rPr>
              <a:t>.:  </a:t>
            </a:r>
            <a:r>
              <a:rPr lang="en-US" b="1" u="none" dirty="0">
                <a:solidFill>
                  <a:schemeClr val="accent3"/>
                </a:solidFill>
                <a:latin typeface="+mj-lt"/>
              </a:rPr>
              <a:t>Russia suspends grain corridor, then re-opens to mid-March</a:t>
            </a:r>
          </a:p>
          <a:p>
            <a:pPr marL="342900" indent="-342900">
              <a:buFont typeface="Arial" panose="020B0604020202020204" pitchFamily="34" charset="0"/>
              <a:buChar char="•"/>
            </a:pPr>
            <a:r>
              <a:rPr lang="en-US" u="sng" dirty="0">
                <a:latin typeface="+mj-lt"/>
              </a:rPr>
              <a:t>Dec</a:t>
            </a:r>
            <a:r>
              <a:rPr lang="en-US" u="none" dirty="0">
                <a:latin typeface="+mj-lt"/>
              </a:rPr>
              <a:t>.:  </a:t>
            </a:r>
            <a:r>
              <a:rPr lang="en-US" b="1" u="none" dirty="0">
                <a:latin typeface="+mj-lt"/>
              </a:rPr>
              <a:t>BoC rate to 4.25%;  </a:t>
            </a:r>
            <a:r>
              <a:rPr lang="en-US" b="1" u="none" dirty="0" err="1">
                <a:latin typeface="+mj-lt"/>
              </a:rPr>
              <a:t>prod’n</a:t>
            </a:r>
            <a:r>
              <a:rPr lang="en-US" b="1" u="none" dirty="0">
                <a:latin typeface="+mj-lt"/>
              </a:rPr>
              <a:t> costs?</a:t>
            </a:r>
          </a:p>
        </p:txBody>
      </p:sp>
    </p:spTree>
    <p:extLst>
      <p:ext uri="{BB962C8B-B14F-4D97-AF65-F5344CB8AC3E}">
        <p14:creationId xmlns:p14="http://schemas.microsoft.com/office/powerpoint/2010/main" val="2575436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7A12BBE-406B-C321-A799-3596CEF396D2}"/>
              </a:ext>
            </a:extLst>
          </p:cNvPr>
          <p:cNvSpPr>
            <a:spLocks noGrp="1"/>
          </p:cNvSpPr>
          <p:nvPr>
            <p:ph type="title"/>
          </p:nvPr>
        </p:nvSpPr>
        <p:spPr/>
        <p:txBody>
          <a:bodyPr/>
          <a:lstStyle/>
          <a:p>
            <a:br>
              <a:rPr lang="en-US" dirty="0"/>
            </a:br>
            <a:r>
              <a:rPr lang="en-US" dirty="0"/>
              <a:t>Oats</a:t>
            </a:r>
          </a:p>
        </p:txBody>
      </p:sp>
      <p:sp>
        <p:nvSpPr>
          <p:cNvPr id="9" name="Text Placeholder 8">
            <a:extLst>
              <a:ext uri="{FF2B5EF4-FFF2-40B4-BE49-F238E27FC236}">
                <a16:creationId xmlns:a16="http://schemas.microsoft.com/office/drawing/2014/main" id="{BD39EB92-F127-855F-0AEB-E77306C059A2}"/>
              </a:ext>
            </a:extLst>
          </p:cNvPr>
          <p:cNvSpPr>
            <a:spLocks noGrp="1"/>
          </p:cNvSpPr>
          <p:nvPr>
            <p:ph type="body" sz="quarter" idx="13"/>
          </p:nvPr>
        </p:nvSpPr>
        <p:spPr/>
        <p:txBody>
          <a:bodyPr/>
          <a:lstStyle/>
          <a:p>
            <a:endParaRPr lang="en-US"/>
          </a:p>
        </p:txBody>
      </p:sp>
      <p:sp>
        <p:nvSpPr>
          <p:cNvPr id="3" name="Date Placeholder 2">
            <a:extLst>
              <a:ext uri="{FF2B5EF4-FFF2-40B4-BE49-F238E27FC236}">
                <a16:creationId xmlns:a16="http://schemas.microsoft.com/office/drawing/2014/main" id="{F4EE57EA-DE77-09C5-AC62-0F93AE6BD4BF}"/>
              </a:ext>
            </a:extLst>
          </p:cNvPr>
          <p:cNvSpPr>
            <a:spLocks noGrp="1"/>
          </p:cNvSpPr>
          <p:nvPr>
            <p:ph type="dt" sz="half" idx="2"/>
          </p:nvPr>
        </p:nvSpPr>
        <p:spPr/>
        <p:txBody>
          <a:bodyPr/>
          <a:lstStyle/>
          <a:p>
            <a:r>
              <a:rPr lang="en-CA"/>
              <a:t>2023-01-11</a:t>
            </a:r>
            <a:endParaRPr lang="de-DE" dirty="0"/>
          </a:p>
        </p:txBody>
      </p:sp>
      <p:sp>
        <p:nvSpPr>
          <p:cNvPr id="4" name="Footer Placeholder 3">
            <a:extLst>
              <a:ext uri="{FF2B5EF4-FFF2-40B4-BE49-F238E27FC236}">
                <a16:creationId xmlns:a16="http://schemas.microsoft.com/office/drawing/2014/main" id="{BA6664B8-0835-3993-7273-4B1B58E2AF79}"/>
              </a:ext>
            </a:extLst>
          </p:cNvPr>
          <p:cNvSpPr>
            <a:spLocks noGrp="1"/>
          </p:cNvSpPr>
          <p:nvPr>
            <p:ph type="ftr" sz="quarter" idx="3"/>
          </p:nvPr>
        </p:nvSpPr>
        <p:spPr/>
        <p:txBody>
          <a:bodyPr/>
          <a:lstStyle/>
          <a:p>
            <a:r>
              <a:rPr lang="en-CA">
                <a:ea typeface="Times New Roman" panose="02020603050405020304" pitchFamily="18" charset="0"/>
                <a:cs typeface="Times New Roman" panose="02020603050405020304" pitchFamily="18" charset="0"/>
              </a:rPr>
              <a:t>© Mercantile Consulting Venture Inc.</a:t>
            </a:r>
            <a:endParaRPr lang="de-DE" sz="1100" dirty="0"/>
          </a:p>
        </p:txBody>
      </p:sp>
      <p:sp>
        <p:nvSpPr>
          <p:cNvPr id="5" name="Slide Number Placeholder 4">
            <a:extLst>
              <a:ext uri="{FF2B5EF4-FFF2-40B4-BE49-F238E27FC236}">
                <a16:creationId xmlns:a16="http://schemas.microsoft.com/office/drawing/2014/main" id="{8A116C1A-B11B-5A37-2EC5-D7E2E17F2363}"/>
              </a:ext>
            </a:extLst>
          </p:cNvPr>
          <p:cNvSpPr>
            <a:spLocks noGrp="1"/>
          </p:cNvSpPr>
          <p:nvPr>
            <p:ph type="sldNum" sz="quarter" idx="4"/>
          </p:nvPr>
        </p:nvSpPr>
        <p:spPr/>
        <p:txBody>
          <a:bodyPr/>
          <a:lstStyle/>
          <a:p>
            <a:fld id="{4335FDBF-25D8-4D52-BDA6-E10801A2C3DD}" type="slidenum">
              <a:rPr lang="de-DE" smtClean="0"/>
              <a:pPr/>
              <a:t>5</a:t>
            </a:fld>
            <a:endParaRPr lang="de-DE" dirty="0"/>
          </a:p>
        </p:txBody>
      </p:sp>
    </p:spTree>
    <p:extLst>
      <p:ext uri="{BB962C8B-B14F-4D97-AF65-F5344CB8AC3E}">
        <p14:creationId xmlns:p14="http://schemas.microsoft.com/office/powerpoint/2010/main" val="1219918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22661D8-16A8-14E8-94AE-17DA175AF531}"/>
              </a:ext>
            </a:extLst>
          </p:cNvPr>
          <p:cNvSpPr>
            <a:spLocks noGrp="1"/>
          </p:cNvSpPr>
          <p:nvPr>
            <p:ph type="dt" sz="half" idx="14"/>
          </p:nvPr>
        </p:nvSpPr>
        <p:spPr/>
        <p:txBody>
          <a:bodyPr/>
          <a:lstStyle/>
          <a:p>
            <a:r>
              <a:rPr lang="en-CA"/>
              <a:t>2023-01-10</a:t>
            </a:r>
            <a:endParaRPr lang="de-DE" dirty="0"/>
          </a:p>
        </p:txBody>
      </p:sp>
      <p:sp>
        <p:nvSpPr>
          <p:cNvPr id="4" name="Footer Placeholder 3">
            <a:extLst>
              <a:ext uri="{FF2B5EF4-FFF2-40B4-BE49-F238E27FC236}">
                <a16:creationId xmlns:a16="http://schemas.microsoft.com/office/drawing/2014/main" id="{47239B19-954E-3AED-D684-D3B02C4FFCC0}"/>
              </a:ext>
            </a:extLst>
          </p:cNvPr>
          <p:cNvSpPr>
            <a:spLocks noGrp="1"/>
          </p:cNvSpPr>
          <p:nvPr>
            <p:ph type="ftr" sz="quarter" idx="15"/>
          </p:nvPr>
        </p:nvSpPr>
        <p:spPr/>
        <p:txBody>
          <a:bodyPr/>
          <a:lstStyle/>
          <a:p>
            <a:r>
              <a:rPr lang="en-CA">
                <a:ea typeface="Times New Roman" panose="02020603050405020304" pitchFamily="18" charset="0"/>
                <a:cs typeface="Times New Roman" panose="02020603050405020304" pitchFamily="18" charset="0"/>
              </a:rPr>
              <a:t>© Mercantile Consulting Venture Inc.</a:t>
            </a:r>
            <a:endParaRPr lang="de-DE" sz="1100" dirty="0"/>
          </a:p>
        </p:txBody>
      </p:sp>
      <p:sp>
        <p:nvSpPr>
          <p:cNvPr id="5" name="Slide Number Placeholder 4">
            <a:extLst>
              <a:ext uri="{FF2B5EF4-FFF2-40B4-BE49-F238E27FC236}">
                <a16:creationId xmlns:a16="http://schemas.microsoft.com/office/drawing/2014/main" id="{17759852-533B-9F55-775C-4E9EDA6B5EDC}"/>
              </a:ext>
            </a:extLst>
          </p:cNvPr>
          <p:cNvSpPr>
            <a:spLocks noGrp="1"/>
          </p:cNvSpPr>
          <p:nvPr>
            <p:ph type="sldNum" sz="quarter" idx="16"/>
          </p:nvPr>
        </p:nvSpPr>
        <p:spPr/>
        <p:txBody>
          <a:bodyPr/>
          <a:lstStyle/>
          <a:p>
            <a:fld id="{4335FDBF-25D8-4D52-BDA6-E10801A2C3DD}" type="slidenum">
              <a:rPr lang="de-DE" smtClean="0"/>
              <a:pPr/>
              <a:t>6</a:t>
            </a:fld>
            <a:endParaRPr lang="de-DE" dirty="0"/>
          </a:p>
        </p:txBody>
      </p:sp>
      <p:sp>
        <p:nvSpPr>
          <p:cNvPr id="6" name="Text Placeholder 5">
            <a:extLst>
              <a:ext uri="{FF2B5EF4-FFF2-40B4-BE49-F238E27FC236}">
                <a16:creationId xmlns:a16="http://schemas.microsoft.com/office/drawing/2014/main" id="{30BD0B12-CC71-25A0-C777-1CB191EE4D4B}"/>
              </a:ext>
            </a:extLst>
          </p:cNvPr>
          <p:cNvSpPr>
            <a:spLocks noGrp="1"/>
          </p:cNvSpPr>
          <p:nvPr>
            <p:ph type="body" sz="quarter" idx="17"/>
          </p:nvPr>
        </p:nvSpPr>
        <p:spPr/>
        <p:txBody>
          <a:bodyPr/>
          <a:lstStyle/>
          <a:p>
            <a:r>
              <a:rPr lang="en-US" dirty="0"/>
              <a:t>Global oat production</a:t>
            </a:r>
          </a:p>
        </p:txBody>
      </p:sp>
      <p:pic>
        <p:nvPicPr>
          <p:cNvPr id="7" name="Picture 6" descr="Chart, bar chart&#10;&#10;Description automatically generated">
            <a:extLst>
              <a:ext uri="{FF2B5EF4-FFF2-40B4-BE49-F238E27FC236}">
                <a16:creationId xmlns:a16="http://schemas.microsoft.com/office/drawing/2014/main" id="{CD1B408C-0453-C961-9C75-5388B2A302A6}"/>
              </a:ext>
            </a:extLst>
          </p:cNvPr>
          <p:cNvPicPr>
            <a:picLocks noChangeAspect="1"/>
          </p:cNvPicPr>
          <p:nvPr/>
        </p:nvPicPr>
        <p:blipFill>
          <a:blip r:embed="rId3"/>
          <a:stretch>
            <a:fillRect/>
          </a:stretch>
        </p:blipFill>
        <p:spPr>
          <a:xfrm>
            <a:off x="1128583" y="1528203"/>
            <a:ext cx="8303477" cy="4633446"/>
          </a:xfrm>
          <a:prstGeom prst="rect">
            <a:avLst/>
          </a:prstGeom>
          <a:ln>
            <a:solidFill>
              <a:schemeClr val="accent1"/>
            </a:solidFill>
          </a:ln>
        </p:spPr>
      </p:pic>
      <p:sp>
        <p:nvSpPr>
          <p:cNvPr id="8" name="Oval 7">
            <a:extLst>
              <a:ext uri="{FF2B5EF4-FFF2-40B4-BE49-F238E27FC236}">
                <a16:creationId xmlns:a16="http://schemas.microsoft.com/office/drawing/2014/main" id="{146646DA-D351-3261-6C67-AEA851A5398D}"/>
              </a:ext>
            </a:extLst>
          </p:cNvPr>
          <p:cNvSpPr/>
          <p:nvPr/>
        </p:nvSpPr>
        <p:spPr>
          <a:xfrm>
            <a:off x="4797083" y="3583744"/>
            <a:ext cx="647115" cy="914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377652C8-8E67-4C2B-4545-3F24F8FDC5F1}"/>
              </a:ext>
            </a:extLst>
          </p:cNvPr>
          <p:cNvSpPr/>
          <p:nvPr/>
        </p:nvSpPr>
        <p:spPr>
          <a:xfrm>
            <a:off x="8342334" y="4812842"/>
            <a:ext cx="475989" cy="51695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9787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F87521C-84A6-C18D-4E09-B3B2B830427D}"/>
              </a:ext>
            </a:extLst>
          </p:cNvPr>
          <p:cNvPicPr>
            <a:picLocks noChangeAspect="1"/>
          </p:cNvPicPr>
          <p:nvPr/>
        </p:nvPicPr>
        <p:blipFill>
          <a:blip r:embed="rId2"/>
          <a:stretch>
            <a:fillRect/>
          </a:stretch>
        </p:blipFill>
        <p:spPr>
          <a:xfrm>
            <a:off x="1055686" y="1512987"/>
            <a:ext cx="9832707" cy="4588082"/>
          </a:xfrm>
          <a:prstGeom prst="rect">
            <a:avLst/>
          </a:prstGeom>
          <a:ln>
            <a:solidFill>
              <a:schemeClr val="tx2"/>
            </a:solidFill>
          </a:ln>
        </p:spPr>
      </p:pic>
      <p:sp>
        <p:nvSpPr>
          <p:cNvPr id="4" name="Date Placeholder 3">
            <a:extLst>
              <a:ext uri="{FF2B5EF4-FFF2-40B4-BE49-F238E27FC236}">
                <a16:creationId xmlns:a16="http://schemas.microsoft.com/office/drawing/2014/main" id="{D0EE6BC1-72E1-3DA9-2EDE-6B6A4C6300A7}"/>
              </a:ext>
            </a:extLst>
          </p:cNvPr>
          <p:cNvSpPr>
            <a:spLocks noGrp="1"/>
          </p:cNvSpPr>
          <p:nvPr>
            <p:ph type="dt" sz="half" idx="14"/>
          </p:nvPr>
        </p:nvSpPr>
        <p:spPr/>
        <p:txBody>
          <a:bodyPr/>
          <a:lstStyle/>
          <a:p>
            <a:r>
              <a:rPr lang="en-CA"/>
              <a:t>2023-01-10</a:t>
            </a:r>
            <a:endParaRPr lang="de-DE" dirty="0"/>
          </a:p>
        </p:txBody>
      </p:sp>
      <p:sp>
        <p:nvSpPr>
          <p:cNvPr id="5" name="Footer Placeholder 4">
            <a:extLst>
              <a:ext uri="{FF2B5EF4-FFF2-40B4-BE49-F238E27FC236}">
                <a16:creationId xmlns:a16="http://schemas.microsoft.com/office/drawing/2014/main" id="{49BAABFA-14DA-A706-B350-8A1E40CC27FD}"/>
              </a:ext>
            </a:extLst>
          </p:cNvPr>
          <p:cNvSpPr>
            <a:spLocks noGrp="1"/>
          </p:cNvSpPr>
          <p:nvPr>
            <p:ph type="ftr" sz="quarter" idx="15"/>
          </p:nvPr>
        </p:nvSpPr>
        <p:spPr/>
        <p:txBody>
          <a:bodyPr/>
          <a:lstStyle/>
          <a:p>
            <a:r>
              <a:rPr lang="en-CA">
                <a:ea typeface="Times New Roman" panose="02020603050405020304" pitchFamily="18" charset="0"/>
                <a:cs typeface="Times New Roman" panose="02020603050405020304" pitchFamily="18" charset="0"/>
              </a:rPr>
              <a:t>© Mercantile Consulting Venture Inc.</a:t>
            </a:r>
            <a:endParaRPr lang="de-DE" sz="1100" dirty="0"/>
          </a:p>
        </p:txBody>
      </p:sp>
      <p:sp>
        <p:nvSpPr>
          <p:cNvPr id="6" name="Slide Number Placeholder 5">
            <a:extLst>
              <a:ext uri="{FF2B5EF4-FFF2-40B4-BE49-F238E27FC236}">
                <a16:creationId xmlns:a16="http://schemas.microsoft.com/office/drawing/2014/main" id="{6BA64949-8317-169D-6DED-23EF41347DA7}"/>
              </a:ext>
            </a:extLst>
          </p:cNvPr>
          <p:cNvSpPr>
            <a:spLocks noGrp="1"/>
          </p:cNvSpPr>
          <p:nvPr>
            <p:ph type="sldNum" sz="quarter" idx="16"/>
          </p:nvPr>
        </p:nvSpPr>
        <p:spPr/>
        <p:txBody>
          <a:bodyPr/>
          <a:lstStyle/>
          <a:p>
            <a:fld id="{4335FDBF-25D8-4D52-BDA6-E10801A2C3DD}" type="slidenum">
              <a:rPr lang="de-DE" smtClean="0"/>
              <a:pPr/>
              <a:t>7</a:t>
            </a:fld>
            <a:endParaRPr lang="de-DE" dirty="0"/>
          </a:p>
        </p:txBody>
      </p:sp>
      <p:sp>
        <p:nvSpPr>
          <p:cNvPr id="8" name="Text Placeholder 7">
            <a:extLst>
              <a:ext uri="{FF2B5EF4-FFF2-40B4-BE49-F238E27FC236}">
                <a16:creationId xmlns:a16="http://schemas.microsoft.com/office/drawing/2014/main" id="{CA3A8AFA-28C5-B141-62F5-195089BD0B10}"/>
              </a:ext>
            </a:extLst>
          </p:cNvPr>
          <p:cNvSpPr>
            <a:spLocks noGrp="1"/>
          </p:cNvSpPr>
          <p:nvPr>
            <p:ph type="body" sz="quarter" idx="17"/>
          </p:nvPr>
        </p:nvSpPr>
        <p:spPr/>
        <p:txBody>
          <a:bodyPr/>
          <a:lstStyle/>
          <a:p>
            <a:r>
              <a:rPr lang="en-US" dirty="0"/>
              <a:t>Global oats</a:t>
            </a:r>
          </a:p>
        </p:txBody>
      </p:sp>
      <p:sp>
        <p:nvSpPr>
          <p:cNvPr id="10" name="Rounded Rectangle 9">
            <a:extLst>
              <a:ext uri="{FF2B5EF4-FFF2-40B4-BE49-F238E27FC236}">
                <a16:creationId xmlns:a16="http://schemas.microsoft.com/office/drawing/2014/main" id="{97FE4EE7-8AD0-EB47-D181-58F0D28E0F9C}"/>
              </a:ext>
            </a:extLst>
          </p:cNvPr>
          <p:cNvSpPr/>
          <p:nvPr/>
        </p:nvSpPr>
        <p:spPr>
          <a:xfrm>
            <a:off x="1303607" y="4164036"/>
            <a:ext cx="2025748" cy="1744394"/>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E00E71B-1E5D-9528-F0C9-5EDEA50721F8}"/>
              </a:ext>
            </a:extLst>
          </p:cNvPr>
          <p:cNvSpPr/>
          <p:nvPr/>
        </p:nvSpPr>
        <p:spPr>
          <a:xfrm rot="6623136">
            <a:off x="2010717" y="2400242"/>
            <a:ext cx="1915062" cy="128489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0990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8627635-6B81-078D-0554-FFD15F85BEC4}"/>
              </a:ext>
            </a:extLst>
          </p:cNvPr>
          <p:cNvSpPr>
            <a:spLocks noGrp="1"/>
          </p:cNvSpPr>
          <p:nvPr>
            <p:ph type="dt" sz="half" idx="14"/>
          </p:nvPr>
        </p:nvSpPr>
        <p:spPr/>
        <p:txBody>
          <a:bodyPr/>
          <a:lstStyle/>
          <a:p>
            <a:r>
              <a:rPr lang="en-CA"/>
              <a:t>2023-01-10</a:t>
            </a:r>
            <a:endParaRPr lang="de-DE" dirty="0"/>
          </a:p>
        </p:txBody>
      </p:sp>
      <p:sp>
        <p:nvSpPr>
          <p:cNvPr id="4" name="Footer Placeholder 3">
            <a:extLst>
              <a:ext uri="{FF2B5EF4-FFF2-40B4-BE49-F238E27FC236}">
                <a16:creationId xmlns:a16="http://schemas.microsoft.com/office/drawing/2014/main" id="{CF1B811D-580D-3FE3-8114-B838A3A25EFD}"/>
              </a:ext>
            </a:extLst>
          </p:cNvPr>
          <p:cNvSpPr>
            <a:spLocks noGrp="1"/>
          </p:cNvSpPr>
          <p:nvPr>
            <p:ph type="ftr" sz="quarter" idx="15"/>
          </p:nvPr>
        </p:nvSpPr>
        <p:spPr/>
        <p:txBody>
          <a:bodyPr/>
          <a:lstStyle/>
          <a:p>
            <a:r>
              <a:rPr lang="en-CA">
                <a:ea typeface="Times New Roman" panose="02020603050405020304" pitchFamily="18" charset="0"/>
                <a:cs typeface="Times New Roman" panose="02020603050405020304" pitchFamily="18" charset="0"/>
              </a:rPr>
              <a:t>© Mercantile Consulting Venture Inc.</a:t>
            </a:r>
            <a:endParaRPr lang="de-DE" sz="1100" dirty="0"/>
          </a:p>
        </p:txBody>
      </p:sp>
      <p:sp>
        <p:nvSpPr>
          <p:cNvPr id="5" name="Slide Number Placeholder 4">
            <a:extLst>
              <a:ext uri="{FF2B5EF4-FFF2-40B4-BE49-F238E27FC236}">
                <a16:creationId xmlns:a16="http://schemas.microsoft.com/office/drawing/2014/main" id="{BDD56C0C-8C90-7CC1-03B1-BA6EAFA0D0EB}"/>
              </a:ext>
            </a:extLst>
          </p:cNvPr>
          <p:cNvSpPr>
            <a:spLocks noGrp="1"/>
          </p:cNvSpPr>
          <p:nvPr>
            <p:ph type="sldNum" sz="quarter" idx="16"/>
          </p:nvPr>
        </p:nvSpPr>
        <p:spPr/>
        <p:txBody>
          <a:bodyPr/>
          <a:lstStyle/>
          <a:p>
            <a:fld id="{4335FDBF-25D8-4D52-BDA6-E10801A2C3DD}" type="slidenum">
              <a:rPr lang="de-DE" smtClean="0"/>
              <a:pPr/>
              <a:t>8</a:t>
            </a:fld>
            <a:endParaRPr lang="de-DE" dirty="0"/>
          </a:p>
        </p:txBody>
      </p:sp>
      <p:sp>
        <p:nvSpPr>
          <p:cNvPr id="6" name="Text Placeholder 5">
            <a:extLst>
              <a:ext uri="{FF2B5EF4-FFF2-40B4-BE49-F238E27FC236}">
                <a16:creationId xmlns:a16="http://schemas.microsoft.com/office/drawing/2014/main" id="{3330A244-BE0A-C000-88F6-CD45FBACDFDD}"/>
              </a:ext>
            </a:extLst>
          </p:cNvPr>
          <p:cNvSpPr>
            <a:spLocks noGrp="1"/>
          </p:cNvSpPr>
          <p:nvPr>
            <p:ph type="body" sz="quarter" idx="17"/>
          </p:nvPr>
        </p:nvSpPr>
        <p:spPr/>
        <p:txBody>
          <a:bodyPr/>
          <a:lstStyle/>
          <a:p>
            <a:r>
              <a:rPr lang="en-US" dirty="0"/>
              <a:t>Global oat balance sheet</a:t>
            </a:r>
          </a:p>
        </p:txBody>
      </p:sp>
      <p:pic>
        <p:nvPicPr>
          <p:cNvPr id="7" name="Picture 6" descr="Chart, bar chart&#10;&#10;Description automatically generated">
            <a:extLst>
              <a:ext uri="{FF2B5EF4-FFF2-40B4-BE49-F238E27FC236}">
                <a16:creationId xmlns:a16="http://schemas.microsoft.com/office/drawing/2014/main" id="{A221F398-61E5-353C-4B11-49E15F4655D2}"/>
              </a:ext>
            </a:extLst>
          </p:cNvPr>
          <p:cNvPicPr>
            <a:picLocks noChangeAspect="1"/>
          </p:cNvPicPr>
          <p:nvPr/>
        </p:nvPicPr>
        <p:blipFill>
          <a:blip r:embed="rId3"/>
          <a:stretch>
            <a:fillRect/>
          </a:stretch>
        </p:blipFill>
        <p:spPr>
          <a:xfrm>
            <a:off x="1055687" y="1495934"/>
            <a:ext cx="8613116" cy="4553173"/>
          </a:xfrm>
          <a:prstGeom prst="rect">
            <a:avLst/>
          </a:prstGeom>
          <a:ln>
            <a:solidFill>
              <a:schemeClr val="accent1"/>
            </a:solidFill>
          </a:ln>
        </p:spPr>
      </p:pic>
    </p:spTree>
    <p:extLst>
      <p:ext uri="{BB962C8B-B14F-4D97-AF65-F5344CB8AC3E}">
        <p14:creationId xmlns:p14="http://schemas.microsoft.com/office/powerpoint/2010/main" val="103953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462C1C-CC62-832D-CBF6-5C8EFBE521B7}"/>
              </a:ext>
            </a:extLst>
          </p:cNvPr>
          <p:cNvSpPr>
            <a:spLocks noGrp="1"/>
          </p:cNvSpPr>
          <p:nvPr>
            <p:ph type="body" sz="quarter" idx="13"/>
          </p:nvPr>
        </p:nvSpPr>
        <p:spPr>
          <a:xfrm>
            <a:off x="1055687" y="1291754"/>
            <a:ext cx="10080625" cy="4774533"/>
          </a:xfrm>
        </p:spPr>
        <p:txBody>
          <a:bodyPr>
            <a:normAutofit lnSpcReduction="10000"/>
          </a:bodyPr>
          <a:lstStyle/>
          <a:p>
            <a:r>
              <a:rPr lang="en-US" b="1" u="sng" dirty="0">
                <a:solidFill>
                  <a:schemeClr val="accent5"/>
                </a:solidFill>
              </a:rPr>
              <a:t>Global </a:t>
            </a:r>
            <a:r>
              <a:rPr lang="en-US" b="1" u="sng" dirty="0" err="1">
                <a:solidFill>
                  <a:schemeClr val="accent5"/>
                </a:solidFill>
              </a:rPr>
              <a:t>Prod’n</a:t>
            </a:r>
            <a:r>
              <a:rPr lang="en-US" b="1" u="sng" dirty="0">
                <a:solidFill>
                  <a:schemeClr val="accent5"/>
                </a:solidFill>
              </a:rPr>
              <a:t>:</a:t>
            </a:r>
          </a:p>
          <a:p>
            <a:pPr marL="342900" indent="-342900">
              <a:buFont typeface="Arial" panose="020B0604020202020204" pitchFamily="34" charset="0"/>
              <a:buChar char="•"/>
            </a:pPr>
            <a:r>
              <a:rPr lang="en-US" u="none" dirty="0"/>
              <a:t>Incl. 15-year large crop in </a:t>
            </a:r>
            <a:r>
              <a:rPr lang="en-US" b="1" u="none" dirty="0"/>
              <a:t>Canada</a:t>
            </a:r>
            <a:r>
              <a:rPr lang="en-US" u="none" dirty="0"/>
              <a:t> (~5.2 </a:t>
            </a:r>
            <a:r>
              <a:rPr lang="en-US" u="none" dirty="0" err="1"/>
              <a:t>mln</a:t>
            </a:r>
            <a:r>
              <a:rPr lang="en-US" u="none" dirty="0"/>
              <a:t> mt; +86% </a:t>
            </a:r>
            <a:r>
              <a:rPr lang="en-US" u="none" dirty="0" err="1"/>
              <a:t>yr</a:t>
            </a:r>
            <a:r>
              <a:rPr lang="en-US" u="none" dirty="0"/>
              <a:t>/</a:t>
            </a:r>
            <a:r>
              <a:rPr lang="en-US" u="none" dirty="0" err="1"/>
              <a:t>yr</a:t>
            </a:r>
            <a:r>
              <a:rPr lang="en-US" u="none" dirty="0"/>
              <a:t>); </a:t>
            </a:r>
            <a:r>
              <a:rPr lang="en-US" b="1" u="none" dirty="0"/>
              <a:t>Global </a:t>
            </a:r>
            <a:r>
              <a:rPr lang="en-US" b="1" u="none" dirty="0" err="1"/>
              <a:t>prod’n</a:t>
            </a:r>
            <a:r>
              <a:rPr lang="en-US" b="1" u="none" dirty="0"/>
              <a:t> </a:t>
            </a:r>
            <a:r>
              <a:rPr lang="en-US" u="none" dirty="0"/>
              <a:t>~25.3 </a:t>
            </a:r>
            <a:r>
              <a:rPr lang="en-US" u="none" dirty="0" err="1"/>
              <a:t>mlnt</a:t>
            </a:r>
            <a:r>
              <a:rPr lang="en-US" u="none" dirty="0"/>
              <a:t>  (+2.8 </a:t>
            </a:r>
            <a:r>
              <a:rPr lang="en-US" u="none" dirty="0" err="1"/>
              <a:t>mln</a:t>
            </a:r>
            <a:r>
              <a:rPr lang="en-US" u="none" dirty="0"/>
              <a:t> mt; +10%)</a:t>
            </a:r>
          </a:p>
          <a:p>
            <a:pPr marL="342900" indent="-342900">
              <a:buFont typeface="Arial" panose="020B0604020202020204" pitchFamily="34" charset="0"/>
              <a:buChar char="•"/>
            </a:pPr>
            <a:r>
              <a:rPr lang="en-US" b="1" u="none" dirty="0"/>
              <a:t>EU </a:t>
            </a:r>
            <a:r>
              <a:rPr lang="en-US" b="1" u="none" dirty="0" err="1"/>
              <a:t>prod’n</a:t>
            </a:r>
            <a:r>
              <a:rPr lang="en-US" b="1" u="none" dirty="0"/>
              <a:t>:  </a:t>
            </a:r>
            <a:r>
              <a:rPr lang="en-US" u="none" dirty="0"/>
              <a:t>7.5 </a:t>
            </a:r>
            <a:r>
              <a:rPr lang="en-US" u="none" dirty="0" err="1"/>
              <a:t>mln</a:t>
            </a:r>
            <a:r>
              <a:rPr lang="en-US" u="none" dirty="0"/>
              <a:t> mt (+100k mt; +1%)</a:t>
            </a:r>
          </a:p>
          <a:p>
            <a:pPr marL="342900" indent="-342900">
              <a:buFont typeface="Arial" panose="020B0604020202020204" pitchFamily="34" charset="0"/>
              <a:buChar char="•"/>
            </a:pPr>
            <a:r>
              <a:rPr lang="en-US" b="1" u="none" dirty="0"/>
              <a:t>Russian </a:t>
            </a:r>
            <a:r>
              <a:rPr lang="en-US" b="1" u="none" dirty="0" err="1"/>
              <a:t>prod’n</a:t>
            </a:r>
            <a:r>
              <a:rPr lang="en-US" u="none" dirty="0"/>
              <a:t>:  4 </a:t>
            </a:r>
            <a:r>
              <a:rPr lang="en-US" u="none" dirty="0" err="1"/>
              <a:t>mln</a:t>
            </a:r>
            <a:r>
              <a:rPr lang="en-US" u="none" dirty="0"/>
              <a:t> mt (+6%)</a:t>
            </a:r>
          </a:p>
          <a:p>
            <a:r>
              <a:rPr lang="en-US" b="1" u="sng" dirty="0">
                <a:solidFill>
                  <a:schemeClr val="accent5"/>
                </a:solidFill>
              </a:rPr>
              <a:t>Global </a:t>
            </a:r>
            <a:r>
              <a:rPr lang="en-US" b="1" u="sng" dirty="0" err="1">
                <a:solidFill>
                  <a:schemeClr val="accent5"/>
                </a:solidFill>
              </a:rPr>
              <a:t>Cons’n</a:t>
            </a:r>
            <a:r>
              <a:rPr lang="en-US" b="1" u="sng" dirty="0">
                <a:solidFill>
                  <a:schemeClr val="accent5"/>
                </a:solidFill>
              </a:rPr>
              <a:t>: </a:t>
            </a:r>
          </a:p>
          <a:p>
            <a:pPr marL="342900" indent="-342900">
              <a:buFont typeface="Arial" panose="020B0604020202020204" pitchFamily="34" charset="0"/>
              <a:buChar char="•"/>
            </a:pPr>
            <a:r>
              <a:rPr lang="en-US" u="none" dirty="0"/>
              <a:t>24.5 </a:t>
            </a:r>
            <a:r>
              <a:rPr lang="en-US" u="none" dirty="0" err="1"/>
              <a:t>mln</a:t>
            </a:r>
            <a:r>
              <a:rPr lang="en-US" u="none" dirty="0"/>
              <a:t> mt; +5.6% </a:t>
            </a:r>
            <a:r>
              <a:rPr lang="en-US" u="none" dirty="0" err="1"/>
              <a:t>yr</a:t>
            </a:r>
            <a:r>
              <a:rPr lang="en-US" u="none" dirty="0"/>
              <a:t>/</a:t>
            </a:r>
            <a:r>
              <a:rPr lang="en-US" u="none" dirty="0" err="1"/>
              <a:t>yr</a:t>
            </a:r>
            <a:endParaRPr lang="en-US" u="none" dirty="0"/>
          </a:p>
          <a:p>
            <a:pPr marL="342900" indent="-342900">
              <a:buFont typeface="Arial" panose="020B0604020202020204" pitchFamily="34" charset="0"/>
              <a:buChar char="•"/>
            </a:pPr>
            <a:r>
              <a:rPr lang="en-US" b="1" u="none" dirty="0"/>
              <a:t>Feed Use</a:t>
            </a:r>
            <a:r>
              <a:rPr lang="en-US" u="none" dirty="0"/>
              <a:t>: 16.2 </a:t>
            </a:r>
            <a:r>
              <a:rPr lang="en-US" u="none" dirty="0" err="1"/>
              <a:t>mln</a:t>
            </a:r>
            <a:r>
              <a:rPr lang="en-US" u="none" dirty="0"/>
              <a:t> mt (+6.4%);</a:t>
            </a:r>
          </a:p>
          <a:p>
            <a:pPr marL="342900" indent="-342900">
              <a:buFont typeface="Arial" panose="020B0604020202020204" pitchFamily="34" charset="0"/>
              <a:buChar char="•"/>
            </a:pPr>
            <a:r>
              <a:rPr lang="en-US" b="1" u="none" dirty="0"/>
              <a:t>Food Use: </a:t>
            </a:r>
            <a:r>
              <a:rPr lang="en-US" u="none" dirty="0"/>
              <a:t>5.7 </a:t>
            </a:r>
            <a:r>
              <a:rPr lang="en-US" u="none" dirty="0" err="1"/>
              <a:t>mln</a:t>
            </a:r>
            <a:r>
              <a:rPr lang="en-US" u="none" dirty="0"/>
              <a:t> mt (1.8%)</a:t>
            </a:r>
          </a:p>
          <a:p>
            <a:pPr marL="342900" indent="-342900">
              <a:buFont typeface="Arial" panose="020B0604020202020204" pitchFamily="34" charset="0"/>
              <a:buChar char="•"/>
            </a:pPr>
            <a:r>
              <a:rPr lang="en-US" b="1" u="none" dirty="0"/>
              <a:t>Ending stocks</a:t>
            </a:r>
            <a:r>
              <a:rPr lang="en-US" u="none" dirty="0"/>
              <a:t>: 3.5 </a:t>
            </a:r>
            <a:r>
              <a:rPr lang="en-US" u="none" dirty="0" err="1"/>
              <a:t>mln</a:t>
            </a:r>
            <a:r>
              <a:rPr lang="en-US" u="none" dirty="0"/>
              <a:t> mt (+9%)</a:t>
            </a:r>
          </a:p>
        </p:txBody>
      </p:sp>
      <p:sp>
        <p:nvSpPr>
          <p:cNvPr id="3" name="Date Placeholder 2">
            <a:extLst>
              <a:ext uri="{FF2B5EF4-FFF2-40B4-BE49-F238E27FC236}">
                <a16:creationId xmlns:a16="http://schemas.microsoft.com/office/drawing/2014/main" id="{F705729E-E27F-4302-F9CB-5BF676788BF7}"/>
              </a:ext>
            </a:extLst>
          </p:cNvPr>
          <p:cNvSpPr>
            <a:spLocks noGrp="1"/>
          </p:cNvSpPr>
          <p:nvPr>
            <p:ph type="dt" sz="half" idx="14"/>
          </p:nvPr>
        </p:nvSpPr>
        <p:spPr/>
        <p:txBody>
          <a:bodyPr/>
          <a:lstStyle/>
          <a:p>
            <a:r>
              <a:rPr lang="en-CA"/>
              <a:t>2023-01-11</a:t>
            </a:r>
            <a:endParaRPr lang="de-DE" dirty="0"/>
          </a:p>
        </p:txBody>
      </p:sp>
      <p:sp>
        <p:nvSpPr>
          <p:cNvPr id="4" name="Footer Placeholder 3">
            <a:extLst>
              <a:ext uri="{FF2B5EF4-FFF2-40B4-BE49-F238E27FC236}">
                <a16:creationId xmlns:a16="http://schemas.microsoft.com/office/drawing/2014/main" id="{6EDF427C-09E6-1982-0766-DE92C8FED46C}"/>
              </a:ext>
            </a:extLst>
          </p:cNvPr>
          <p:cNvSpPr>
            <a:spLocks noGrp="1"/>
          </p:cNvSpPr>
          <p:nvPr>
            <p:ph type="ftr" sz="quarter" idx="15"/>
          </p:nvPr>
        </p:nvSpPr>
        <p:spPr/>
        <p:txBody>
          <a:bodyPr/>
          <a:lstStyle/>
          <a:p>
            <a:r>
              <a:rPr lang="en-CA">
                <a:ea typeface="Times New Roman" panose="02020603050405020304" pitchFamily="18" charset="0"/>
                <a:cs typeface="Times New Roman" panose="02020603050405020304" pitchFamily="18" charset="0"/>
              </a:rPr>
              <a:t>© Mercantile Consulting Venture Inc.</a:t>
            </a:r>
            <a:endParaRPr lang="de-DE" sz="1100" dirty="0"/>
          </a:p>
        </p:txBody>
      </p:sp>
      <p:sp>
        <p:nvSpPr>
          <p:cNvPr id="5" name="Slide Number Placeholder 4">
            <a:extLst>
              <a:ext uri="{FF2B5EF4-FFF2-40B4-BE49-F238E27FC236}">
                <a16:creationId xmlns:a16="http://schemas.microsoft.com/office/drawing/2014/main" id="{DB5B26CE-A349-50E6-FDE6-8BD47ABA5529}"/>
              </a:ext>
            </a:extLst>
          </p:cNvPr>
          <p:cNvSpPr>
            <a:spLocks noGrp="1"/>
          </p:cNvSpPr>
          <p:nvPr>
            <p:ph type="sldNum" sz="quarter" idx="16"/>
          </p:nvPr>
        </p:nvSpPr>
        <p:spPr/>
        <p:txBody>
          <a:bodyPr/>
          <a:lstStyle/>
          <a:p>
            <a:fld id="{4335FDBF-25D8-4D52-BDA6-E10801A2C3DD}" type="slidenum">
              <a:rPr lang="de-DE" smtClean="0"/>
              <a:pPr/>
              <a:t>9</a:t>
            </a:fld>
            <a:endParaRPr lang="de-DE" dirty="0"/>
          </a:p>
        </p:txBody>
      </p:sp>
      <p:sp>
        <p:nvSpPr>
          <p:cNvPr id="6" name="Text Placeholder 5">
            <a:extLst>
              <a:ext uri="{FF2B5EF4-FFF2-40B4-BE49-F238E27FC236}">
                <a16:creationId xmlns:a16="http://schemas.microsoft.com/office/drawing/2014/main" id="{4A609FD1-B5D5-042E-E552-427C58DD83A0}"/>
              </a:ext>
            </a:extLst>
          </p:cNvPr>
          <p:cNvSpPr>
            <a:spLocks noGrp="1"/>
          </p:cNvSpPr>
          <p:nvPr>
            <p:ph type="body" sz="quarter" idx="17"/>
          </p:nvPr>
        </p:nvSpPr>
        <p:spPr>
          <a:xfrm>
            <a:off x="1055457" y="465595"/>
            <a:ext cx="10080625" cy="536095"/>
          </a:xfrm>
        </p:spPr>
        <p:txBody>
          <a:bodyPr/>
          <a:lstStyle/>
          <a:p>
            <a:r>
              <a:rPr lang="en-US" dirty="0"/>
              <a:t>Global Oat summary</a:t>
            </a:r>
          </a:p>
        </p:txBody>
      </p:sp>
    </p:spTree>
    <p:extLst>
      <p:ext uri="{BB962C8B-B14F-4D97-AF65-F5344CB8AC3E}">
        <p14:creationId xmlns:p14="http://schemas.microsoft.com/office/powerpoint/2010/main" val="2759362063"/>
      </p:ext>
    </p:extLst>
  </p:cSld>
  <p:clrMapOvr>
    <a:masterClrMapping/>
  </p:clrMapOvr>
</p:sld>
</file>

<file path=ppt/theme/theme1.xml><?xml version="1.0" encoding="utf-8"?>
<a:theme xmlns:a="http://schemas.openxmlformats.org/drawingml/2006/main" name="Mercentile Venture">
  <a:themeElements>
    <a:clrScheme name="Mercentile venture">
      <a:dk1>
        <a:sysClr val="windowText" lastClr="000000"/>
      </a:dk1>
      <a:lt1>
        <a:sysClr val="window" lastClr="FFFFFF"/>
      </a:lt1>
      <a:dk2>
        <a:srgbClr val="004623"/>
      </a:dk2>
      <a:lt2>
        <a:srgbClr val="649678"/>
      </a:lt2>
      <a:accent1>
        <a:srgbClr val="649678"/>
      </a:accent1>
      <a:accent2>
        <a:srgbClr val="D2C8AA"/>
      </a:accent2>
      <a:accent3>
        <a:srgbClr val="282D82"/>
      </a:accent3>
      <a:accent4>
        <a:srgbClr val="E9DC85"/>
      </a:accent4>
      <a:accent5>
        <a:srgbClr val="603921"/>
      </a:accent5>
      <a:accent6>
        <a:srgbClr val="004623"/>
      </a:accent6>
      <a:hlink>
        <a:srgbClr val="282D82"/>
      </a:hlink>
      <a:folHlink>
        <a:srgbClr val="E9DC85"/>
      </a:folHlink>
    </a:clrScheme>
    <a:fontScheme name="Mercantileventure">
      <a:majorFont>
        <a:latin typeface="Alegreya Sans"/>
        <a:ea typeface=""/>
        <a:cs typeface=""/>
      </a:majorFont>
      <a:minorFont>
        <a:latin typeface="Alegrey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CV Outlk. Prsentations_09-'21" id="{A3F797A1-75EF-9446-92A8-5A4E3AE85FA6}" vid="{0FF18395-24C9-F64C-932D-D1855908A3C1}"/>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Mercentile Venture</Template>
  <TotalTime>5086</TotalTime>
  <Words>1990</Words>
  <Application>Microsoft Office PowerPoint</Application>
  <PresentationFormat>Widescreen</PresentationFormat>
  <Paragraphs>257</Paragraphs>
  <Slides>35</Slides>
  <Notes>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adelle</vt:lpstr>
      <vt:lpstr>Alegreya Medium</vt:lpstr>
      <vt:lpstr>Alegreya Sans</vt:lpstr>
      <vt:lpstr>Arial</vt:lpstr>
      <vt:lpstr>ArticulatCF-Medium</vt:lpstr>
      <vt:lpstr>Calibri</vt:lpstr>
      <vt:lpstr>neue-haas-grotesk-display</vt:lpstr>
      <vt:lpstr>PT Sans</vt:lpstr>
      <vt:lpstr>Symbol</vt:lpstr>
      <vt:lpstr>Times New Roman</vt:lpstr>
      <vt:lpstr>Mercentile Venture</vt:lpstr>
      <vt:lpstr>SaskOats 2023 Oat Market Outlook</vt:lpstr>
      <vt:lpstr>Outline</vt:lpstr>
      <vt:lpstr>PowerPoint Presentation</vt:lpstr>
      <vt:lpstr>PowerPoint Presentation</vt:lpstr>
      <vt:lpstr> Oats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Canadian oat mills</vt:lpstr>
      <vt:lpstr>US oat mills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Discussion &amp;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SaskOats 2023 Oat Market Outlook</dc:title>
  <dc:creator>Marlene Boersch</dc:creator>
  <cp:lastModifiedBy>Cyndee Holdnick</cp:lastModifiedBy>
  <cp:revision>19</cp:revision>
  <dcterms:created xsi:type="dcterms:W3CDTF">2022-12-23T18:56:04Z</dcterms:created>
  <dcterms:modified xsi:type="dcterms:W3CDTF">2023-01-25T21:20:05Z</dcterms:modified>
</cp:coreProperties>
</file>